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3"/>
  </p:notesMasterIdLst>
  <p:sldIdLst>
    <p:sldId id="295" r:id="rId5"/>
    <p:sldId id="293" r:id="rId6"/>
    <p:sldId id="294" r:id="rId7"/>
    <p:sldId id="257" r:id="rId8"/>
    <p:sldId id="258" r:id="rId9"/>
    <p:sldId id="259" r:id="rId10"/>
    <p:sldId id="260" r:id="rId11"/>
    <p:sldId id="261" r:id="rId12"/>
    <p:sldId id="26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4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6" r:id="rId41"/>
    <p:sldId id="297" r:id="rId4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94D17F-F9D6-4E8F-92C5-3157309A5F2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E4EF5CE-B0AA-478F-B33E-21D30F4A3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39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3AB834-B373-4442-920D-744452301D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FC67BF-C6B6-47EE-9E0A-B5344ACCCF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C0A009-720A-43C6-B7DD-852F4BC228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2B778-B248-496B-9B30-08F9F45220E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B00411-FF6F-454A-8AAB-284A748C92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1A280B-8216-4268-99CC-B3E1F6E27E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532E4A-1A37-43D5-9375-2A59C0174E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49ABCD-9899-474E-95B6-E7219968419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E6953F-E137-4C01-944C-06BBBC2C1D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1AF987-0BFA-44D1-BD49-41815A22FC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9FD26F-E280-4CA8-A681-64E8814C2E3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9E7709-85F1-4E84-B095-3AD5399676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A52F87-7BA0-4496-8EC7-90CEDEA51F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34406B-CBBA-46CD-9614-D47C934224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0BFAB6-DE72-40D2-BCBA-709FC9A48E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44C91A-3EA6-4E1A-A595-C2DF193D02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B5EAC7-D879-485A-9212-E2FA5A42CC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B9801-16BE-423B-A797-E25886A9ECB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5E6175-C2ED-470A-BAB6-2FA444C200E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CFC8B8-BA41-4114-BD1F-7E06CEAC2F0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FBD20F-F9DB-4744-9D24-4A3AA433B6B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7B9DA9-D400-4860-9442-80C759492FE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0FE565-7203-49AE-BCE3-C2B2358F013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55CF48-1FC6-4482-BE1C-70BA21DF8E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5F5B17-1E8A-4CD8-9823-6FE7859367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D3387A-0600-438F-A5DF-B0117FBA33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26FD00-7A0F-4BDB-88F0-45F7E12D9C8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22B086-8781-4B38-B713-9C0577FFBBA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117EDC-8BF0-4AD2-B274-099408B5C9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E80E7C-8F27-498C-AE83-AF12FE283E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D255D-F08A-4328-AF0D-6612D90430A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14F94F-4334-4D77-B3F8-26D9A572E8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D73811-98C0-489E-AA4D-0563375A03D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A218EF-65EC-45F4-B9AB-9B6EEAACC3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A2172C-F320-417B-A4F8-F9C6390358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40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2830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72440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670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0426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3680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57056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290087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812788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0436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4068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08256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0889063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7949679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75833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00184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77595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64223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0790421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286995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1920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9649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3B7E35-8C74-49B4-AE04-C2F212A9F5F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AD1C39A-D0A8-4207-86FC-BB174AF58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0813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4715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CA3006-814C-4BAF-8F7F-14A2473A7A1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C7EFE5-E2AD-423A-A80C-7171083AD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08316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CD8CBD-EEED-4C4A-A045-4AED0CE2073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921880-557F-4895-94F6-689E36D08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78964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2FCEDD-B2C8-4394-9B3E-7F100721150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5CDBB18-2663-4ECC-8B81-48112E2C4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50184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39DE1B-17C7-4859-87AD-9E3E9CD282F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6067DA-CB43-4811-8C61-F41642E68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85857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888BA2-549C-4247-84DA-E20A48FBA7A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E498E0-B463-4B7F-8661-8DDB984F1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49514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6554E0-5DCB-4ABF-ABA9-439638BC264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9EEC0E-9653-4FA7-92BB-835DD895E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51157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2AE920-D762-4DF2-BC33-03359D77A67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73C484-CA3A-47D2-932B-76685A236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65617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99D114-68AB-4585-938F-47F8910E8E5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3F929F-48DF-4A9B-80A1-3CABCFEA5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25717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265014-EFA4-4AED-8496-D1A157B236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FEC5E7-B84B-4844-8630-1669C92BA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29180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57A35E-00B1-41DA-8ECB-8DD549E9ADF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E2BDE6-B15B-4CE0-B751-3E81CA57C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12596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03287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B11DF9-0BEF-432B-8F88-70D3F468484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080362-D77E-4ABB-9263-A818F8876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2721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FCE58E-1E1D-4D85-8F62-7F6750B2A67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45BBDF-83E3-4A3F-B37F-681892C88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7146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9F9A8F-1146-49D4-85A8-F08DBB1F7B1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A5E23BF-B3C5-430E-996B-D2DC5D616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33723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15A9A1-EFC2-45BF-AA6D-E75DB6F98A0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059E51-F68E-4876-8E50-397915FAB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3193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6152D4-F60D-4F01-87E3-2FDAAF158C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2DE7AC-AB86-4911-BD1A-6F962EC14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3690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D45FA8-82B6-4FC7-9CFF-670109919CC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315EE66-045C-427E-BA3D-0DCD422EC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30145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5DAACE-B480-416E-BDEA-FE4DCEA9474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5649FF-33B2-4BE0-9A58-89F263A52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6104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5C6CB0-E6E5-4550-A830-8673E116ECC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23941A-FA89-47E3-AAEB-31EC0C0D4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49733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F0DDEC-5C53-4A5F-935F-58AF8014C5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527B3B-FD9D-4B52-9E91-469F301FB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4991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smtClean="0"/>
              <a:t>Automotive Measurement and Math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both customary and metric measuring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and use basic measuring tools.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decimal and metric conversion charts.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basic math skills.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Understand percentages and ratios.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that require a basic understanding of measurement and math.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Systems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1894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mtClean="0"/>
              <a:t>Two are commonly </a:t>
            </a:r>
            <a:r>
              <a:rPr lang="en-US" dirty="0" smtClean="0"/>
              <a:t>used in auto shop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Customary or US customary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Inches, pounds, etc.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Metric (SI)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Millimeters, grams, etc.</a:t>
            </a:r>
            <a:endParaRPr lang="en-US" dirty="0"/>
          </a:p>
        </p:txBody>
      </p:sp>
      <p:pic>
        <p:nvPicPr>
          <p:cNvPr id="25604" name="Content Placeholder 5" descr="06-0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473200"/>
            <a:ext cx="3602038" cy="517525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Systems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Customary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Originated with sizes taken from parts of human body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Metric (SI)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Power of 10 for all basic units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Conversion chart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Change measurement from one system to another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Decimal conversion chart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Find equivalent values for fractions, decimals, and millimeters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Conversion Chart</a:t>
            </a:r>
          </a:p>
        </p:txBody>
      </p:sp>
      <p:pic>
        <p:nvPicPr>
          <p:cNvPr id="27651" name="Content Placeholder 3" descr="06-0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250" y="1512888"/>
            <a:ext cx="8505825" cy="509905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Decimal Conversion Chart</a:t>
            </a:r>
          </a:p>
        </p:txBody>
      </p:sp>
      <p:pic>
        <p:nvPicPr>
          <p:cNvPr id="28675" name="Content Placeholder 3" descr="06-0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5975" y="1508125"/>
            <a:ext cx="5078413" cy="5151438"/>
          </a:xfrm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7134225" y="6351588"/>
            <a:ext cx="2009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(Parker Hannifin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Steel rule or scale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make low-precision linear measurements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Customary rule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Uses numbered lines to represent inches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Uses unnumbered lines to represent fractions of inch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Metric rule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Uses unnumbered lines to represent millimeters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Uses numbered lines to represent centimeters (10mm = 1cm)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Pocket rule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Typically 6</a:t>
            </a:r>
            <a:r>
              <a:rPr lang="en-US" dirty="0" smtClean="0">
                <a:latin typeface="Arial"/>
                <a:cs typeface="Arial"/>
              </a:rPr>
              <a:t>″</a:t>
            </a:r>
            <a:r>
              <a:rPr lang="en-US" dirty="0" smtClean="0"/>
              <a:t> long and fits in pocket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Combination square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Sliding square mounted on steel rule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Tape measure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Extends to several feet or meters in length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Yardstick or </a:t>
            </a:r>
            <a:r>
              <a:rPr lang="en-US" dirty="0" err="1" smtClean="0"/>
              <a:t>meterstick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for large linear measurements up to one yard or one meter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Calipers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51816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Vernier</a:t>
            </a:r>
            <a:r>
              <a:rPr lang="en-US" dirty="0" smtClean="0"/>
              <a:t> caliper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make inside, outside, and depth measurements</a:t>
            </a:r>
            <a:endParaRPr lang="en-US" dirty="0"/>
          </a:p>
        </p:txBody>
      </p:sp>
      <p:pic>
        <p:nvPicPr>
          <p:cNvPr id="32772" name="Content Placeholder 6" descr="06-09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0" y="1476375"/>
            <a:ext cx="3552825" cy="5159375"/>
          </a:xfrm>
        </p:spPr>
      </p:pic>
      <p:sp>
        <p:nvSpPr>
          <p:cNvPr id="32773" name="TextBox 5"/>
          <p:cNvSpPr txBox="1">
            <a:spLocks noChangeArrowheads="1"/>
          </p:cNvSpPr>
          <p:nvPr/>
        </p:nvSpPr>
        <p:spPr bwMode="auto">
          <a:xfrm>
            <a:off x="4476750" y="6327775"/>
            <a:ext cx="952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(Starrett)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Micrometers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50990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to make very accurate measurements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ten-thousandth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of inch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0.0001</a:t>
            </a:r>
            <a:r>
              <a:rPr lang="en-US" dirty="0" smtClean="0">
                <a:latin typeface="Arial"/>
                <a:cs typeface="Arial"/>
              </a:rPr>
              <a:t>″</a:t>
            </a:r>
            <a:endParaRPr lang="en-US" dirty="0" smtClean="0"/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0.001 mm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Outside micrometer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External dimensions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Diameters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Thicknesses</a:t>
            </a:r>
          </a:p>
        </p:txBody>
      </p:sp>
      <p:pic>
        <p:nvPicPr>
          <p:cNvPr id="33796" name="Content Placeholder 4" descr="06-10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1975" y="2393950"/>
            <a:ext cx="4667250" cy="3675063"/>
          </a:xfrm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8086725" y="5983288"/>
            <a:ext cx="952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(Starrett)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Micrometers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3021013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Inside micrometer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holes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Cylinders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 openings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Depth micrometer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measure depth of opening</a:t>
            </a:r>
            <a:endParaRPr lang="en-US" dirty="0"/>
          </a:p>
        </p:txBody>
      </p:sp>
      <p:pic>
        <p:nvPicPr>
          <p:cNvPr id="34820" name="Content Placeholder 4" descr="06-13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4487863"/>
            <a:ext cx="8382000" cy="2024062"/>
          </a:xfrm>
        </p:spPr>
      </p:pic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228600" y="6423025"/>
            <a:ext cx="3867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(Starrett and 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4" descr="06-1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0" y="2090738"/>
            <a:ext cx="4192588" cy="3886200"/>
          </a:xfrm>
        </p:spPr>
      </p:pic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Reading a Micrometer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482725"/>
            <a:ext cx="47148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Note largest number visible on sleeve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Count sleeve graduation lines to the right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Note thimble graduation (round off)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 all decimal values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Add any full inches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Metric micrometers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Read same way</a:t>
            </a:r>
            <a:endParaRPr lang="en-US" dirty="0"/>
          </a:p>
        </p:txBody>
      </p:sp>
      <p:sp>
        <p:nvSpPr>
          <p:cNvPr id="35845" name="TextBox 5"/>
          <p:cNvSpPr txBox="1">
            <a:spLocks noChangeArrowheads="1"/>
          </p:cNvSpPr>
          <p:nvPr/>
        </p:nvSpPr>
        <p:spPr bwMode="auto">
          <a:xfrm>
            <a:off x="8097838" y="6315075"/>
            <a:ext cx="952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(Starrett)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Tool Rules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Never drop or </a:t>
            </a:r>
            <a:r>
              <a:rPr lang="en-US" dirty="0" err="1" smtClean="0"/>
              <a:t>overtighten</a:t>
            </a:r>
            <a:r>
              <a:rPr lang="en-US" dirty="0" smtClean="0"/>
              <a:t> micrometer or caliper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Store measuring tools where they cannot be damaged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Grasp micrometer frame in palm and turn thimble with thumb and finger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Hold micrometer squarely with work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Tool Rules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Rock or swivel micrometer as it is touched on round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thin film of oil on micrometer and caliper surfaces during storage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Always check for accuracy using standardized gauge block after dropping or prolonged use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Feeler Gauges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to measure small clearances or gaps between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Flat feeler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Precision-ground steel blades, various thicknesses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Size written on each blade in thousandths of an inch or hundredths of a millimeter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Wire feeler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Precise-sized wires labeled by diameter of thickness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measure slightly larger gaps and spaces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Dial Indicator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Measures part movement in thousandths of an inch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Hundredths of a millimeter	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check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Gear teeth backlash (clearance)</a:t>
            </a:r>
            <a:endParaRPr lang="en-US" dirty="0"/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Shaft end play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Cam lobe lift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 Dial Indicator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7323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Mount indicator securely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Position dial plunger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Partially compress indicator plunger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ock in place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Move or rotate part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Read indicator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sz="2800" dirty="0" smtClean="0"/>
              <a:t>Subtract lowest reading from highest</a:t>
            </a:r>
          </a:p>
        </p:txBody>
      </p:sp>
      <p:pic>
        <p:nvPicPr>
          <p:cNvPr id="40964" name="Content Placeholder 5" descr="06-17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6313" y="1768475"/>
            <a:ext cx="4254500" cy="4441825"/>
          </a:xfrm>
        </p:spPr>
      </p:pic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6907213" y="6094413"/>
            <a:ext cx="213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(Central Tool Co.)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Angle Measurement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4335462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Circle divided into 360 equal parts called degrees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Abbreviated using “deg.” or (°)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One-quarter of circle equals 90°</a:t>
            </a:r>
          </a:p>
        </p:txBody>
      </p:sp>
      <p:pic>
        <p:nvPicPr>
          <p:cNvPr id="41988" name="Content Placeholder 7" descr="06-1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8025" y="1984375"/>
            <a:ext cx="4408488" cy="416242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Temperature Measurement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321175" cy="5140325"/>
          </a:xfrm>
        </p:spPr>
        <p:txBody>
          <a:bodyPr/>
          <a:lstStyle/>
          <a:p>
            <a:pPr marL="571500" indent="-457200"/>
            <a:r>
              <a:rPr lang="en-US" altLang="en-US" smtClean="0">
                <a:solidFill>
                  <a:srgbClr val="404040"/>
                </a:solidFill>
              </a:rPr>
              <a:t>Measure using temperature gauges or thermometers</a:t>
            </a:r>
          </a:p>
          <a:p>
            <a:pPr marL="571500" indent="-457200"/>
            <a:r>
              <a:rPr lang="en-US" altLang="en-US" smtClean="0">
                <a:solidFill>
                  <a:srgbClr val="404040"/>
                </a:solidFill>
              </a:rPr>
              <a:t>Available in either Fahrenheit (F°) or metric Celsius (C°)</a:t>
            </a:r>
          </a:p>
          <a:p>
            <a:pPr marL="571500" indent="-457200"/>
            <a:endParaRPr lang="en-US" altLang="en-US" smtClean="0">
              <a:solidFill>
                <a:srgbClr val="404040"/>
              </a:solidFill>
            </a:endParaRPr>
          </a:p>
        </p:txBody>
      </p:sp>
      <p:pic>
        <p:nvPicPr>
          <p:cNvPr id="43012" name="Content Placeholder 6" descr="06-1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5163" y="1577975"/>
            <a:ext cx="2482850" cy="501015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Torque Wrenches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to apply specific amount of turning force to fastener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Foot pounds (ft-lb)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Newton-meters (N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 m)</a:t>
            </a:r>
          </a:p>
          <a:p>
            <a:pPr lvl="1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4036" name="TextBox 7"/>
          <p:cNvSpPr txBox="1">
            <a:spLocks noChangeArrowheads="1"/>
          </p:cNvSpPr>
          <p:nvPr/>
        </p:nvSpPr>
        <p:spPr bwMode="auto">
          <a:xfrm>
            <a:off x="4708525" y="2211388"/>
            <a:ext cx="4378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Calibri" pitchFamily="34" charset="0"/>
            </a:endParaRPr>
          </a:p>
        </p:txBody>
      </p:sp>
      <p:sp>
        <p:nvSpPr>
          <p:cNvPr id="44037" name="TextBox 8"/>
          <p:cNvSpPr txBox="1">
            <a:spLocks noChangeArrowheads="1"/>
          </p:cNvSpPr>
          <p:nvPr/>
        </p:nvSpPr>
        <p:spPr bwMode="auto">
          <a:xfrm>
            <a:off x="5049838" y="2211388"/>
            <a:ext cx="3819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Calibri" pitchFamily="34" charset="0"/>
            </a:endParaRPr>
          </a:p>
        </p:txBody>
      </p:sp>
      <p:pic>
        <p:nvPicPr>
          <p:cNvPr id="44038" name="Content Placeholder 6" descr="06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098925"/>
            <a:ext cx="8737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Measurements and Measuring Tools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measure air or fluid pressure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Pounds per square inch (psi)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Kilograms per square centimeter (kg/ cm</a:t>
            </a:r>
            <a:r>
              <a:rPr lang="en-US" baseline="30000" dirty="0" smtClean="0"/>
              <a:t>²</a:t>
            </a:r>
            <a:r>
              <a:rPr lang="en-US" dirty="0" smtClean="0"/>
              <a:t>)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Kilopascals (</a:t>
            </a:r>
            <a:r>
              <a:rPr lang="en-US" dirty="0" err="1" smtClean="0"/>
              <a:t>kPa</a:t>
            </a:r>
            <a:r>
              <a:rPr lang="en-US" dirty="0" smtClean="0"/>
              <a:t>)</a:t>
            </a:r>
            <a:endParaRPr lang="en-US" baseline="30000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Vacuum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measure negative pressure or vacuum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Inches of mercury (in/ Hg)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Metric kilograms per square centimeter (kg/ cm</a:t>
            </a:r>
            <a:r>
              <a:rPr lang="en-US" baseline="30000" dirty="0" smtClean="0"/>
              <a:t>²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Measurements and Measuring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Telescoping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internal part bores or openings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Hole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very small holes in 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Review of Shop 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Auto technicians work with whole numbers, fractions, and decimals every day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Calculate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Measurements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Clearances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Part prices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Labor charges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Tax percentages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Total charges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Combining two or more numbers to find total quantity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Result called sum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Write large numbers, or long series of numbers, in column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for adding up costs of parts and labor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Subtraction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Taking away certain quantity from another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Amount left after subtracting called remainder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to determine customers’ bills after deposit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Useful for checking paychecks for tax deductions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Finds out how many times a number is contained in another number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being divided is dividend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that dividend is divided by is divisor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Answer is quotient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to determine unit costs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10 fuel pumps cost $100.00, then 1 fuel pump costs?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Shortcut for adding same number over and over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by which another number is multiplied is multiplier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Result of multiplication is product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Fractions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Represent portion of whole number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Written as two numbers, one over the other or one beside the number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below line or slash called denominator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How many parts the whole is divided into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above line or slash called numerator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How many parts are present in the fraction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  <a:p>
            <a:pPr marL="914400" lvl="2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Decimal Fractions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have numerator and denominator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Denominator always a multiple of 10 that is never written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 decimal point, a dot or period, instead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For example, 9/10 is written 0.9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of digits to right of decimal point tells what multiple of 10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Tenths, hundredths, thousandths, etc.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Decimal Fractions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Zero placed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Between number and decimal point changes value of number (.45 is not the same as .045)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right of decimal number does not change value of number (.45 is the same as .450)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left of decimal point does not change value of number (0.45 is the same as .45)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Addition and Subtraction of Decimals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Line up decimal points in column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Decimal point in answer must be in same position as decimal point in column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Multiplication of Decimals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Decimal points do not need to be aligned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Multiply numbers ignoring decimal points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Count total number of decimal points to right of both numbers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Starting from right digit, count to left the same number of digits in answer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decimal point to left of last digit counted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Division of Decimals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neither dividend nor divisor contain decimal points, but division does not come out even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decimal point to right of last number of dividend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Add one or more zeros after decimal and continue dividing to number of spaces necessary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Division of Decimals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dividend has decimal and divisor does not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Divide as usual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decimal point in answer directly above decimal point in dividend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Division of Decimals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divisor has decimal point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dividend does not have decimal point, add one to far right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dividend has decimal point, move it one place to the right for each decimal place in divisor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 zeros as placeholders if needed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Divide as usual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decimal point in answer directly above relocated decimal point in dividend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Quantities expressed as part of 100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10% equal to 10 out of every 100</a:t>
            </a:r>
          </a:p>
          <a:p>
            <a:pPr marL="457200" indent="-457200"/>
            <a:r>
              <a:rPr lang="en-US" dirty="0" smtClean="0"/>
              <a:t>Commonly used to calculate tax on parts</a:t>
            </a:r>
          </a:p>
          <a:p>
            <a:pPr marL="457200" indent="-457200"/>
            <a:r>
              <a:rPr lang="en-US" dirty="0" smtClean="0"/>
              <a:t>To find percentage of any number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Convert percentage to decimal</a:t>
            </a:r>
          </a:p>
          <a:p>
            <a:pPr marL="1143000" indent="-228600"/>
            <a:r>
              <a:rPr lang="en-US" sz="2400" dirty="0" smtClean="0"/>
              <a:t>Drop percentage sign and move decimal left two places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Multiply decimal by number</a:t>
            </a:r>
          </a:p>
          <a:p>
            <a:pPr marL="742950" indent="-285750">
              <a:buFont typeface="Helvetica" pitchFamily="34" charset="0"/>
              <a:buChar char="–"/>
            </a:pPr>
            <a:endParaRPr lang="en-US" sz="2600" dirty="0" smtClean="0"/>
          </a:p>
          <a:p>
            <a:pPr marL="742950" indent="-285750">
              <a:buFont typeface="Helvetica" pitchFamily="34" charset="0"/>
              <a:buChar char="–"/>
            </a:pPr>
            <a:endParaRPr lang="en-US" dirty="0" smtClean="0"/>
          </a:p>
          <a:p>
            <a:pPr marL="742950" indent="-285750">
              <a:buFont typeface="Helvetica" pitchFamily="34" charset="0"/>
              <a:buChar char="–"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Mathematic expression comparing two numbers</a:t>
            </a:r>
          </a:p>
          <a:p>
            <a:r>
              <a:rPr lang="en-US" dirty="0" smtClean="0"/>
              <a:t>Represent how many of one number there is compared to another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Ratio of 2 to 1 can be written 2:1 or 2/1</a:t>
            </a:r>
          </a:p>
          <a:p>
            <a:r>
              <a:rPr lang="en-US" dirty="0" smtClean="0"/>
              <a:t>Ratios are commonly used when expressing relationships between gears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If two gears have 3:1 gear ratio, one gear would turn three revolutions to only one revolution of other gear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1354</Words>
  <Application>Microsoft Office PowerPoint</Application>
  <PresentationFormat>On-screen Show (4:3)</PresentationFormat>
  <Paragraphs>262</Paragraphs>
  <Slides>38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Title Slide</vt:lpstr>
      <vt:lpstr>4_Custom Design</vt:lpstr>
      <vt:lpstr>Ojectives</vt:lpstr>
      <vt:lpstr>Content</vt:lpstr>
      <vt:lpstr>PowerPoint Presentation</vt:lpstr>
      <vt:lpstr>6</vt:lpstr>
      <vt:lpstr>Objectives</vt:lpstr>
      <vt:lpstr>Measuring Systems</vt:lpstr>
      <vt:lpstr>Measuring Systems (Cont.)</vt:lpstr>
      <vt:lpstr>Conversion Chart</vt:lpstr>
      <vt:lpstr>Decimal Conversion Chart</vt:lpstr>
      <vt:lpstr>Measuring Tools</vt:lpstr>
      <vt:lpstr>Measuring Tools (Cont.)</vt:lpstr>
      <vt:lpstr>Calipers</vt:lpstr>
      <vt:lpstr>Micrometers</vt:lpstr>
      <vt:lpstr>Micrometers (Cont.)</vt:lpstr>
      <vt:lpstr>Reading a Micrometer</vt:lpstr>
      <vt:lpstr>Measuring Tool Rules</vt:lpstr>
      <vt:lpstr>Measuring Tool Rules (Cont.)</vt:lpstr>
      <vt:lpstr>Feeler Gauges</vt:lpstr>
      <vt:lpstr>Dial Indicator</vt:lpstr>
      <vt:lpstr>Using a Dial Indicator</vt:lpstr>
      <vt:lpstr>Angle Measurement</vt:lpstr>
      <vt:lpstr>Temperature Measurement</vt:lpstr>
      <vt:lpstr>Torque Wrenches</vt:lpstr>
      <vt:lpstr>Other Measurements and Measuring Tools</vt:lpstr>
      <vt:lpstr>Other Measurements and Measuring Tools (Cont.)</vt:lpstr>
      <vt:lpstr>Review of Shop Math</vt:lpstr>
      <vt:lpstr>Addition</vt:lpstr>
      <vt:lpstr>Subtraction</vt:lpstr>
      <vt:lpstr>Division</vt:lpstr>
      <vt:lpstr>Multiplication</vt:lpstr>
      <vt:lpstr>Fractions </vt:lpstr>
      <vt:lpstr>Decimal Fractions</vt:lpstr>
      <vt:lpstr>Decimal Fractions (Cont.)</vt:lpstr>
      <vt:lpstr>Addition and Subtraction of Decimals</vt:lpstr>
      <vt:lpstr>Multiplication of Decimals</vt:lpstr>
      <vt:lpstr>Division of Decimals</vt:lpstr>
      <vt:lpstr>Division of Decimals (Cont.)</vt:lpstr>
      <vt:lpstr>Division of Decimals (Cont.)</vt:lpstr>
      <vt:lpstr>Percentages</vt:lpstr>
      <vt:lpstr>Ratios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2013-08-09T18:45:48Z</dcterms:created>
  <dcterms:modified xsi:type="dcterms:W3CDTF">2016-07-01T13:03:13Z</dcterms:modified>
</cp:coreProperties>
</file>