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32"/>
  </p:notesMasterIdLst>
  <p:sldIdLst>
    <p:sldId id="285" r:id="rId5"/>
    <p:sldId id="284" r:id="rId6"/>
    <p:sldId id="256" r:id="rId7"/>
    <p:sldId id="257" r:id="rId8"/>
    <p:sldId id="258" r:id="rId9"/>
    <p:sldId id="259" r:id="rId10"/>
    <p:sldId id="260" r:id="rId11"/>
    <p:sldId id="261" r:id="rId12"/>
    <p:sldId id="264" r:id="rId13"/>
    <p:sldId id="263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31" autoAdjust="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274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9E85A3F-A6F5-4F1E-BC11-D2602E24B214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10D88D8-FF91-4A51-9FB0-B14A67066E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6199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2A315CC-D7B8-4CAB-856A-94635D8EF2F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F2C95A7-54DE-4CC5-B3AD-A8D299EA23B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D227A52-CD36-419C-8C6C-F1733FC9209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A16B9A6-D442-4B21-847E-70C67A6D44E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107518D-894F-46F5-A90E-012EAB8447A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63EF7E1-7982-4132-A1FF-A1F73B1D428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37A6D06-534E-42A2-B403-146DD653704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42E0154-553E-43C2-A4FF-95DD0B11CF5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6215A3E-B03A-4907-87BD-893FFD9F48A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7081572-3D2D-4260-A373-0CBAB027F7A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4ED588E-9A8D-4B8D-830F-3E512CD889B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5C498B-2D38-43A7-9C5C-B5D98A70081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96AED7-0518-4135-BBE3-497FAB271D5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01589EE-81E1-4417-87F0-86FD0E2972A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3754358-A7BC-4A1B-97A9-ECDB6314A18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FEFA14E-3F7F-47A1-8D6B-47BE8B7B01D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BE55FF5-5A75-415E-B8DD-A4F0CF35F81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965764F-9705-4826-ADFC-74EA8363A63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969828-DEFF-48EA-B1E3-6E1D35BB84E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2FA212E-991B-44A1-A583-F1ADAB8B01C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48D9A5C-22CB-4B0D-A9E7-EE431E8F62F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5971E8D-E8D0-437E-917B-41FBEA84B46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E25E0B5-828F-4A34-BF75-20EEC624720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B6FF78D-3EB4-4071-8119-02B3C7A15E0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450ECE2-21A9-4FA2-B157-E92B029FDD7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5702183-C866-44E4-AC41-3854E50B8A0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257086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633549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86867308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054106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622284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07889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8597924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3356370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16414618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181482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932916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412212" y="488275"/>
            <a:ext cx="3533323" cy="286605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algn="l">
              <a:defRPr sz="16500" b="1" i="0" baseline="0">
                <a:solidFill>
                  <a:srgbClr val="8CB9DE"/>
                </a:solidFill>
                <a:latin typeface="Helvetica" pitchFamily="34" charset="0"/>
                <a:ea typeface="GungsuhChe" pitchFamily="49" charset="-127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811056" y="3346885"/>
            <a:ext cx="6383033" cy="2627786"/>
          </a:xfrm>
          <a:prstGeom prst="rect">
            <a:avLst/>
          </a:prstGeom>
        </p:spPr>
        <p:txBody>
          <a:bodyPr anchor="t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000" b="1" i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1802167" y="2274175"/>
            <a:ext cx="3142696" cy="735363"/>
          </a:xfrm>
          <a:prstGeom prst="rect">
            <a:avLst/>
          </a:prstGeom>
        </p:spPr>
        <p:txBody>
          <a:bodyPr anchor="b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000" b="0" i="0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78979658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001963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76200" y="685800"/>
            <a:ext cx="6781800" cy="1066801"/>
          </a:xfrm>
          <a:prstGeom prst="rect">
            <a:avLst/>
          </a:prstGeom>
        </p:spPr>
        <p:txBody>
          <a:bodyPr/>
          <a:lstStyle>
            <a:lvl1pPr algn="l">
              <a:buNone/>
              <a:defRPr sz="6000" b="1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58216692"/>
      </p:ext>
    </p:extLst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0783142"/>
      </p:ext>
    </p:extLst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950467"/>
      </p:ext>
    </p:extLst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619566"/>
      </p:ext>
    </p:extLst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387327"/>
      </p:ext>
    </p:extLst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2451240"/>
      </p:ext>
    </p:extLst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07594667"/>
      </p:ext>
    </p:extLst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0871737"/>
      </p:ext>
    </p:extLst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591592"/>
      </p:ext>
    </p:extLst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441946"/>
      </p:ext>
    </p:extLst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6FB7043-1AFE-49E2-8BAE-04BF452C3364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EABC1DB-E4FB-408A-A18D-023359DDD8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380835"/>
      </p:ext>
    </p:extLst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571" y="159797"/>
            <a:ext cx="8549196" cy="75460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chemeClr val="bg1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180724"/>
            <a:ext cx="8575828" cy="5335485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990372"/>
      </p:ext>
    </p:extLst>
  </p:cSld>
  <p:clrMapOvr>
    <a:masterClrMapping/>
  </p:clrMapOvr>
  <p:transition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200CA74-95BF-4DA0-8001-46205D6C28B0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23848A3-4D67-4745-95DA-B43CB38A40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663328"/>
      </p:ext>
    </p:extLst>
  </p:cSld>
  <p:clrMapOvr>
    <a:masterClrMapping/>
  </p:clrMapOvr>
  <p:transition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7CD46EC-7F8F-4990-B005-B62ED3CD1B86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68A3730-7829-4694-BE91-DC46FB3F4D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238870"/>
      </p:ext>
    </p:extLst>
  </p:cSld>
  <p:clrMapOvr>
    <a:masterClrMapping/>
  </p:clrMapOvr>
  <p:transition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774021A-6483-44ED-8CF1-B3D3354577FF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095353C-B20B-453C-BA96-5F9C71D1BF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47061"/>
      </p:ext>
    </p:extLst>
  </p:cSld>
  <p:clrMapOvr>
    <a:masterClrMapping/>
  </p:clrMapOvr>
  <p:transition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1F1D173-C6CB-448C-B4E2-C2CF32CD6BB3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681A37B-EEB6-41F9-B1ED-760F22A208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783336"/>
      </p:ext>
    </p:extLst>
  </p:cSld>
  <p:clrMapOvr>
    <a:masterClrMapping/>
  </p:clrMapOvr>
  <p:transition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13695BF-C26F-4F23-9082-D4D494EDECE1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BF2326A-9858-49DB-BE77-1C032E203B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551593"/>
      </p:ext>
    </p:extLst>
  </p:cSld>
  <p:clrMapOvr>
    <a:masterClrMapping/>
  </p:clrMapOvr>
  <p:transition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8D097B8-A4B9-4758-B1A5-11A7FD8511B2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8EEE619-63AC-4671-8438-AD6E045DAE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248126"/>
      </p:ext>
    </p:extLst>
  </p:cSld>
  <p:clrMapOvr>
    <a:masterClrMapping/>
  </p:clrMapOvr>
  <p:transition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7EEECE-2662-4ABA-9732-F47BBD3B4EF4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104680-E209-431A-A1BA-0D654B7120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708462"/>
      </p:ext>
    </p:extLst>
  </p:cSld>
  <p:clrMapOvr>
    <a:masterClrMapping/>
  </p:clrMapOvr>
  <p:transition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70709CC-BF08-4E2B-8DEA-92F411C31CBE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7393CB6-1BFD-4D11-A68E-701F92CEF9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509873"/>
      </p:ext>
    </p:extLst>
  </p:cSld>
  <p:clrMapOvr>
    <a:masterClrMapping/>
  </p:clrMapOvr>
  <p:transition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4388709-9B2A-455D-8DCF-0D685DBB2CCB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8A552A7-9A42-4CD4-BF71-1F87DBADDD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176096"/>
      </p:ext>
    </p:extLst>
  </p:cSld>
  <p:clrMapOvr>
    <a:masterClrMapping/>
  </p:clrMapOvr>
  <p:transition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B66F636-4190-44AC-904E-9884CA832442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848B2F4-A62A-4DB0-A38A-3981903843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182792"/>
      </p:ext>
    </p:extLst>
  </p:cSld>
  <p:clrMapOvr>
    <a:masterClrMapping/>
  </p:clrMapOvr>
  <p:transition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615" y="159796"/>
            <a:ext cx="8478174" cy="117185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482575"/>
            <a:ext cx="8575828" cy="5140170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420772"/>
      </p:ext>
    </p:extLst>
  </p:cSld>
  <p:clrMapOvr>
    <a:masterClrMapping/>
  </p:clrMapOvr>
  <p:transition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8E8942A-E6B5-4EE1-A72D-A7C66EB8184D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BE3A280-E6F9-4015-BBFD-233E17B8D7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137002"/>
      </p:ext>
    </p:extLst>
  </p:cSld>
  <p:clrMapOvr>
    <a:masterClrMapping/>
  </p:clrMapOvr>
  <p:transition>
    <p:fade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81C4922-A071-46B6-9B56-BBBEFCAAE228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B712EFE-B212-471C-885D-970EA53D43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752883"/>
      </p:ext>
    </p:extLst>
  </p:cSld>
  <p:clrMapOvr>
    <a:masterClrMapping/>
  </p:clrMapOvr>
  <p:transition>
    <p:fade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55E2129-4A2E-44C4-A1BE-145B7E1039D5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8E17937-7B83-4347-BA9C-5FECFC61D0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772680"/>
      </p:ext>
    </p:extLst>
  </p:cSld>
  <p:clrMapOvr>
    <a:masterClrMapping/>
  </p:clrMapOvr>
  <p:transition>
    <p:fade thruBlk="1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9A7F2C6-B770-4749-816D-15A991ACC9C3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E511633-2FF9-43CA-A734-2334575BEC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819737"/>
      </p:ext>
    </p:extLst>
  </p:cSld>
  <p:clrMapOvr>
    <a:masterClrMapping/>
  </p:clrMapOvr>
  <p:transition>
    <p:fade thruBlk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E792FAB-2117-4201-A0F9-860497D5A7E6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004CA31-7156-456D-A192-53FEA6A4CD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780624"/>
      </p:ext>
    </p:extLst>
  </p:cSld>
  <p:clrMapOvr>
    <a:masterClrMapping/>
  </p:clrMapOvr>
  <p:transition>
    <p:fade thruBlk="1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BAD6D37-8A5B-4558-8671-27D2A479EEAB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9740FD7-7FF4-47EB-A98F-75283BDA87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005506"/>
      </p:ext>
    </p:extLst>
  </p:cSld>
  <p:clrMapOvr>
    <a:masterClrMapping/>
  </p:clrMapOvr>
  <p:transition>
    <p:fade thruBlk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CED3504-EC14-484D-ABBF-E5835877E83E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638DFEA-DFE1-426A-A0AE-2E291491F2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502422"/>
      </p:ext>
    </p:extLst>
  </p:cSld>
  <p:clrMapOvr>
    <a:masterClrMapping/>
  </p:clrMapOvr>
  <p:transition>
    <p:fade thruBlk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57EE48B-D549-43E6-B4A1-53C690C00A5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4A1E81A-8873-4BB7-BAF4-9EB3CA0D57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375035"/>
      </p:ext>
    </p:extLst>
  </p:cSld>
  <p:clrMapOvr>
    <a:masterClrMapping/>
  </p:clrMapOvr>
  <p:transition>
    <p:fade thruBlk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A3ECAB4-FC02-4865-A842-DBD122C283D1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5AB3152-C79C-432F-996A-EDE8DEB883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453770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0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51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Michael O'Malley\mat17_ppt\00-tit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42" y="0"/>
            <a:ext cx="9134515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3"/>
          <p:cNvSpPr>
            <a:spLocks noGrp="1"/>
          </p:cNvSpPr>
          <p:nvPr>
            <p:ph type="title"/>
          </p:nvPr>
        </p:nvSpPr>
        <p:spPr bwMode="auto">
          <a:xfrm>
            <a:off x="4411663" y="488950"/>
            <a:ext cx="3533775" cy="28654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>
                <a:ea typeface="GungsuhChe"/>
              </a:rPr>
              <a:t>17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11338" y="3346450"/>
            <a:ext cx="6383337" cy="26289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Electrical Principles</a:t>
            </a:r>
            <a:endParaRPr lang="en-US" dirty="0"/>
          </a:p>
        </p:txBody>
      </p:sp>
      <p:sp>
        <p:nvSpPr>
          <p:cNvPr id="23556" name="Content Placeholder 5"/>
          <p:cNvSpPr>
            <a:spLocks noGrp="1"/>
          </p:cNvSpPr>
          <p:nvPr>
            <p:ph idx="10"/>
          </p:nvPr>
        </p:nvSpPr>
        <p:spPr bwMode="auto">
          <a:xfrm>
            <a:off x="1801813" y="2274888"/>
            <a:ext cx="3143250" cy="7350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Chapter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3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After studying this chapter, you will be able to: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Describe the parts of the atom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Explain the principles of electricity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Describe the principles of magnetism </a:t>
            </a:r>
            <a:r>
              <a:rPr lang="en-US" dirty="0" smtClean="0"/>
              <a:t>and magnetic fields.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Describe the action of electric circuits.</a:t>
            </a:r>
            <a:endParaRPr lang="en-US" dirty="0" smtClean="0"/>
          </a:p>
          <a:p>
            <a:pPr marL="400050" lvl="1" indent="0">
              <a:buFont typeface="Arial" charset="0"/>
              <a:buNone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Compare voltage, current, and resistance.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Compare </a:t>
            </a:r>
            <a:r>
              <a:rPr lang="en-US" dirty="0"/>
              <a:t>dc and ac electricity.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Correctly </a:t>
            </a:r>
            <a:r>
              <a:rPr lang="en-US" dirty="0"/>
              <a:t>answer ASE </a:t>
            </a:r>
            <a:r>
              <a:rPr lang="en-US" dirty="0" smtClean="0"/>
              <a:t>certification </a:t>
            </a:r>
            <a:r>
              <a:rPr lang="en-US" dirty="0"/>
              <a:t>test </a:t>
            </a:r>
            <a:r>
              <a:rPr lang="en-US" dirty="0" smtClean="0"/>
              <a:t>questions that </a:t>
            </a:r>
            <a:r>
              <a:rPr lang="en-US" dirty="0"/>
              <a:t>require a basic understanding </a:t>
            </a:r>
            <a:r>
              <a:rPr lang="en-US" dirty="0" smtClean="0"/>
              <a:t>of electricity </a:t>
            </a:r>
            <a:r>
              <a:rPr lang="en-US" dirty="0"/>
              <a:t>and electronics.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Atomic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Matter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Anything </a:t>
            </a:r>
            <a:r>
              <a:rPr lang="en-US" dirty="0"/>
              <a:t>in </a:t>
            </a:r>
            <a:r>
              <a:rPr lang="en-US" dirty="0" smtClean="0"/>
              <a:t>the universe </a:t>
            </a:r>
            <a:r>
              <a:rPr lang="en-US" dirty="0"/>
              <a:t>that occupies space and has </a:t>
            </a:r>
            <a:r>
              <a:rPr lang="en-US" dirty="0" smtClean="0"/>
              <a:t>mass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Solid</a:t>
            </a:r>
            <a:r>
              <a:rPr lang="en-US" dirty="0"/>
              <a:t>, </a:t>
            </a:r>
            <a:r>
              <a:rPr lang="en-US" dirty="0" smtClean="0"/>
              <a:t>liquid</a:t>
            </a:r>
            <a:r>
              <a:rPr lang="en-US" dirty="0"/>
              <a:t>, </a:t>
            </a:r>
            <a:r>
              <a:rPr lang="en-US" dirty="0" smtClean="0"/>
              <a:t>or gas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Atom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Microscopic </a:t>
            </a:r>
            <a:r>
              <a:rPr lang="en-US" dirty="0"/>
              <a:t>particle </a:t>
            </a:r>
            <a:r>
              <a:rPr lang="en-US" dirty="0" smtClean="0"/>
              <a:t>unable to break into smaller </a:t>
            </a:r>
            <a:r>
              <a:rPr lang="en-US" dirty="0"/>
              <a:t>pieces without losing its </a:t>
            </a:r>
            <a:r>
              <a:rPr lang="en-US" dirty="0" smtClean="0"/>
              <a:t>properties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Not visible without highly </a:t>
            </a:r>
            <a:r>
              <a:rPr lang="en-US" dirty="0"/>
              <a:t>specialized electron microscope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Atomic Structure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Element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Group </a:t>
            </a:r>
            <a:r>
              <a:rPr lang="en-US" dirty="0"/>
              <a:t>of one type of </a:t>
            </a:r>
            <a:r>
              <a:rPr lang="en-US" dirty="0" smtClean="0"/>
              <a:t>atom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Molecule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Group </a:t>
            </a:r>
            <a:r>
              <a:rPr lang="en-US" dirty="0"/>
              <a:t>of two or more atoms </a:t>
            </a:r>
            <a:r>
              <a:rPr lang="en-US" dirty="0" smtClean="0"/>
              <a:t>joined together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Compound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Substance </a:t>
            </a:r>
            <a:r>
              <a:rPr lang="en-US" dirty="0"/>
              <a:t>composed of </a:t>
            </a:r>
            <a:r>
              <a:rPr lang="en-US" dirty="0" smtClean="0"/>
              <a:t>molecules containing </a:t>
            </a:r>
            <a:r>
              <a:rPr lang="en-US" dirty="0"/>
              <a:t>two or more elements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Parts of an Atom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Electrons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Negatively charged particles in specific </a:t>
            </a:r>
            <a:r>
              <a:rPr lang="en-US" dirty="0"/>
              <a:t>orbits around </a:t>
            </a:r>
            <a:r>
              <a:rPr lang="en-US" dirty="0" smtClean="0"/>
              <a:t>atom’s nucleus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Protons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Positively </a:t>
            </a:r>
            <a:r>
              <a:rPr lang="en-US" dirty="0"/>
              <a:t>charged </a:t>
            </a:r>
            <a:r>
              <a:rPr lang="en-US" dirty="0" smtClean="0"/>
              <a:t>particles located </a:t>
            </a:r>
            <a:r>
              <a:rPr lang="en-US" dirty="0"/>
              <a:t>in </a:t>
            </a:r>
            <a:r>
              <a:rPr lang="en-US" dirty="0" smtClean="0"/>
              <a:t>nucleus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Neutrons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Particles </a:t>
            </a:r>
            <a:r>
              <a:rPr lang="en-US" dirty="0"/>
              <a:t>with no </a:t>
            </a:r>
            <a:r>
              <a:rPr lang="en-US" dirty="0" smtClean="0"/>
              <a:t>positive or </a:t>
            </a:r>
            <a:r>
              <a:rPr lang="en-US" dirty="0"/>
              <a:t>negative </a:t>
            </a:r>
            <a:r>
              <a:rPr lang="en-US" dirty="0" smtClean="0"/>
              <a:t>charge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Have </a:t>
            </a:r>
            <a:r>
              <a:rPr lang="en-US" dirty="0"/>
              <a:t>mass </a:t>
            </a:r>
            <a:r>
              <a:rPr lang="en-US" dirty="0" smtClean="0"/>
              <a:t>and occupy space </a:t>
            </a:r>
            <a:r>
              <a:rPr lang="en-US" dirty="0"/>
              <a:t>in </a:t>
            </a:r>
            <a:r>
              <a:rPr lang="en-US" dirty="0" smtClean="0"/>
              <a:t>nucleus</a:t>
            </a:r>
          </a:p>
          <a:p>
            <a:pPr lvl="1">
              <a:buFont typeface="Arial" charset="0"/>
              <a:buChar char="–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Free Electrons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Normally, number </a:t>
            </a:r>
            <a:r>
              <a:rPr lang="en-US" dirty="0"/>
              <a:t>of electrons circling </a:t>
            </a:r>
            <a:r>
              <a:rPr lang="en-US" dirty="0" smtClean="0"/>
              <a:t>atom’s center equals number </a:t>
            </a:r>
            <a:r>
              <a:rPr lang="en-US" dirty="0"/>
              <a:t>of </a:t>
            </a:r>
            <a:r>
              <a:rPr lang="en-US" dirty="0" smtClean="0"/>
              <a:t>nucleus’s protons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Extra electrons, or free electrons, in outer orbits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Free electrons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Easily dislodge </a:t>
            </a:r>
            <a:r>
              <a:rPr lang="en-US" dirty="0"/>
              <a:t>from one atom </a:t>
            </a:r>
            <a:r>
              <a:rPr lang="en-US" dirty="0" smtClean="0"/>
              <a:t>and </a:t>
            </a:r>
            <a:r>
              <a:rPr lang="en-US" dirty="0"/>
              <a:t>jump </a:t>
            </a:r>
            <a:r>
              <a:rPr lang="en-US" dirty="0" smtClean="0"/>
              <a:t>to </a:t>
            </a:r>
            <a:r>
              <a:rPr lang="en-US" dirty="0"/>
              <a:t>neighboring atom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Electricity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Movement </a:t>
            </a:r>
            <a:r>
              <a:rPr lang="en-US" dirty="0"/>
              <a:t>of </a:t>
            </a:r>
            <a:r>
              <a:rPr lang="en-US" dirty="0" smtClean="0"/>
              <a:t>free electrons </a:t>
            </a:r>
            <a:r>
              <a:rPr lang="en-US" dirty="0"/>
              <a:t>from one atom to </a:t>
            </a:r>
            <a:r>
              <a:rPr lang="en-US" dirty="0" smtClean="0"/>
              <a:t>another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Electrical discharge results from negative and positive charges interacting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Electricity (Cont.)</a:t>
            </a:r>
          </a:p>
        </p:txBody>
      </p:sp>
      <p:pic>
        <p:nvPicPr>
          <p:cNvPr id="31747" name="Content Placeholder 3" descr="17-03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5600" y="2322513"/>
            <a:ext cx="8702675" cy="3521075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Conductors and Insulators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Conductor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Substance </a:t>
            </a:r>
            <a:r>
              <a:rPr lang="en-US" dirty="0"/>
              <a:t>that allows </a:t>
            </a:r>
            <a:r>
              <a:rPr lang="en-US" dirty="0" smtClean="0"/>
              <a:t>flow of </a:t>
            </a:r>
            <a:r>
              <a:rPr lang="en-US" dirty="0"/>
              <a:t>free </a:t>
            </a:r>
            <a:r>
              <a:rPr lang="en-US" dirty="0" smtClean="0"/>
              <a:t>electrons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Metal wires make good </a:t>
            </a:r>
            <a:r>
              <a:rPr lang="en-US" dirty="0" smtClean="0"/>
              <a:t>conductors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Metals have </a:t>
            </a:r>
            <a:r>
              <a:rPr lang="en-US" dirty="0"/>
              <a:t>unstable </a:t>
            </a:r>
            <a:r>
              <a:rPr lang="en-US" dirty="0" smtClean="0"/>
              <a:t>atoms</a:t>
            </a:r>
            <a:endParaRPr lang="en-US" dirty="0"/>
          </a:p>
          <a:p>
            <a:pPr lvl="3">
              <a:buFont typeface="Arial" charset="0"/>
              <a:buChar char="–"/>
              <a:defRPr/>
            </a:pPr>
            <a:r>
              <a:rPr lang="en-US" dirty="0" smtClean="0"/>
              <a:t>Gold conducts best of </a:t>
            </a:r>
            <a:r>
              <a:rPr lang="en-US" dirty="0"/>
              <a:t>all </a:t>
            </a:r>
            <a:r>
              <a:rPr lang="en-US" dirty="0" smtClean="0"/>
              <a:t>elements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Insulator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Substance that stops flow </a:t>
            </a:r>
            <a:r>
              <a:rPr lang="en-US" dirty="0"/>
              <a:t>of </a:t>
            </a:r>
            <a:r>
              <a:rPr lang="en-US" dirty="0" smtClean="0"/>
              <a:t>electrons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Air</a:t>
            </a:r>
            <a:r>
              <a:rPr lang="en-US" dirty="0"/>
              <a:t>, glass</a:t>
            </a:r>
            <a:r>
              <a:rPr lang="en-US" dirty="0" smtClean="0"/>
              <a:t>, plastic</a:t>
            </a:r>
            <a:r>
              <a:rPr lang="en-US" dirty="0"/>
              <a:t>, rubber, and porcelain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Functions of Electricity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Produce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Light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Heat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Motion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Mechanical vs. Electrical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Electrical </a:t>
            </a:r>
            <a:r>
              <a:rPr lang="en-US" dirty="0"/>
              <a:t>devices </a:t>
            </a:r>
            <a:r>
              <a:rPr lang="en-US" dirty="0" smtClean="0"/>
              <a:t>have replaced many mechanical devices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Electrical devices perform more quickly </a:t>
            </a:r>
            <a:r>
              <a:rPr lang="en-US" dirty="0"/>
              <a:t>and </a:t>
            </a:r>
            <a:r>
              <a:rPr lang="en-US" dirty="0" smtClean="0"/>
              <a:t>efficiently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Lighter vehicles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Ride smoother 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Stop faster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Provide </a:t>
            </a:r>
            <a:r>
              <a:rPr lang="en-US" dirty="0"/>
              <a:t>more </a:t>
            </a:r>
            <a:r>
              <a:rPr lang="en-US" dirty="0" smtClean="0"/>
              <a:t>comfort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Repair </a:t>
            </a:r>
            <a:r>
              <a:rPr lang="en-US" dirty="0"/>
              <a:t>quickly and easily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Electrical vs. Electronic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Electrical device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Conventional component that </a:t>
            </a:r>
            <a:r>
              <a:rPr lang="en-US" dirty="0"/>
              <a:t>uses electricity to do </a:t>
            </a:r>
            <a:r>
              <a:rPr lang="en-US" dirty="0" smtClean="0"/>
              <a:t>work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Electric motor</a:t>
            </a:r>
            <a:r>
              <a:rPr lang="en-US" dirty="0"/>
              <a:t>, </a:t>
            </a:r>
            <a:r>
              <a:rPr lang="en-US" dirty="0" smtClean="0"/>
              <a:t>mechanical </a:t>
            </a:r>
            <a:r>
              <a:rPr lang="en-US" dirty="0"/>
              <a:t>switch, relay</a:t>
            </a:r>
            <a:r>
              <a:rPr lang="en-US" dirty="0" smtClean="0"/>
              <a:t>, solenoid</a:t>
            </a:r>
            <a:r>
              <a:rPr lang="en-US" dirty="0"/>
              <a:t>, </a:t>
            </a:r>
            <a:r>
              <a:rPr lang="en-US" dirty="0" smtClean="0"/>
              <a:t>or </a:t>
            </a:r>
            <a:r>
              <a:rPr lang="en-US" dirty="0" err="1" smtClean="0"/>
              <a:t>lightbulb</a:t>
            </a:r>
            <a:endParaRPr lang="en-US" dirty="0" smtClean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Electronic device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Solid state component </a:t>
            </a:r>
            <a:r>
              <a:rPr lang="en-US" dirty="0"/>
              <a:t>that does not use moving </a:t>
            </a:r>
            <a:r>
              <a:rPr lang="en-US" dirty="0" smtClean="0"/>
              <a:t>parts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Diodes</a:t>
            </a:r>
            <a:r>
              <a:rPr lang="en-US" dirty="0"/>
              <a:t>, transistors, sensors</a:t>
            </a:r>
            <a:r>
              <a:rPr lang="en-US" dirty="0" smtClean="0"/>
              <a:t>, and </a:t>
            </a:r>
            <a:r>
              <a:rPr lang="en-US" dirty="0"/>
              <a:t>computers</a:t>
            </a:r>
          </a:p>
        </p:txBody>
      </p:sp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Magnetism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Atomic force attracts or repels ferrous substances through space, air, or solid matter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Plays important role in producing and using electrical energy</a:t>
            </a:r>
          </a:p>
        </p:txBody>
      </p:sp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Magnetic Field or Flux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Exists between poles of magnet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Caused by movement of electrons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Can act </a:t>
            </a:r>
            <a:r>
              <a:rPr lang="en-US" dirty="0"/>
              <a:t>on ferrous (iron</a:t>
            </a:r>
            <a:r>
              <a:rPr lang="en-US" dirty="0" smtClean="0"/>
              <a:t>) substances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  <p:pic>
        <p:nvPicPr>
          <p:cNvPr id="37892" name="Content Placeholder 6" descr="17-04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20925" y="3413125"/>
            <a:ext cx="4462463" cy="3228975"/>
          </a:xfrm>
        </p:spPr>
      </p:pic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Like and Unlike Charges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Interaction </a:t>
            </a:r>
            <a:r>
              <a:rPr lang="en-US" dirty="0"/>
              <a:t>of magnetic substances </a:t>
            </a:r>
            <a:r>
              <a:rPr lang="en-US" dirty="0" smtClean="0"/>
              <a:t>follows two rules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Like </a:t>
            </a:r>
            <a:r>
              <a:rPr lang="en-US" dirty="0"/>
              <a:t>charges repel each </a:t>
            </a:r>
            <a:r>
              <a:rPr lang="en-US" dirty="0" smtClean="0"/>
              <a:t>other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Unlike </a:t>
            </a:r>
            <a:r>
              <a:rPr lang="en-US" dirty="0"/>
              <a:t>charges attract each </a:t>
            </a:r>
            <a:r>
              <a:rPr lang="en-US" dirty="0" smtClean="0"/>
              <a:t>other</a:t>
            </a:r>
            <a:endParaRPr lang="en-US" dirty="0"/>
          </a:p>
        </p:txBody>
      </p:sp>
      <p:pic>
        <p:nvPicPr>
          <p:cNvPr id="38916" name="Content Placeholder 7" descr="17-06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89188" y="3395663"/>
            <a:ext cx="4625975" cy="3227387"/>
          </a:xfrm>
        </p:spPr>
      </p:pic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Electromagnetism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Branch </a:t>
            </a:r>
            <a:r>
              <a:rPr lang="en-US" dirty="0"/>
              <a:t>of physics </a:t>
            </a:r>
            <a:r>
              <a:rPr lang="en-US" dirty="0" smtClean="0"/>
              <a:t>dealing </a:t>
            </a:r>
            <a:r>
              <a:rPr lang="en-US" dirty="0"/>
              <a:t>with </a:t>
            </a:r>
            <a:r>
              <a:rPr lang="en-US" dirty="0" smtClean="0"/>
              <a:t>interaction </a:t>
            </a:r>
            <a:r>
              <a:rPr lang="en-US" dirty="0"/>
              <a:t>of electricity and </a:t>
            </a:r>
            <a:r>
              <a:rPr lang="en-US" dirty="0" smtClean="0"/>
              <a:t>magnetism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Electricity </a:t>
            </a:r>
            <a:r>
              <a:rPr lang="en-US" dirty="0" smtClean="0"/>
              <a:t>produces </a:t>
            </a:r>
            <a:r>
              <a:rPr lang="en-US" dirty="0"/>
              <a:t>magnetism</a:t>
            </a:r>
            <a:r>
              <a:rPr lang="en-US" dirty="0" smtClean="0"/>
              <a:t>, and </a:t>
            </a:r>
            <a:r>
              <a:rPr lang="en-US" dirty="0"/>
              <a:t>magnetic </a:t>
            </a:r>
            <a:r>
              <a:rPr lang="en-US" dirty="0" smtClean="0"/>
              <a:t>fields produce electricity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Electromagnet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Electrically </a:t>
            </a:r>
            <a:r>
              <a:rPr lang="en-US" dirty="0"/>
              <a:t>energized </a:t>
            </a:r>
            <a:r>
              <a:rPr lang="en-US" dirty="0" smtClean="0"/>
              <a:t>magnet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Induction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Process </a:t>
            </a:r>
            <a:r>
              <a:rPr lang="en-US" dirty="0"/>
              <a:t>of creating electricity in </a:t>
            </a:r>
            <a:r>
              <a:rPr lang="en-US" dirty="0" smtClean="0"/>
              <a:t>wire </a:t>
            </a:r>
            <a:r>
              <a:rPr lang="en-US" dirty="0"/>
              <a:t>by passing </a:t>
            </a:r>
            <a:r>
              <a:rPr lang="en-US" dirty="0" smtClean="0"/>
              <a:t>through </a:t>
            </a:r>
            <a:r>
              <a:rPr lang="en-US" dirty="0"/>
              <a:t>a magnetic </a:t>
            </a:r>
            <a:r>
              <a:rPr lang="en-US" dirty="0" smtClean="0"/>
              <a:t>field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Used in </a:t>
            </a:r>
            <a:r>
              <a:rPr lang="en-US" dirty="0"/>
              <a:t>alternators, inductive meters</a:t>
            </a:r>
            <a:r>
              <a:rPr lang="en-US" dirty="0" smtClean="0"/>
              <a:t>, and </a:t>
            </a:r>
            <a:r>
              <a:rPr lang="en-US" dirty="0"/>
              <a:t>other electrical-electronic </a:t>
            </a:r>
            <a:r>
              <a:rPr lang="en-US" dirty="0" smtClean="0"/>
              <a:t>components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Components of an Electric Circuit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Power supply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Source of electrical energy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Battery or generator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Load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Device that uses electrical energy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err="1" smtClean="0"/>
              <a:t>Lightbulb</a:t>
            </a:r>
            <a:r>
              <a:rPr lang="en-US" dirty="0" smtClean="0"/>
              <a:t> or electric motor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Conductor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Substance that carries electrical current through circuit 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Wires, metal frame of vehicle, engine block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Voltage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Electrical </a:t>
            </a:r>
            <a:r>
              <a:rPr lang="en-US" dirty="0"/>
              <a:t>force, or pressure, </a:t>
            </a:r>
            <a:r>
              <a:rPr lang="en-US" dirty="0" smtClean="0"/>
              <a:t>that pushes </a:t>
            </a:r>
            <a:r>
              <a:rPr lang="en-US" dirty="0"/>
              <a:t>free electrons and causes </a:t>
            </a:r>
            <a:r>
              <a:rPr lang="en-US" dirty="0" smtClean="0"/>
              <a:t>current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Also known </a:t>
            </a:r>
            <a:r>
              <a:rPr lang="en-US" dirty="0"/>
              <a:t>as electromotive force (EMF) or </a:t>
            </a:r>
            <a:r>
              <a:rPr lang="en-US" dirty="0" smtClean="0"/>
              <a:t>potential difference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Measured </a:t>
            </a:r>
            <a:r>
              <a:rPr lang="en-US" dirty="0"/>
              <a:t>in </a:t>
            </a:r>
            <a:r>
              <a:rPr lang="en-US" dirty="0" smtClean="0"/>
              <a:t>volts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Represented by letters </a:t>
            </a:r>
            <a:r>
              <a:rPr lang="en-US" dirty="0"/>
              <a:t>V or </a:t>
            </a:r>
            <a:r>
              <a:rPr lang="en-US" dirty="0" smtClean="0"/>
              <a:t>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Current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Rate </a:t>
            </a:r>
            <a:r>
              <a:rPr lang="en-US" dirty="0"/>
              <a:t>of electron </a:t>
            </a:r>
            <a:r>
              <a:rPr lang="en-US" dirty="0" smtClean="0"/>
              <a:t>flow in circuit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Commonly refers to electron flow </a:t>
            </a:r>
            <a:r>
              <a:rPr lang="en-US" dirty="0"/>
              <a:t>in </a:t>
            </a:r>
            <a:r>
              <a:rPr lang="en-US" dirty="0" smtClean="0"/>
              <a:t>circuit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Measured </a:t>
            </a:r>
            <a:r>
              <a:rPr lang="en-US" dirty="0"/>
              <a:t>in electrical units called </a:t>
            </a:r>
            <a:r>
              <a:rPr lang="en-US" dirty="0" smtClean="0"/>
              <a:t>amperes or amps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Represented by letter I</a:t>
            </a:r>
          </a:p>
          <a:p>
            <a:pPr lvl="1">
              <a:buFont typeface="Arial" charset="0"/>
              <a:buChar char="–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Resistance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r>
              <a:rPr lang="en-US" altLang="en-US" smtClean="0">
                <a:solidFill>
                  <a:srgbClr val="404040"/>
                </a:solidFill>
              </a:rPr>
              <a:t>Opposition to free electron flow</a:t>
            </a:r>
          </a:p>
          <a:p>
            <a:r>
              <a:rPr lang="en-US" altLang="en-US" smtClean="0">
                <a:solidFill>
                  <a:srgbClr val="404040"/>
                </a:solidFill>
              </a:rPr>
              <a:t>Used to limit or control current</a:t>
            </a:r>
          </a:p>
          <a:p>
            <a:r>
              <a:rPr lang="en-US" altLang="en-US" smtClean="0">
                <a:solidFill>
                  <a:srgbClr val="404040"/>
                </a:solidFill>
              </a:rPr>
              <a:t>Measured in ohms </a:t>
            </a:r>
            <a:r>
              <a:rPr lang="el-GR" altLang="en-US" smtClean="0">
                <a:solidFill>
                  <a:srgbClr val="404040"/>
                </a:solidFill>
              </a:rPr>
              <a:t>(Ω)</a:t>
            </a:r>
            <a:endParaRPr lang="en-US" altLang="en-US" smtClean="0">
              <a:solidFill>
                <a:srgbClr val="404040"/>
              </a:solidFill>
            </a:endParaRPr>
          </a:p>
          <a:p>
            <a:r>
              <a:rPr lang="en-US" altLang="en-US" smtClean="0">
                <a:solidFill>
                  <a:srgbClr val="404040"/>
                </a:solidFill>
              </a:rPr>
              <a:t>Represented by letter R</a:t>
            </a:r>
          </a:p>
        </p:txBody>
      </p:sp>
    </p:spTree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Relationship of Voltage, Current, and</a:t>
            </a:r>
            <a:br>
              <a:rPr lang="en-US" altLang="en-US" smtClean="0"/>
            </a:br>
            <a:r>
              <a:rPr lang="en-US" altLang="en-US" smtClean="0"/>
              <a:t>Resistance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Voltage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Difference </a:t>
            </a:r>
            <a:r>
              <a:rPr lang="en-US" dirty="0"/>
              <a:t>between </a:t>
            </a:r>
            <a:r>
              <a:rPr lang="en-US" dirty="0" smtClean="0"/>
              <a:t>weight of water in two containers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Current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F</a:t>
            </a:r>
            <a:r>
              <a:rPr lang="en-US" dirty="0" smtClean="0"/>
              <a:t>low through tube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Resistance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Diameter of tubing</a:t>
            </a:r>
            <a:endParaRPr lang="en-US" dirty="0"/>
          </a:p>
        </p:txBody>
      </p:sp>
      <p:pic>
        <p:nvPicPr>
          <p:cNvPr id="46084" name="Content Placeholder 5" descr="17-15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79913" y="2563813"/>
            <a:ext cx="4670425" cy="3875087"/>
          </a:xfrm>
        </p:spPr>
      </p:pic>
    </p:spTree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Conventional and Electron Theories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Conventional </a:t>
            </a:r>
            <a:r>
              <a:rPr lang="en-US" dirty="0"/>
              <a:t>current </a:t>
            </a:r>
            <a:r>
              <a:rPr lang="en-US" dirty="0" smtClean="0"/>
              <a:t>theory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Electrons flow </a:t>
            </a:r>
            <a:r>
              <a:rPr lang="en-US" dirty="0"/>
              <a:t>through </a:t>
            </a:r>
            <a:r>
              <a:rPr lang="en-US" dirty="0" smtClean="0"/>
              <a:t>circuit </a:t>
            </a:r>
            <a:r>
              <a:rPr lang="en-US" dirty="0"/>
              <a:t>from </a:t>
            </a:r>
            <a:r>
              <a:rPr lang="en-US" dirty="0" smtClean="0"/>
              <a:t>positive (</a:t>
            </a:r>
            <a:r>
              <a:rPr lang="en-US" dirty="0"/>
              <a:t>+) to negative (-</a:t>
            </a:r>
            <a:r>
              <a:rPr lang="en-US" dirty="0" smtClean="0"/>
              <a:t>)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Electron flow theory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Electrons leave negative </a:t>
            </a:r>
            <a:r>
              <a:rPr lang="en-US" dirty="0"/>
              <a:t>(-) </a:t>
            </a:r>
            <a:r>
              <a:rPr lang="en-US" dirty="0" smtClean="0"/>
              <a:t>terminal, flow through circuit</a:t>
            </a:r>
            <a:r>
              <a:rPr lang="en-US" dirty="0"/>
              <a:t>, and </a:t>
            </a:r>
            <a:r>
              <a:rPr lang="en-US" dirty="0" smtClean="0"/>
              <a:t>re-enter positive </a:t>
            </a:r>
            <a:r>
              <a:rPr lang="en-US" dirty="0"/>
              <a:t>(+</a:t>
            </a:r>
            <a:r>
              <a:rPr lang="en-US" dirty="0" smtClean="0"/>
              <a:t>) terminal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Opposite of conventional </a:t>
            </a:r>
            <a:r>
              <a:rPr lang="en-US" dirty="0"/>
              <a:t>current theory</a:t>
            </a:r>
          </a:p>
        </p:txBody>
      </p:sp>
    </p:spTree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Direct and Alternating Current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Direct current (dc</a:t>
            </a:r>
            <a:r>
              <a:rPr lang="en-US" dirty="0" smtClean="0"/>
              <a:t>)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Electron flow </a:t>
            </a:r>
            <a:r>
              <a:rPr lang="en-US" dirty="0"/>
              <a:t>in one </a:t>
            </a:r>
            <a:r>
              <a:rPr lang="en-US" dirty="0" smtClean="0"/>
              <a:t>direction only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Most automotive circuits operate on </a:t>
            </a:r>
            <a:r>
              <a:rPr lang="en-US" dirty="0" smtClean="0"/>
              <a:t>direct current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Alternating current (ac</a:t>
            </a:r>
            <a:r>
              <a:rPr lang="en-US" dirty="0" smtClean="0"/>
              <a:t>)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Electron flow </a:t>
            </a:r>
            <a:r>
              <a:rPr lang="en-US" dirty="0"/>
              <a:t>in </a:t>
            </a:r>
            <a:r>
              <a:rPr lang="en-US" dirty="0" smtClean="0"/>
              <a:t>alternating directions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Polarity </a:t>
            </a:r>
            <a:r>
              <a:rPr lang="en-US" dirty="0"/>
              <a:t>(positive or negative state) </a:t>
            </a:r>
            <a:r>
              <a:rPr lang="en-US" dirty="0" smtClean="0"/>
              <a:t>of ac </a:t>
            </a:r>
            <a:r>
              <a:rPr lang="en-US" dirty="0"/>
              <a:t>cycles back and forth in </a:t>
            </a:r>
            <a:r>
              <a:rPr lang="en-US" dirty="0" smtClean="0"/>
              <a:t>circuit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Alternating Current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718050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Voltage in ac </a:t>
            </a:r>
            <a:r>
              <a:rPr lang="en-US" dirty="0"/>
              <a:t>circuit changes over </a:t>
            </a:r>
            <a:r>
              <a:rPr lang="en-US" dirty="0" smtClean="0"/>
              <a:t>time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Cycle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One </a:t>
            </a:r>
            <a:r>
              <a:rPr lang="en-US" dirty="0"/>
              <a:t>complete positive curve </a:t>
            </a:r>
            <a:r>
              <a:rPr lang="en-US" dirty="0" smtClean="0"/>
              <a:t>and negative </a:t>
            </a:r>
            <a:r>
              <a:rPr lang="en-US" dirty="0"/>
              <a:t>curve</a:t>
            </a:r>
            <a:endParaRPr lang="en-US" dirty="0" smtClean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Sine wave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Curve representing </a:t>
            </a:r>
            <a:r>
              <a:rPr lang="en-US" dirty="0"/>
              <a:t>alternating current </a:t>
            </a:r>
            <a:r>
              <a:rPr lang="en-US" dirty="0" smtClean="0"/>
              <a:t>in basic </a:t>
            </a:r>
            <a:r>
              <a:rPr lang="en-US" dirty="0"/>
              <a:t>circuit</a:t>
            </a:r>
          </a:p>
        </p:txBody>
      </p:sp>
      <p:pic>
        <p:nvPicPr>
          <p:cNvPr id="49156" name="Content Placeholder 4" descr="17-18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59375" y="1616075"/>
            <a:ext cx="3900488" cy="4822825"/>
          </a:xfrm>
        </p:spPr>
      </p:pic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Title Slide">
  <a:themeElements>
    <a:clrScheme name="Title Slide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FE1AF"/>
      </a:accent1>
      <a:accent2>
        <a:srgbClr val="CC6600"/>
      </a:accent2>
      <a:accent3>
        <a:srgbClr val="FFFFFF"/>
      </a:accent3>
      <a:accent4>
        <a:srgbClr val="000000"/>
      </a:accent4>
      <a:accent5>
        <a:srgbClr val="F6EED4"/>
      </a:accent5>
      <a:accent6>
        <a:srgbClr val="B95C00"/>
      </a:accent6>
      <a:hlink>
        <a:srgbClr val="CC3300"/>
      </a:hlink>
      <a:folHlink>
        <a:srgbClr val="990000"/>
      </a:folHlink>
    </a:clrScheme>
    <a:fontScheme name="Title 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Custom Design">
  <a:themeElements>
    <a:clrScheme name="Custom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7030A0"/>
      </a:accent2>
      <a:accent3>
        <a:srgbClr val="FFFFFF"/>
      </a:accent3>
      <a:accent4>
        <a:srgbClr val="000000"/>
      </a:accent4>
      <a:accent5>
        <a:srgbClr val="DAEDEF"/>
      </a:accent5>
      <a:accent6>
        <a:srgbClr val="729900"/>
      </a:accent6>
      <a:hlink>
        <a:srgbClr val="7030A0"/>
      </a:hlink>
      <a:folHlink>
        <a:srgbClr val="FFC0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jectiv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ModernAutoTech</Template>
  <TotalTime>0</TotalTime>
  <Words>770</Words>
  <Application>Microsoft Office PowerPoint</Application>
  <PresentationFormat>On-screen Show (4:3)</PresentationFormat>
  <Paragraphs>169</Paragraphs>
  <Slides>27</Slides>
  <Notes>26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Title Slide</vt:lpstr>
      <vt:lpstr>4_Custom Design</vt:lpstr>
      <vt:lpstr>Ojectives</vt:lpstr>
      <vt:lpstr>Content</vt:lpstr>
      <vt:lpstr>PowerPoint Presentation</vt:lpstr>
      <vt:lpstr>17</vt:lpstr>
      <vt:lpstr>Objectives</vt:lpstr>
      <vt:lpstr>Objectives</vt:lpstr>
      <vt:lpstr>Atomic Structure</vt:lpstr>
      <vt:lpstr>Atomic Structure (Cont.)</vt:lpstr>
      <vt:lpstr>Parts of an Atom</vt:lpstr>
      <vt:lpstr>Free Electrons</vt:lpstr>
      <vt:lpstr>Electricity</vt:lpstr>
      <vt:lpstr>Electricity (Cont.)</vt:lpstr>
      <vt:lpstr>Conductors and Insulators</vt:lpstr>
      <vt:lpstr>Functions of Electricity</vt:lpstr>
      <vt:lpstr>Mechanical vs. Electrical</vt:lpstr>
      <vt:lpstr>Electrical vs. Electronic</vt:lpstr>
      <vt:lpstr>Magnetism</vt:lpstr>
      <vt:lpstr>Magnetic Field or Flux</vt:lpstr>
      <vt:lpstr>Like and Unlike Charges</vt:lpstr>
      <vt:lpstr>Electromagnetism</vt:lpstr>
      <vt:lpstr>Induction</vt:lpstr>
      <vt:lpstr>Components of an Electric Circuit</vt:lpstr>
      <vt:lpstr>Voltage</vt:lpstr>
      <vt:lpstr>Current</vt:lpstr>
      <vt:lpstr>Resistance</vt:lpstr>
      <vt:lpstr>Relationship of Voltage, Current, and Resistance</vt:lpstr>
      <vt:lpstr>Conventional and Electron Theories</vt:lpstr>
      <vt:lpstr>Direct and Alternating Current</vt:lpstr>
      <vt:lpstr>Alternating Current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2013-08-22T17:10:11Z</dcterms:created>
  <dcterms:modified xsi:type="dcterms:W3CDTF">2016-07-01T13:03:53Z</dcterms:modified>
</cp:coreProperties>
</file>