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32"/>
  </p:notesMasterIdLst>
  <p:handoutMasterIdLst>
    <p:handoutMasterId r:id="rId33"/>
  </p:handoutMasterIdLst>
  <p:sldIdLst>
    <p:sldId id="283" r:id="rId5"/>
    <p:sldId id="282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5" r:id="rId15"/>
    <p:sldId id="264" r:id="rId16"/>
    <p:sldId id="267" r:id="rId17"/>
    <p:sldId id="266" r:id="rId18"/>
    <p:sldId id="268" r:id="rId19"/>
    <p:sldId id="269" r:id="rId20"/>
    <p:sldId id="270" r:id="rId21"/>
    <p:sldId id="273" r:id="rId22"/>
    <p:sldId id="271" r:id="rId23"/>
    <p:sldId id="274" r:id="rId24"/>
    <p:sldId id="272" r:id="rId25"/>
    <p:sldId id="275" r:id="rId26"/>
    <p:sldId id="277" r:id="rId27"/>
    <p:sldId id="276" r:id="rId28"/>
    <p:sldId id="278" r:id="rId29"/>
    <p:sldId id="279" r:id="rId30"/>
    <p:sldId id="280" r:id="rId3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9F8DB9E-9D69-4DAF-86F4-DCEEE26AA52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D651301-E6A0-4876-9BE4-5D0416440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90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1EA3BE3-9EF6-4D98-BA4E-0D7B21FE13E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43EAD73-3EB7-4201-989A-7D1A825573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94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FD4985-CDE3-4458-A1E2-A51CD5B075E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184E8C-226D-46E8-869E-2C7420BA8BF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012539-B692-42BA-BC09-14684AEF9A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3481C0-FDBB-4B55-9962-27C48EA9054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DE8B9E-6E54-4E00-BC2C-5DD54398344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F5EAC2-971A-4B60-AA43-8EAD4DF1BD5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4B0831-DA8F-4704-BEA2-B839311D464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8D18AD-B56B-4598-9B2F-76C9BD01D47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4FCE36-04A0-44F8-99A4-FD5C4B38CBF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AB88F0-10F6-41B4-9C0C-FE978F4A45B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1C74B9-FFE7-4E82-8201-81296D3E89E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001D83-2B0B-4814-8685-8F289CFAFC8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C5B917-EE9B-435F-9C2F-F2D713D5E00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7FB8D0-41F6-42E3-BD07-0EC2A60C6A5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09DB32-E1ED-46A7-9ED5-2715ACA5B07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B76555-AF54-4B1F-B487-F992E0EFB24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FFE50C-9985-4F78-9FED-E9C352A1CA5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750EFF-1B3B-42C3-928F-D83F948D8A4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F30067-253B-4D80-AD75-858913AF309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635E77-9EEA-49A6-9DA2-6DBDDD6C4BE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4F3AF2-3751-4289-AC18-A58BA048FCF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855F6E-1B90-4F77-A2CE-351F247E57C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D9937B-F475-4589-B03F-956687E96FF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9D4CEE-0C23-4576-A040-0B13F3402EE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8A9FB3-E29D-4223-9FD7-9714F048D24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7516BB-37F1-45A2-B39D-80C69E86458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08524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73766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5460963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17033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71113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64301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5713483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9112881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7917495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5098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54074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595755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7047126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7258279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14729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402676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45350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185394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3786062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5963451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70477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946212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A1B59E3-6D66-4AB8-B5AE-0B46FCB1F6F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3453A8-76EB-41EC-8D72-FD402710DE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48235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972522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6EA7839-7B3E-485F-870F-3AAC57C3AEF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6449323-D5F9-44E4-B47A-8F547DCE6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622018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116E6BB-17A6-4D87-8983-6386E83EC31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C91AEE-492C-4DD5-9B1B-12899B3C51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0502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E433EC0-C9A0-4AB4-AC18-F370DB843B1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727B4E-5C51-4EF9-8D61-57592FB11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95363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9DC6DEB-D678-437D-ACF2-98CAFCAF7E7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465BA72-8E67-4F44-A351-57E70FC3B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28502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60434B-07A9-468E-8A1E-7F541759C29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CF3215-DFC7-4C0B-AFE2-2E9D774D99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08093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26BBF67-573C-4D1A-A6B8-565D9B98CBA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73815E-CE94-46B5-96ED-F6C5A03B71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44829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57BE248-6909-4D54-859E-BA1DFCD657D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A53F57E-F52A-46C2-8BF8-B12C35CE4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36789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2D68C7-19EC-44AF-BFB2-DFCF59CAD8B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613EB10-4744-4E58-A0BF-E54672649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6102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76AF61A-7462-4F94-8FF8-1B66D315F29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87924E1-EA66-4C5B-8B23-FE8336AEF3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1255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9503263-25A7-4CF2-B3E1-F1CCE3084FC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9C9F4B8-977D-4579-ADD8-42915DC76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38865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537919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3BEC9CA-A112-4AEA-B4BD-E2B7E375456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6D26F64-0F40-4B0E-B762-657A077C7D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36404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33DBDDB-7189-479B-89F0-D3AEF86273D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D8FC457-C763-415E-A3F8-F2B4E1DC3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13501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986DDE6-D6E8-4C0B-B8DB-E6CF7E4EF40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D5BEFCD-9214-4DBE-9A83-44E75EE0E2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31135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0A29FE2-203F-4F98-8A65-5ACBE56D3B8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50D10F2-A0F0-4575-A5EA-12865CACE5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59612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2D27F1-BF14-4D85-8D35-F91C43FB10A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9FA9BE-3272-4E4E-AFA1-052D1449EF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30460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1F96C69-50FA-470A-88DD-45459D3F90C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91DB8E4-EB14-4A89-B5CF-DA36BAFE4C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17654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088F384-947C-4674-B50A-A8D21C614CC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B03D965-79E3-4FDD-BB45-B16DF1006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38930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83B8F8C-7EC5-4CE7-A261-BB353FE0DF6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94C858A-CC05-4030-A5C0-89BD04A52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97742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063FA67-F14F-4EC3-822B-45454522EAF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FEEC67C-AAF2-4A68-8736-ADE21CF84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46270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18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Circuit Types and Ohm’s Law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Compare the operating characteristics of series</a:t>
            </a:r>
            <a:r>
              <a:rPr lang="en-US" dirty="0" smtClean="0"/>
              <a:t>, parallel</a:t>
            </a:r>
            <a:r>
              <a:rPr lang="en-US" dirty="0"/>
              <a:t>, and series-parallel circuits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Explain the operation of a frame-ground circuit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Recall the three Ohm’s law formulas </a:t>
            </a:r>
            <a:r>
              <a:rPr lang="en-US" dirty="0" smtClean="0"/>
              <a:t>that express </a:t>
            </a:r>
            <a:r>
              <a:rPr lang="en-US" dirty="0"/>
              <a:t>the relationships </a:t>
            </a:r>
            <a:r>
              <a:rPr lang="en-US" dirty="0" smtClean="0"/>
              <a:t>among </a:t>
            </a:r>
            <a:r>
              <a:rPr lang="en-US" dirty="0"/>
              <a:t>voltage, current</a:t>
            </a:r>
            <a:r>
              <a:rPr lang="en-US" dirty="0" smtClean="0"/>
              <a:t>, and </a:t>
            </a:r>
            <a:r>
              <a:rPr lang="en-US" dirty="0"/>
              <a:t>resistance.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Explain how changes in voltage and </a:t>
            </a:r>
            <a:r>
              <a:rPr lang="en-US" dirty="0" smtClean="0"/>
              <a:t>resistance affect </a:t>
            </a:r>
            <a:r>
              <a:rPr lang="en-US" dirty="0"/>
              <a:t>current.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</a:t>
            </a:r>
            <a:r>
              <a:rPr lang="en-US" dirty="0"/>
              <a:t>Ohm’s law and circuit-type formulas </a:t>
            </a:r>
            <a:r>
              <a:rPr lang="en-US" dirty="0" smtClean="0"/>
              <a:t>to calculate </a:t>
            </a:r>
            <a:r>
              <a:rPr lang="en-US" dirty="0"/>
              <a:t>unknown circuit values.</a:t>
            </a:r>
          </a:p>
          <a:p>
            <a:pPr>
              <a:defRPr/>
            </a:pPr>
            <a:r>
              <a:rPr lang="en-US" dirty="0" smtClean="0"/>
              <a:t>Use </a:t>
            </a:r>
            <a:r>
              <a:rPr lang="en-US" dirty="0"/>
              <a:t>the formula for calculating electric </a:t>
            </a:r>
            <a:r>
              <a:rPr lang="en-US" dirty="0" smtClean="0"/>
              <a:t>power or wattage.</a:t>
            </a:r>
          </a:p>
          <a:p>
            <a:pPr>
              <a:defRPr/>
            </a:pPr>
            <a:r>
              <a:rPr lang="en-US" dirty="0" smtClean="0"/>
              <a:t>Interpret </a:t>
            </a:r>
            <a:r>
              <a:rPr lang="en-US" dirty="0"/>
              <a:t>electrical </a:t>
            </a:r>
            <a:r>
              <a:rPr lang="en-US" dirty="0" smtClean="0"/>
              <a:t>prefixes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Circuit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Closed </a:t>
            </a:r>
            <a:r>
              <a:rPr lang="en-US" dirty="0"/>
              <a:t>electrical path for </a:t>
            </a:r>
            <a:r>
              <a:rPr lang="en-US" dirty="0" smtClean="0"/>
              <a:t>current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Three </a:t>
            </a:r>
            <a:r>
              <a:rPr lang="en-US" dirty="0"/>
              <a:t>main types of </a:t>
            </a:r>
            <a:r>
              <a:rPr lang="en-US" dirty="0" smtClean="0"/>
              <a:t>circuits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Series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Parallel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Series</a:t>
            </a:r>
            <a:r>
              <a:rPr lang="en-US" dirty="0"/>
              <a:t>-parallel circuits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Automotive systems also use frame-ground circuits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Series Circuit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2957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Only </a:t>
            </a:r>
            <a:r>
              <a:rPr lang="en-US" dirty="0"/>
              <a:t>one path for </a:t>
            </a:r>
            <a:r>
              <a:rPr lang="en-US" dirty="0" smtClean="0"/>
              <a:t>current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One or more </a:t>
            </a:r>
            <a:r>
              <a:rPr lang="en-US" dirty="0" smtClean="0"/>
              <a:t>loads wired into </a:t>
            </a:r>
            <a:r>
              <a:rPr lang="en-US" dirty="0"/>
              <a:t>this single </a:t>
            </a:r>
            <a:r>
              <a:rPr lang="en-US" dirty="0" smtClean="0"/>
              <a:t>path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one </a:t>
            </a:r>
            <a:r>
              <a:rPr lang="en-US" dirty="0" smtClean="0"/>
              <a:t>bulb </a:t>
            </a:r>
            <a:r>
              <a:rPr lang="en-US" dirty="0"/>
              <a:t>burns </a:t>
            </a:r>
            <a:r>
              <a:rPr lang="en-US" dirty="0" smtClean="0"/>
              <a:t>out, all other lights </a:t>
            </a:r>
            <a:r>
              <a:rPr lang="en-US" dirty="0"/>
              <a:t>go </a:t>
            </a:r>
            <a:r>
              <a:rPr lang="en-US" dirty="0" smtClean="0"/>
              <a:t>out</a:t>
            </a:r>
            <a:endParaRPr lang="en-US" dirty="0"/>
          </a:p>
        </p:txBody>
      </p:sp>
      <p:pic>
        <p:nvPicPr>
          <p:cNvPr id="27652" name="Content Placeholder 6" descr="18-02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46588" y="1708150"/>
            <a:ext cx="4516437" cy="4481513"/>
          </a:xfrm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Parallel Circuit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2957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</a:t>
            </a:r>
            <a:r>
              <a:rPr lang="en-US" dirty="0" smtClean="0"/>
              <a:t>as </a:t>
            </a:r>
            <a:r>
              <a:rPr lang="en-US" dirty="0"/>
              <a:t>more than one path for </a:t>
            </a:r>
            <a:r>
              <a:rPr lang="en-US" dirty="0" smtClean="0"/>
              <a:t>current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Two or more loads </a:t>
            </a:r>
            <a:r>
              <a:rPr lang="en-US" dirty="0" smtClean="0"/>
              <a:t>placed </a:t>
            </a:r>
            <a:r>
              <a:rPr lang="en-US" dirty="0"/>
              <a:t>on separate </a:t>
            </a:r>
            <a:r>
              <a:rPr lang="en-US" dirty="0" smtClean="0"/>
              <a:t>paths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One </a:t>
            </a:r>
            <a:r>
              <a:rPr lang="en-US" dirty="0"/>
              <a:t>burned-out light does not </a:t>
            </a:r>
            <a:r>
              <a:rPr lang="en-US" dirty="0" smtClean="0"/>
              <a:t>affect </a:t>
            </a:r>
            <a:r>
              <a:rPr lang="en-US" dirty="0"/>
              <a:t>other </a:t>
            </a:r>
            <a:r>
              <a:rPr lang="en-US" dirty="0" smtClean="0"/>
              <a:t>bulbs</a:t>
            </a:r>
            <a:endParaRPr lang="en-US" dirty="0"/>
          </a:p>
        </p:txBody>
      </p:sp>
      <p:pic>
        <p:nvPicPr>
          <p:cNvPr id="28676" name="Content Placeholder 4" descr="18-05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75163" y="1843088"/>
            <a:ext cx="4513262" cy="3922712"/>
          </a:xfrm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Series-Parallel Circuit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73868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Combination </a:t>
            </a:r>
            <a:r>
              <a:rPr lang="en-US" dirty="0"/>
              <a:t>of </a:t>
            </a:r>
            <a:r>
              <a:rPr lang="en-US" dirty="0" smtClean="0"/>
              <a:t>series </a:t>
            </a:r>
            <a:r>
              <a:rPr lang="en-US" dirty="0"/>
              <a:t>circuit and </a:t>
            </a:r>
            <a:r>
              <a:rPr lang="en-US" dirty="0" smtClean="0"/>
              <a:t>parallel circuit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Some </a:t>
            </a:r>
            <a:r>
              <a:rPr lang="en-US" dirty="0" smtClean="0"/>
              <a:t>components wired </a:t>
            </a:r>
            <a:r>
              <a:rPr lang="en-US" dirty="0"/>
              <a:t>in </a:t>
            </a:r>
            <a:r>
              <a:rPr lang="en-US" dirty="0" smtClean="0"/>
              <a:t>series, others wired </a:t>
            </a:r>
            <a:r>
              <a:rPr lang="en-US" dirty="0"/>
              <a:t>in </a:t>
            </a:r>
            <a:r>
              <a:rPr lang="en-US" dirty="0" smtClean="0"/>
              <a:t>parallel</a:t>
            </a:r>
            <a:endParaRPr lang="en-US" dirty="0"/>
          </a:p>
        </p:txBody>
      </p:sp>
      <p:pic>
        <p:nvPicPr>
          <p:cNvPr id="29700" name="Content Placeholder 4" descr="18-0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11750" y="1682750"/>
            <a:ext cx="3849688" cy="4824413"/>
          </a:xfrm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Frame-Ground Circuit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318000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</a:t>
            </a:r>
            <a:r>
              <a:rPr lang="en-US" dirty="0"/>
              <a:t>called </a:t>
            </a:r>
            <a:r>
              <a:rPr lang="en-US" dirty="0" smtClean="0"/>
              <a:t>one-wire circuit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Uses vehicle’s </a:t>
            </a:r>
            <a:r>
              <a:rPr lang="en-US" dirty="0"/>
              <a:t>metal </a:t>
            </a:r>
            <a:r>
              <a:rPr lang="en-US" dirty="0" smtClean="0"/>
              <a:t>structure </a:t>
            </a:r>
            <a:r>
              <a:rPr lang="en-US" dirty="0"/>
              <a:t>to </a:t>
            </a:r>
            <a:r>
              <a:rPr lang="en-US" dirty="0" smtClean="0"/>
              <a:t>return electricity </a:t>
            </a:r>
            <a:r>
              <a:rPr lang="en-US" dirty="0"/>
              <a:t>to </a:t>
            </a:r>
            <a:r>
              <a:rPr lang="en-US" dirty="0" smtClean="0"/>
              <a:t>power source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Eliminates need </a:t>
            </a:r>
            <a:r>
              <a:rPr lang="en-US" dirty="0"/>
              <a:t>to run </a:t>
            </a:r>
            <a:r>
              <a:rPr lang="en-US" dirty="0" smtClean="0"/>
              <a:t>wires back from components</a:t>
            </a:r>
            <a:endParaRPr lang="en-US" dirty="0"/>
          </a:p>
        </p:txBody>
      </p:sp>
      <p:pic>
        <p:nvPicPr>
          <p:cNvPr id="30724" name="Content Placeholder 4" descr="18-08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1063" y="2463800"/>
            <a:ext cx="4278312" cy="3111500"/>
          </a:xfrm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Ohm’s Law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Formula set expressing relationships </a:t>
            </a:r>
            <a:r>
              <a:rPr lang="en-US" dirty="0"/>
              <a:t>between voltage, current, and </a:t>
            </a:r>
            <a:r>
              <a:rPr lang="en-US" dirty="0" smtClean="0"/>
              <a:t>resistance in electric circuit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Ohm’s law </a:t>
            </a:r>
            <a:r>
              <a:rPr lang="en-US" dirty="0" smtClean="0"/>
              <a:t>stated </a:t>
            </a:r>
            <a:r>
              <a:rPr lang="en-US" dirty="0"/>
              <a:t>as three different </a:t>
            </a:r>
            <a:r>
              <a:rPr lang="en-US" dirty="0" smtClean="0"/>
              <a:t>formulas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any </a:t>
            </a:r>
            <a:r>
              <a:rPr lang="en-US" dirty="0"/>
              <a:t>two of </a:t>
            </a:r>
            <a:r>
              <a:rPr lang="en-US" dirty="0" smtClean="0"/>
              <a:t>three electrical values </a:t>
            </a:r>
            <a:r>
              <a:rPr lang="en-US" dirty="0"/>
              <a:t>in </a:t>
            </a:r>
            <a:r>
              <a:rPr lang="en-US" dirty="0" smtClean="0"/>
              <a:t>circuit are known, third </a:t>
            </a:r>
            <a:r>
              <a:rPr lang="en-US" dirty="0"/>
              <a:t>value </a:t>
            </a:r>
            <a:r>
              <a:rPr lang="en-US" dirty="0" smtClean="0"/>
              <a:t>can be calculated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Ohm’s Law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sv-SE" altLang="en-US" smtClean="0">
                <a:solidFill>
                  <a:srgbClr val="404040"/>
                </a:solidFill>
              </a:rPr>
              <a:t>E = I × R</a:t>
            </a:r>
          </a:p>
          <a:p>
            <a:pPr lvl="1"/>
            <a:r>
              <a:rPr lang="sv-SE" altLang="en-US" smtClean="0">
                <a:solidFill>
                  <a:srgbClr val="404040"/>
                </a:solidFill>
              </a:rPr>
              <a:t>Voltage equals current multiplied by resistance</a:t>
            </a:r>
          </a:p>
          <a:p>
            <a:pPr lvl="2"/>
            <a:r>
              <a:rPr lang="sv-SE" altLang="en-US" smtClean="0">
                <a:solidFill>
                  <a:srgbClr val="404040"/>
                </a:solidFill>
              </a:rPr>
              <a:t>Volts = amps × ohms</a:t>
            </a:r>
          </a:p>
          <a:p>
            <a:r>
              <a:rPr lang="sv-SE" altLang="en-US" smtClean="0">
                <a:solidFill>
                  <a:srgbClr val="404040"/>
                </a:solidFill>
              </a:rPr>
              <a:t>I = E ÷ R</a:t>
            </a:r>
          </a:p>
          <a:p>
            <a:pPr lvl="1"/>
            <a:r>
              <a:rPr lang="sv-SE" altLang="en-US" smtClean="0">
                <a:solidFill>
                  <a:srgbClr val="404040"/>
                </a:solidFill>
              </a:rPr>
              <a:t>Current equals voltage divided by resistance </a:t>
            </a:r>
          </a:p>
          <a:p>
            <a:pPr lvl="2"/>
            <a:r>
              <a:rPr lang="sv-SE" altLang="en-US" smtClean="0">
                <a:solidFill>
                  <a:srgbClr val="404040"/>
                </a:solidFill>
              </a:rPr>
              <a:t>Amps = volts ÷ ohms</a:t>
            </a:r>
          </a:p>
          <a:p>
            <a:r>
              <a:rPr lang="sv-SE" altLang="en-US" smtClean="0">
                <a:solidFill>
                  <a:srgbClr val="404040"/>
                </a:solidFill>
              </a:rPr>
              <a:t>R = E ÷ I</a:t>
            </a:r>
          </a:p>
          <a:p>
            <a:pPr lvl="1"/>
            <a:r>
              <a:rPr lang="sv-SE" altLang="en-US" smtClean="0">
                <a:solidFill>
                  <a:srgbClr val="404040"/>
                </a:solidFill>
              </a:rPr>
              <a:t>Resistance equals voltage divided by current</a:t>
            </a:r>
          </a:p>
          <a:p>
            <a:pPr lvl="2"/>
            <a:r>
              <a:rPr lang="sv-SE" altLang="en-US" smtClean="0">
                <a:solidFill>
                  <a:srgbClr val="404040"/>
                </a:solidFill>
              </a:rPr>
              <a:t>Ohms = volts ÷ amps</a:t>
            </a:r>
            <a:endParaRPr lang="en-US" altLang="en-US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Ohm’s Law (Cont.)</a:t>
            </a:r>
          </a:p>
        </p:txBody>
      </p:sp>
      <p:pic>
        <p:nvPicPr>
          <p:cNvPr id="33795" name="Content Placeholder 3" descr="18-10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6075" y="3101975"/>
            <a:ext cx="8770938" cy="1944688"/>
          </a:xfrm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Ohm’s Law (Cont.)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1 volt </a:t>
            </a:r>
            <a:r>
              <a:rPr lang="en-US" dirty="0" smtClean="0"/>
              <a:t>needed </a:t>
            </a:r>
            <a:r>
              <a:rPr lang="en-US" dirty="0"/>
              <a:t>to push </a:t>
            </a:r>
            <a:r>
              <a:rPr lang="en-US" dirty="0" smtClean="0"/>
              <a:t>1 amp </a:t>
            </a:r>
            <a:r>
              <a:rPr lang="en-US" dirty="0"/>
              <a:t>of </a:t>
            </a:r>
            <a:r>
              <a:rPr lang="en-US" dirty="0" smtClean="0"/>
              <a:t>current through</a:t>
            </a:r>
            <a:br>
              <a:rPr lang="en-US" dirty="0" smtClean="0"/>
            </a:br>
            <a:r>
              <a:rPr lang="en-US" dirty="0" smtClean="0"/>
              <a:t>1 </a:t>
            </a:r>
            <a:r>
              <a:rPr lang="en-US" dirty="0"/>
              <a:t>ohm of </a:t>
            </a:r>
            <a:r>
              <a:rPr lang="en-US" dirty="0" smtClean="0"/>
              <a:t>resistance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</a:t>
            </a:r>
            <a:r>
              <a:rPr lang="en-US" dirty="0"/>
              <a:t>any one </a:t>
            </a:r>
            <a:r>
              <a:rPr lang="en-US" dirty="0" smtClean="0"/>
              <a:t>value changes</a:t>
            </a:r>
            <a:r>
              <a:rPr lang="en-US" dirty="0"/>
              <a:t>, it affects </a:t>
            </a:r>
            <a:r>
              <a:rPr lang="en-US" dirty="0" smtClean="0"/>
              <a:t>others</a:t>
            </a:r>
            <a:endParaRPr lang="en-US" dirty="0"/>
          </a:p>
        </p:txBody>
      </p:sp>
      <p:pic>
        <p:nvPicPr>
          <p:cNvPr id="34820" name="Content Placeholder 6" descr="18-11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92350" y="3022600"/>
            <a:ext cx="4872038" cy="3500438"/>
          </a:xfrm>
        </p:spPr>
      </p:pic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Change in Resistance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Alters amount </a:t>
            </a:r>
            <a:r>
              <a:rPr lang="en-US" dirty="0"/>
              <a:t>of </a:t>
            </a:r>
            <a:r>
              <a:rPr lang="en-US" dirty="0" smtClean="0"/>
              <a:t>current in 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</a:t>
            </a:r>
            <a:r>
              <a:rPr lang="en-US" dirty="0"/>
              <a:t>resistance is low, current will </a:t>
            </a:r>
            <a:r>
              <a:rPr lang="en-US" dirty="0" smtClean="0"/>
              <a:t>be high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If </a:t>
            </a:r>
            <a:r>
              <a:rPr lang="en-US" dirty="0"/>
              <a:t>resistance is high, current will be </a:t>
            </a:r>
            <a:r>
              <a:rPr lang="en-US" dirty="0" smtClean="0"/>
              <a:t>low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Most </a:t>
            </a:r>
            <a:r>
              <a:rPr lang="en-US" dirty="0" smtClean="0"/>
              <a:t>electrical </a:t>
            </a:r>
            <a:r>
              <a:rPr lang="en-US" dirty="0"/>
              <a:t>problems </a:t>
            </a:r>
            <a:r>
              <a:rPr lang="en-US" dirty="0" smtClean="0"/>
              <a:t>caused by changes </a:t>
            </a:r>
            <a:r>
              <a:rPr lang="en-US" dirty="0"/>
              <a:t>in circuit </a:t>
            </a:r>
            <a:r>
              <a:rPr lang="en-US" dirty="0" smtClean="0"/>
              <a:t>resistance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Change in Voltage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2957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Affects amount </a:t>
            </a:r>
            <a:r>
              <a:rPr lang="en-US" dirty="0"/>
              <a:t>of </a:t>
            </a:r>
            <a:r>
              <a:rPr lang="en-US" dirty="0" smtClean="0"/>
              <a:t>current in 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Rise </a:t>
            </a:r>
            <a:r>
              <a:rPr lang="en-US" dirty="0"/>
              <a:t>in voltage increases </a:t>
            </a:r>
            <a:r>
              <a:rPr lang="en-US" dirty="0" smtClean="0"/>
              <a:t>current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Drop </a:t>
            </a:r>
            <a:r>
              <a:rPr lang="en-US" dirty="0"/>
              <a:t>in voltage decreases </a:t>
            </a:r>
            <a:r>
              <a:rPr lang="en-US" dirty="0" smtClean="0"/>
              <a:t>current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36868" name="Content Placeholder 4" descr="18-13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24350" y="1916113"/>
            <a:ext cx="4656138" cy="4176712"/>
          </a:xfrm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Change in Current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32435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Result of increased or decreased voltage or resistance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Without sufficient current, load will not function properly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37892" name="Content Placeholder 5" descr="18-14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8513" y="2190750"/>
            <a:ext cx="4498975" cy="3656013"/>
          </a:xfrm>
        </p:spPr>
      </p:pic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Series Circuit Calculations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Three </a:t>
            </a:r>
            <a:r>
              <a:rPr lang="en-US" dirty="0" smtClean="0"/>
              <a:t>rules </a:t>
            </a:r>
            <a:r>
              <a:rPr lang="en-US" dirty="0"/>
              <a:t>apply to </a:t>
            </a:r>
            <a:r>
              <a:rPr lang="en-US" dirty="0" smtClean="0"/>
              <a:t>series circuits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Current </a:t>
            </a:r>
            <a:r>
              <a:rPr lang="en-US" dirty="0"/>
              <a:t>is </a:t>
            </a:r>
            <a:r>
              <a:rPr lang="en-US" dirty="0" smtClean="0"/>
              <a:t>same everywhere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Total resistance (</a:t>
            </a:r>
            <a:r>
              <a:rPr lang="en-US" dirty="0" err="1"/>
              <a:t>R</a:t>
            </a:r>
            <a:r>
              <a:rPr lang="en-US" baseline="-25000" dirty="0" err="1"/>
              <a:t>t</a:t>
            </a:r>
            <a:r>
              <a:rPr lang="en-US" dirty="0"/>
              <a:t>) is </a:t>
            </a:r>
            <a:r>
              <a:rPr lang="en-US" dirty="0" smtClean="0"/>
              <a:t>sum </a:t>
            </a:r>
            <a:r>
              <a:rPr lang="en-US" dirty="0"/>
              <a:t>of </a:t>
            </a:r>
            <a:r>
              <a:rPr lang="en-US" dirty="0" smtClean="0"/>
              <a:t>all resistances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Voltage </a:t>
            </a:r>
            <a:r>
              <a:rPr lang="en-US" dirty="0"/>
              <a:t>drop across each resistance </a:t>
            </a:r>
            <a:r>
              <a:rPr lang="en-US" dirty="0" smtClean="0"/>
              <a:t>equals </a:t>
            </a:r>
            <a:r>
              <a:rPr lang="en-US" dirty="0"/>
              <a:t>voltage </a:t>
            </a:r>
            <a:r>
              <a:rPr lang="en-US" dirty="0" smtClean="0"/>
              <a:t>applied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Voltage </a:t>
            </a:r>
            <a:r>
              <a:rPr lang="en-US" dirty="0"/>
              <a:t>used by </a:t>
            </a:r>
            <a:r>
              <a:rPr lang="en-US" dirty="0" smtClean="0"/>
              <a:t>all resistance </a:t>
            </a:r>
            <a:r>
              <a:rPr lang="en-US" dirty="0"/>
              <a:t>elements equals </a:t>
            </a:r>
            <a:r>
              <a:rPr lang="en-US" dirty="0" smtClean="0"/>
              <a:t>total voltage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Series Circuit Calculations (Cont.)</a:t>
            </a:r>
          </a:p>
        </p:txBody>
      </p:sp>
      <p:pic>
        <p:nvPicPr>
          <p:cNvPr id="39939" name="Content Placeholder 5" descr="18-15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2575" y="1747838"/>
            <a:ext cx="6129338" cy="4667250"/>
          </a:xfrm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Parallel Circuit Calculations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Parallel circuits also have three </a:t>
            </a:r>
            <a:r>
              <a:rPr lang="en-US" dirty="0" smtClean="0"/>
              <a:t>rules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Total current (I</a:t>
            </a:r>
            <a:r>
              <a:rPr lang="en-US" baseline="-25000" dirty="0"/>
              <a:t>t</a:t>
            </a:r>
            <a:r>
              <a:rPr lang="en-US" dirty="0"/>
              <a:t>) is </a:t>
            </a:r>
            <a:r>
              <a:rPr lang="en-US" dirty="0" smtClean="0"/>
              <a:t>sum </a:t>
            </a:r>
            <a:r>
              <a:rPr lang="en-US" dirty="0"/>
              <a:t>of all branch </a:t>
            </a:r>
            <a:r>
              <a:rPr lang="en-US" dirty="0" smtClean="0"/>
              <a:t>currents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Total circuit resistance is less than </a:t>
            </a:r>
            <a:r>
              <a:rPr lang="en-US" dirty="0" smtClean="0"/>
              <a:t>resistance in </a:t>
            </a:r>
            <a:r>
              <a:rPr lang="en-US" dirty="0"/>
              <a:t>any one </a:t>
            </a:r>
            <a:r>
              <a:rPr lang="en-US" dirty="0" smtClean="0"/>
              <a:t>branch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Total </a:t>
            </a:r>
            <a:r>
              <a:rPr lang="en-US" dirty="0"/>
              <a:t>voltage equals </a:t>
            </a:r>
            <a:r>
              <a:rPr lang="en-US" dirty="0" smtClean="0"/>
              <a:t>supply </a:t>
            </a:r>
            <a:r>
              <a:rPr lang="en-US" dirty="0"/>
              <a:t>voltage</a:t>
            </a:r>
            <a:r>
              <a:rPr lang="en-US" dirty="0" smtClean="0"/>
              <a:t>, and voltage </a:t>
            </a:r>
            <a:r>
              <a:rPr lang="en-US" dirty="0"/>
              <a:t>is the same throughout </a:t>
            </a:r>
            <a:r>
              <a:rPr lang="en-US" dirty="0" smtClean="0"/>
              <a:t>circuit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Parallel Circuit Calculations (Cont.) </a:t>
            </a:r>
          </a:p>
        </p:txBody>
      </p:sp>
      <p:pic>
        <p:nvPicPr>
          <p:cNvPr id="41987" name="Content Placeholder 3" descr="18-18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4275" y="1762125"/>
            <a:ext cx="6913563" cy="4667250"/>
          </a:xfrm>
        </p:spPr>
      </p:pic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Series-Parallel Circuit Calculations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Equivalent resistance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Total resistance found by </a:t>
            </a:r>
            <a:r>
              <a:rPr lang="en-US" dirty="0"/>
              <a:t>calculating </a:t>
            </a:r>
            <a:r>
              <a:rPr lang="en-US" dirty="0" smtClean="0"/>
              <a:t>resistance of </a:t>
            </a:r>
            <a:r>
              <a:rPr lang="en-US" dirty="0"/>
              <a:t>each parallel section </a:t>
            </a:r>
            <a:r>
              <a:rPr lang="en-US" dirty="0" smtClean="0"/>
              <a:t>and then </a:t>
            </a:r>
            <a:r>
              <a:rPr lang="en-US" dirty="0"/>
              <a:t>adding </a:t>
            </a:r>
            <a:r>
              <a:rPr lang="en-US" dirty="0" smtClean="0"/>
              <a:t>series resistances</a:t>
            </a: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Series-Parallel Circuit Calculations (Cont.)</a:t>
            </a:r>
          </a:p>
        </p:txBody>
      </p:sp>
      <p:pic>
        <p:nvPicPr>
          <p:cNvPr id="44035" name="Content Placeholder 3" descr="18-19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9813" y="1747838"/>
            <a:ext cx="7078662" cy="4862512"/>
          </a:xfrm>
        </p:spPr>
      </p:pic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Complex Series-Parallel Circuits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When working with complex series-parallel circuits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Start by working with parallel sections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Arrive at R for each section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Add any series resistance to find total resistance</a:t>
            </a:r>
            <a:endParaRPr lang="en-US" baseline="-25000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Complex Series-Parallel Circuits (Cont.) </a:t>
            </a:r>
          </a:p>
        </p:txBody>
      </p:sp>
      <p:pic>
        <p:nvPicPr>
          <p:cNvPr id="46083" name="Content Placeholder 3" descr="18-20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2100" y="1747838"/>
            <a:ext cx="6292850" cy="4862512"/>
          </a:xfrm>
        </p:spPr>
      </p:pic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Electric Power Calculations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en-US" altLang="en-US" smtClean="0">
                <a:solidFill>
                  <a:srgbClr val="404040"/>
                </a:solidFill>
              </a:rPr>
              <a:t>Electric power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Work done by electric current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Unit of measurement is watt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Calculate circuit’s electric power with its current and either voltage or resistance</a:t>
            </a:r>
          </a:p>
          <a:p>
            <a:pPr lvl="1"/>
            <a:r>
              <a:rPr lang="nl-NL" altLang="en-US" smtClean="0">
                <a:solidFill>
                  <a:srgbClr val="404040"/>
                </a:solidFill>
              </a:rPr>
              <a:t>P (in watts) = E × I or </a:t>
            </a:r>
            <a:r>
              <a:rPr lang="sv-SE" altLang="en-US" smtClean="0">
                <a:solidFill>
                  <a:srgbClr val="404040"/>
                </a:solidFill>
              </a:rPr>
              <a:t>P = I</a:t>
            </a:r>
            <a:r>
              <a:rPr lang="sv-SE" altLang="en-US" baseline="30000" smtClean="0">
                <a:solidFill>
                  <a:srgbClr val="404040"/>
                </a:solidFill>
              </a:rPr>
              <a:t>2</a:t>
            </a:r>
            <a:r>
              <a:rPr lang="sv-SE" altLang="en-US" smtClean="0">
                <a:solidFill>
                  <a:srgbClr val="404040"/>
                </a:solidFill>
              </a:rPr>
              <a:t> × R</a:t>
            </a:r>
            <a:endParaRPr lang="en-US" altLang="en-US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Prefixes for Electrical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r>
              <a:rPr lang="en-US" altLang="en-US" smtClean="0">
                <a:solidFill>
                  <a:srgbClr val="404040"/>
                </a:solidFill>
              </a:rPr>
              <a:t>Electrical values may be very large or very small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Prefixes indicate multiplier or exponent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Examples include</a:t>
            </a:r>
          </a:p>
          <a:p>
            <a:pPr lvl="1"/>
            <a:r>
              <a:rPr lang="hu-HU" altLang="en-US" smtClean="0">
                <a:solidFill>
                  <a:srgbClr val="404040"/>
                </a:solidFill>
              </a:rPr>
              <a:t>MΩ (megohms) = 5,000,000 Ω</a:t>
            </a:r>
          </a:p>
          <a:p>
            <a:pPr lvl="1"/>
            <a:r>
              <a:rPr lang="el-GR" altLang="en-US" smtClean="0">
                <a:solidFill>
                  <a:srgbClr val="404040"/>
                </a:solidFill>
              </a:rPr>
              <a:t>10 kΩ (kilohms) = 10,000 Ω</a:t>
            </a:r>
          </a:p>
          <a:p>
            <a:pPr lvl="1"/>
            <a:r>
              <a:rPr lang="el-GR" altLang="en-US" smtClean="0">
                <a:solidFill>
                  <a:srgbClr val="404040"/>
                </a:solidFill>
              </a:rPr>
              <a:t>32 mA (milliamperes) = 0.032 A</a:t>
            </a:r>
          </a:p>
          <a:p>
            <a:pPr lvl="1"/>
            <a:r>
              <a:rPr lang="sv-SE" altLang="en-US" smtClean="0">
                <a:solidFill>
                  <a:srgbClr val="404040"/>
                </a:solidFill>
              </a:rPr>
              <a:t>12 μF (microfarads) = 0.000 012 farad</a:t>
            </a:r>
            <a:endParaRPr lang="en-US" altLang="en-US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Prefixes for Electrical Units (Cont.)</a:t>
            </a:r>
          </a:p>
        </p:txBody>
      </p:sp>
      <p:pic>
        <p:nvPicPr>
          <p:cNvPr id="49155" name="Content Placeholder 3" descr="18-2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500" y="2063750"/>
            <a:ext cx="8774113" cy="3927475"/>
          </a:xfrm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685</Words>
  <Application>Microsoft Office PowerPoint</Application>
  <PresentationFormat>On-screen Show (4:3)</PresentationFormat>
  <Paragraphs>130</Paragraphs>
  <Slides>27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Title Slide</vt:lpstr>
      <vt:lpstr>4_Custom Design</vt:lpstr>
      <vt:lpstr>Ojectives</vt:lpstr>
      <vt:lpstr>Content</vt:lpstr>
      <vt:lpstr>PowerPoint Presentation</vt:lpstr>
      <vt:lpstr>18</vt:lpstr>
      <vt:lpstr>Objectives</vt:lpstr>
      <vt:lpstr>Objectives</vt:lpstr>
      <vt:lpstr>Circuit Types</vt:lpstr>
      <vt:lpstr>Series Circuit</vt:lpstr>
      <vt:lpstr>Parallel Circuit</vt:lpstr>
      <vt:lpstr>Series-Parallel Circuit</vt:lpstr>
      <vt:lpstr>Frame-Ground Circuit</vt:lpstr>
      <vt:lpstr>Ohm’s Law</vt:lpstr>
      <vt:lpstr>Ohm’s Law (Cont.)</vt:lpstr>
      <vt:lpstr>Ohm’s Law (Cont.)</vt:lpstr>
      <vt:lpstr>Ohm’s Law (Cont.)</vt:lpstr>
      <vt:lpstr>Change in Resistance</vt:lpstr>
      <vt:lpstr>Change in Voltage</vt:lpstr>
      <vt:lpstr>Change in Current</vt:lpstr>
      <vt:lpstr>Series Circuit Calculations</vt:lpstr>
      <vt:lpstr>Series Circuit Calculations (Cont.)</vt:lpstr>
      <vt:lpstr>Parallel Circuit Calculations</vt:lpstr>
      <vt:lpstr>Parallel Circuit Calculations (Cont.) </vt:lpstr>
      <vt:lpstr>Series-Parallel Circuit Calculations</vt:lpstr>
      <vt:lpstr>Series-Parallel Circuit Calculations (Cont.)</vt:lpstr>
      <vt:lpstr>Complex Series-Parallel Circuits </vt:lpstr>
      <vt:lpstr>Complex Series-Parallel Circuits (Cont.) </vt:lpstr>
      <vt:lpstr>Electric Power Calculations</vt:lpstr>
      <vt:lpstr>Prefixes for Electrical Units</vt:lpstr>
      <vt:lpstr>Prefixes for Electrical Units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2013-08-22T17:23:38Z</dcterms:created>
  <dcterms:modified xsi:type="dcterms:W3CDTF">2016-07-01T13:03:56Z</dcterms:modified>
</cp:coreProperties>
</file>