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4"/>
  </p:notesMasterIdLst>
  <p:sldIdLst>
    <p:sldId id="308" r:id="rId5"/>
    <p:sldId id="305" r:id="rId6"/>
    <p:sldId id="256" r:id="rId7"/>
    <p:sldId id="257" r:id="rId8"/>
    <p:sldId id="258" r:id="rId9"/>
    <p:sldId id="259" r:id="rId10"/>
    <p:sldId id="262" r:id="rId11"/>
    <p:sldId id="265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306" r:id="rId39"/>
    <p:sldId id="290" r:id="rId40"/>
    <p:sldId id="291" r:id="rId41"/>
    <p:sldId id="292" r:id="rId42"/>
    <p:sldId id="293" r:id="rId43"/>
    <p:sldId id="294" r:id="rId44"/>
    <p:sldId id="295" r:id="rId45"/>
    <p:sldId id="297" r:id="rId46"/>
    <p:sldId id="307" r:id="rId47"/>
    <p:sldId id="298" r:id="rId48"/>
    <p:sldId id="299" r:id="rId49"/>
    <p:sldId id="300" r:id="rId50"/>
    <p:sldId id="301" r:id="rId51"/>
    <p:sldId id="302" r:id="rId52"/>
    <p:sldId id="303" r:id="rId5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B91C4D3-90AA-49E0-965B-F5D5F37E183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1DCFD70-8C87-45B5-BFFD-CE61362D3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21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4CAE6-0E66-495D-9382-A4022E6D06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4BCB1A-1334-4CBA-A3D3-0D29D8775D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E12422-BCF9-4936-8A44-B2EAE178A0F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61BB69-7DFE-475B-B468-228520A3B5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82FA20-A9D5-4F02-AD64-84345E55CF4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BA4570-BC2F-4AE8-BCD1-0E6B85AE2F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BB5BED-99C0-482D-9430-40E19028F32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3A50C0-B107-45CC-9938-F42FE6F7DD9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B734D8-EDD9-48BC-9859-F72212AD60B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E227A2-8D7F-4600-A8EE-92D8EDE9916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1D9D65-47F7-4775-8AD4-73FD88AE91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C3039A-EA58-45CA-8095-7FA82F95CB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F61727-D499-4AAD-8D6C-F7BE8826DD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EE0F19-F4A5-4D27-8955-83A1A8E4E9E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C16448-55F8-4610-B1D7-4390992E72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ED9074-04A7-4616-9169-CCC1E4019A3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644D33-B305-4F3A-AE24-AF4626DA49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82713-188C-4628-9CF2-8C7F1DC512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30FCD8-5C0D-4A73-B906-4BC4BD4A416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C39156-F617-4F34-9140-33E701A8D7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5A470C-0D60-4110-ABFA-860E3910DB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6D0915-A2F3-41D3-BEC9-14C26C1DD6F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BD108C-600C-4D56-AD8E-8512068BB69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97695C-96D4-4018-B892-E3724FA18E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32BCAC-49FE-4EBA-9C11-80EC089A75D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B98514-1B11-4DA4-9FD4-325418FDAFD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88B1D9-76C6-47CE-ACF3-44557CF9D0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3BB61B-64E1-42C4-A1DD-68326F3E4C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4E3201-A4D6-45C7-A551-1A650569AE0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87BF6C-2BF6-4C2D-B393-D750F40D9DD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360738-5A22-42CC-B329-32E95F1A14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5FD0C5-BC98-4ED0-8C28-A75A33E75AD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1EE6DB-359A-49FA-BED9-44AA93C5DA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900FB7-FB39-41F2-BDF5-16D4C1D53D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5F8594-781C-4E49-AE5D-75B288B9497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CD64E0-498F-4F1D-9325-FD3B8241B9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E3616D-3A51-4A1C-9E98-7C298BB712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537FED-A275-4B63-96B6-5CCF9C957F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E98A41-6379-4856-AFF9-01F79C71189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5842B5-EE02-40D7-B289-519981D39CF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925E9B-0FFE-492F-9BB8-1791CB34A85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79B453-64D4-4E8E-908F-EF8217A1A6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4E9E5D-2451-44CE-AC02-53A54597B4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5F78E3-8078-471D-8818-CF4EE4281D4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A40760-6218-4BF4-9D78-522A0A4D98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40549A-E096-4693-AFEF-9675E00799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322F5D-FD56-45BE-86CE-799E89822C8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EAFEEF-EE3B-48AB-90BF-E64E3C4D1F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08170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6981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61348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81005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1444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1667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1817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87439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941849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60625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56034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15597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6161304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9682475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75290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0942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6904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51398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8525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2652610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5469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93641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1C66A6-4812-43D9-A40C-70442D2BC51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DD7494-4198-412C-946B-92A93CBBB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077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046328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1B1B6F-103A-4B83-B763-646391B0A7A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6C3133-4DD8-43FF-9632-D02A6E94F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50136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79775D-0D19-4B63-BF3C-998512A504B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215A7E-932F-4DF0-8CFE-EEEC2FC98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5554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0C83F3E-374D-4059-914B-44A410374FD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53504B-1425-4BA5-B46C-BD0BD5CC2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73227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51CB2B-560A-4C56-83B7-E64CFC414CF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7C3685C-AB7A-4B7D-8E36-1373C79A2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11668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518346-400C-4176-8BF6-F9EA0E29025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CC6FC0-55AF-4AF6-8D79-0241A8F3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6907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E10AB7-9D25-4592-8BA9-5F09E4F3E9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6E472A-4FE7-4B0A-A967-12834174A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27014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DE9676-616A-4266-B5DC-09D706A908A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0928B4-F94D-4E84-BBD7-D880EAED6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47116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7D9BBC4-15C4-4113-A177-4250EFCF736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103D03-75EA-402C-BD19-9CC9A579B2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70989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41C650-9928-4143-A162-555853FE08F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7B5DED-01C6-4147-B4CA-BD915DF47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37412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8863EA-0908-42B9-9D59-977309F329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EB3DC4C-A7BA-4D47-A608-7E91FAE9A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98483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48686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89B067-0F85-4CD6-8F59-52FC6806A13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BD5139-D965-466B-9751-131379EF1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34399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0FFB82-7A5F-4E66-AF81-F4380109A2F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18B493-A6C9-43E6-9FA0-DC23CEF21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89052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0C8EF4-A7B2-40A1-82A4-1C0D42C0C2F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37EFEE5-D053-404D-9AEF-ED1D6A92A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43512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1F1E8-39F0-4C9B-B376-7C236FA98F3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BDB2FF-C7A2-435E-AEAE-64E23EAF0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599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729525-BC2B-4D6A-B2C4-66DCCE1D00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8E1413-37A3-4021-B837-978A896E6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84602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69493D0-B0B8-4D37-AFC3-B344B6D3D57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12D776-5160-40D0-9AD8-7947A32BE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78679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8C0272-3A8F-416E-8C41-16493FD8383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DF5CB1-8AF9-4A48-B64D-4B6133417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2462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47A5AE-8A09-420E-BE85-5FCE0374AE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D9B850-46E8-4A59-806E-A5DC3889A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43621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E15728-79A1-495C-AA0E-4EBF6FF477C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16E2AB-24E4-405D-9667-DD449310C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244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19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Electric and Electronic Components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electric components.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function and operation of </a:t>
            </a:r>
            <a:r>
              <a:rPr lang="en-US" dirty="0" smtClean="0"/>
              <a:t>electric and electronic components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Interpret electric and electronic component ratings and values.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Recognize the symbols and letter designations for electric and electronic components.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Recall </a:t>
            </a:r>
            <a:r>
              <a:rPr lang="en-US" dirty="0"/>
              <a:t>the properties of semiconductor materials.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Recall the common types of transistors.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Give examples of photonic devices.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Components</a:t>
            </a:r>
          </a:p>
        </p:txBody>
      </p:sp>
      <p:pic>
        <p:nvPicPr>
          <p:cNvPr id="26627" name="Content Placeholder 3" descr="19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8" y="1684338"/>
            <a:ext cx="8512175" cy="4819650"/>
          </a:xfr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Resistors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Limits </a:t>
            </a:r>
            <a:r>
              <a:rPr lang="en-US" dirty="0"/>
              <a:t>and controls current </a:t>
            </a:r>
            <a:r>
              <a:rPr lang="en-US" dirty="0" smtClean="0"/>
              <a:t>flow </a:t>
            </a:r>
            <a:r>
              <a:rPr lang="en-US" dirty="0"/>
              <a:t>in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</a:t>
            </a:r>
            <a:r>
              <a:rPr lang="en-US" dirty="0"/>
              <a:t>shapes and sizes, depending </a:t>
            </a:r>
            <a:r>
              <a:rPr lang="en-US" dirty="0" smtClean="0"/>
              <a:t>on function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Fixed resistors have set </a:t>
            </a:r>
            <a:r>
              <a:rPr lang="en-US" dirty="0"/>
              <a:t>ohms value that does </a:t>
            </a:r>
            <a:r>
              <a:rPr lang="en-US" dirty="0" smtClean="0"/>
              <a:t>not change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Variable Resistors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Has adjustable range </a:t>
            </a:r>
            <a:r>
              <a:rPr lang="en-US" dirty="0"/>
              <a:t>of internal </a:t>
            </a:r>
            <a:r>
              <a:rPr lang="en-US" dirty="0" smtClean="0"/>
              <a:t>resistance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Two types </a:t>
            </a:r>
            <a:r>
              <a:rPr lang="en-US" dirty="0"/>
              <a:t>of variable </a:t>
            </a:r>
            <a:r>
              <a:rPr lang="en-US" dirty="0" smtClean="0"/>
              <a:t>resistors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Rheostats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Potentiometers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Rheostats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1703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One terminal wires to one end of resistance unit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terminal connects to sliding contact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Turning control knob moves contact and alters resistance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1748" name="Content Placeholder 5" descr="19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5325" y="1881188"/>
            <a:ext cx="4548188" cy="4105275"/>
          </a:xfrm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Potentiometer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Variable </a:t>
            </a:r>
            <a:r>
              <a:rPr lang="en-US" dirty="0"/>
              <a:t>resistor </a:t>
            </a:r>
            <a:r>
              <a:rPr lang="en-US" dirty="0" smtClean="0"/>
              <a:t>with three electrical </a:t>
            </a:r>
            <a:r>
              <a:rPr lang="en-US" dirty="0"/>
              <a:t>connections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at each end of resistance unit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for sliding contact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32772" name="Content Placeholder 6" descr="19-0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1075" y="3116263"/>
            <a:ext cx="4883150" cy="3381375"/>
          </a:xfrm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Switches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Connects </a:t>
            </a:r>
            <a:r>
              <a:rPr lang="en-US" dirty="0"/>
              <a:t>or </a:t>
            </a:r>
            <a:r>
              <a:rPr lang="en-US" dirty="0" smtClean="0"/>
              <a:t>disconnects power </a:t>
            </a:r>
            <a:r>
              <a:rPr lang="en-US" dirty="0"/>
              <a:t>supply in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Push-button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</a:t>
            </a:r>
            <a:r>
              <a:rPr lang="en-US" dirty="0"/>
              <a:t>-loaded </a:t>
            </a:r>
            <a:r>
              <a:rPr lang="en-US" dirty="0" smtClean="0"/>
              <a:t>button that makes or </a:t>
            </a:r>
            <a:r>
              <a:rPr lang="en-US" dirty="0"/>
              <a:t>breaks </a:t>
            </a:r>
            <a:r>
              <a:rPr lang="en-US" dirty="0" smtClean="0"/>
              <a:t>electrical connection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Push-pull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Stays </a:t>
            </a:r>
            <a:r>
              <a:rPr lang="en-US" dirty="0"/>
              <a:t>in each position </a:t>
            </a:r>
            <a:r>
              <a:rPr lang="en-US" dirty="0" smtClean="0"/>
              <a:t>until </a:t>
            </a:r>
            <a:r>
              <a:rPr lang="en-US" dirty="0"/>
              <a:t>moved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Switches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Thermal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Opens </a:t>
            </a:r>
            <a:r>
              <a:rPr lang="en-US" dirty="0"/>
              <a:t>and closes with changes in </a:t>
            </a:r>
            <a:r>
              <a:rPr lang="en-US" dirty="0" smtClean="0"/>
              <a:t>temperature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Reacts </a:t>
            </a:r>
            <a:r>
              <a:rPr lang="en-US" dirty="0"/>
              <a:t>to changes in </a:t>
            </a:r>
            <a:r>
              <a:rPr lang="en-US" dirty="0" smtClean="0"/>
              <a:t>internal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Mercury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</a:t>
            </a:r>
            <a:r>
              <a:rPr lang="en-US" dirty="0"/>
              <a:t>liquid mercury to open </a:t>
            </a:r>
            <a:r>
              <a:rPr lang="en-US" dirty="0" smtClean="0"/>
              <a:t>and close </a:t>
            </a:r>
            <a:r>
              <a:rPr lang="en-US" dirty="0"/>
              <a:t>its switch </a:t>
            </a:r>
            <a:r>
              <a:rPr lang="en-US" dirty="0" smtClean="0"/>
              <a:t>contacts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Dozens of </a:t>
            </a:r>
            <a:r>
              <a:rPr lang="en-US" dirty="0" smtClean="0"/>
              <a:t>switches found in modern </a:t>
            </a:r>
            <a:r>
              <a:rPr lang="en-US" dirty="0"/>
              <a:t>vehicles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Switches (Cont.)</a:t>
            </a:r>
          </a:p>
        </p:txBody>
      </p:sp>
      <p:pic>
        <p:nvPicPr>
          <p:cNvPr id="35843" name="Content Placeholder 3" descr="19-0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2100" y="1651000"/>
            <a:ext cx="6362700" cy="4860925"/>
          </a:xfrm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Capacitors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Storage </a:t>
            </a:r>
            <a:r>
              <a:rPr lang="en-US" dirty="0"/>
              <a:t>device for </a:t>
            </a:r>
            <a:r>
              <a:rPr lang="en-US" dirty="0" smtClean="0"/>
              <a:t>electrons or electrical energy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How capacitors work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When </a:t>
            </a:r>
            <a:r>
              <a:rPr lang="en-US" dirty="0" smtClean="0"/>
              <a:t>dc applies </a:t>
            </a:r>
            <a:r>
              <a:rPr lang="en-US" dirty="0"/>
              <a:t>to </a:t>
            </a:r>
            <a:r>
              <a:rPr lang="en-US" dirty="0" smtClean="0"/>
              <a:t>capacitor, </a:t>
            </a:r>
            <a:r>
              <a:rPr lang="en-US" dirty="0"/>
              <a:t>electrons build up on </a:t>
            </a:r>
            <a:r>
              <a:rPr lang="en-US" dirty="0" smtClean="0"/>
              <a:t>conductor strip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apacitor becomes charged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When </a:t>
            </a:r>
            <a:r>
              <a:rPr lang="en-US" dirty="0" smtClean="0"/>
              <a:t>charge equals dc voltage, </a:t>
            </a:r>
            <a:r>
              <a:rPr lang="en-US" dirty="0"/>
              <a:t>electrons can no </a:t>
            </a:r>
            <a:r>
              <a:rPr lang="en-US" dirty="0" smtClean="0"/>
              <a:t>longer flow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Capacitors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Small </a:t>
            </a:r>
            <a:r>
              <a:rPr lang="en-US" dirty="0"/>
              <a:t>capacitors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be used to stop dc </a:t>
            </a:r>
            <a:r>
              <a:rPr lang="en-US" dirty="0" smtClean="0"/>
              <a:t>voltage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Larger </a:t>
            </a:r>
            <a:r>
              <a:rPr lang="en-US" dirty="0"/>
              <a:t>capacitors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be used to even out voltage </a:t>
            </a:r>
            <a:r>
              <a:rPr lang="en-US" dirty="0" smtClean="0"/>
              <a:t>fluctuations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Alternating current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pass through </a:t>
            </a:r>
            <a:r>
              <a:rPr lang="en-US" dirty="0" smtClean="0"/>
              <a:t>capacitor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Charges while </a:t>
            </a:r>
            <a:r>
              <a:rPr lang="en-US" dirty="0"/>
              <a:t>current is in one </a:t>
            </a:r>
            <a:r>
              <a:rPr lang="en-US" dirty="0" smtClean="0"/>
              <a:t>direction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Discharges </a:t>
            </a:r>
            <a:r>
              <a:rPr lang="en-US" dirty="0"/>
              <a:t>back into </a:t>
            </a:r>
            <a:r>
              <a:rPr lang="en-US" dirty="0" smtClean="0"/>
              <a:t>circuit </a:t>
            </a:r>
            <a:r>
              <a:rPr lang="en-US" dirty="0"/>
              <a:t>when </a:t>
            </a:r>
            <a:r>
              <a:rPr lang="en-US" dirty="0" smtClean="0"/>
              <a:t>current changes </a:t>
            </a:r>
            <a:r>
              <a:rPr lang="en-US" dirty="0"/>
              <a:t>direction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Capacitors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solidFill>
                  <a:srgbClr val="404040"/>
                </a:solidFill>
              </a:rPr>
              <a:t>In vehicles </a:t>
            </a: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Used as noise suppressor </a:t>
            </a: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Found in computer circuits, sound systems, navigation systems, and printed circuits</a:t>
            </a:r>
          </a:p>
          <a:p>
            <a:r>
              <a:rPr lang="en-US" altLang="en-US" dirty="0" smtClean="0">
                <a:solidFill>
                  <a:srgbClr val="404040"/>
                </a:solidFill>
              </a:rPr>
              <a:t>Capacitor’s size or storage ability </a:t>
            </a:r>
            <a:r>
              <a:rPr lang="en-US" altLang="en-US" smtClean="0">
                <a:solidFill>
                  <a:srgbClr val="404040"/>
                </a:solidFill>
              </a:rPr>
              <a:t>rated in</a:t>
            </a:r>
            <a:br>
              <a:rPr lang="en-US" altLang="en-US" smtClean="0">
                <a:solidFill>
                  <a:srgbClr val="404040"/>
                </a:solidFill>
              </a:rPr>
            </a:br>
            <a:r>
              <a:rPr lang="en-US" altLang="en-US" smtClean="0">
                <a:solidFill>
                  <a:srgbClr val="404040"/>
                </a:solidFill>
              </a:rPr>
              <a:t>farads </a:t>
            </a:r>
            <a:r>
              <a:rPr lang="en-US" altLang="en-US" dirty="0" smtClean="0">
                <a:solidFill>
                  <a:srgbClr val="404040"/>
                </a:solidFill>
              </a:rPr>
              <a:t>(F)</a:t>
            </a:r>
          </a:p>
          <a:p>
            <a:pPr lvl="1"/>
            <a:r>
              <a:rPr lang="en-US" altLang="en-US" dirty="0" smtClean="0">
                <a:solidFill>
                  <a:srgbClr val="404040"/>
                </a:solidFill>
              </a:rPr>
              <a:t>Most small capacitors rated in microfarads (</a:t>
            </a:r>
            <a:r>
              <a:rPr lang="en-US" altLang="en-US" dirty="0" err="1" smtClean="0">
                <a:solidFill>
                  <a:srgbClr val="404040"/>
                </a:solidFill>
              </a:rPr>
              <a:t>μF</a:t>
            </a:r>
            <a:r>
              <a:rPr lang="en-US" altLang="en-US" dirty="0" smtClean="0">
                <a:solidFill>
                  <a:srgbClr val="404040"/>
                </a:solidFill>
              </a:rPr>
              <a:t>) or </a:t>
            </a:r>
            <a:r>
              <a:rPr lang="en-US" altLang="en-US" dirty="0" err="1" smtClean="0">
                <a:solidFill>
                  <a:srgbClr val="404040"/>
                </a:solidFill>
              </a:rPr>
              <a:t>picofarads</a:t>
            </a:r>
            <a:r>
              <a:rPr lang="en-US" altLang="en-US" dirty="0" smtClean="0">
                <a:solidFill>
                  <a:srgbClr val="404040"/>
                </a:solidFill>
              </a:rPr>
              <a:t> (pF)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Protects circuit </a:t>
            </a:r>
            <a:r>
              <a:rPr lang="en-US" dirty="0"/>
              <a:t>from </a:t>
            </a:r>
            <a:r>
              <a:rPr lang="en-US" dirty="0" smtClean="0"/>
              <a:t>damage caused </a:t>
            </a:r>
            <a:r>
              <a:rPr lang="en-US" dirty="0"/>
              <a:t>by excess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Short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Results </a:t>
            </a:r>
            <a:r>
              <a:rPr lang="en-US" dirty="0"/>
              <a:t>when </a:t>
            </a:r>
            <a:r>
              <a:rPr lang="en-US" dirty="0" smtClean="0"/>
              <a:t>hot wire touches </a:t>
            </a:r>
            <a:r>
              <a:rPr lang="en-US" dirty="0"/>
              <a:t>any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Fuse </a:t>
            </a:r>
            <a:r>
              <a:rPr lang="en-US" dirty="0" smtClean="0"/>
              <a:t>ratings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Amount </a:t>
            </a:r>
            <a:r>
              <a:rPr lang="en-US" dirty="0"/>
              <a:t>of current </a:t>
            </a:r>
            <a:r>
              <a:rPr lang="en-US" dirty="0" smtClean="0"/>
              <a:t>fuse can handle </a:t>
            </a:r>
            <a:r>
              <a:rPr lang="en-US" dirty="0"/>
              <a:t>before </a:t>
            </a:r>
            <a:r>
              <a:rPr lang="en-US" dirty="0" smtClean="0"/>
              <a:t>its element </a:t>
            </a:r>
            <a:r>
              <a:rPr lang="en-US" dirty="0"/>
              <a:t>melts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Fuse Panels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450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Plastic </a:t>
            </a:r>
            <a:r>
              <a:rPr lang="en-US" dirty="0"/>
              <a:t>housing </a:t>
            </a:r>
            <a:r>
              <a:rPr lang="en-US" dirty="0" smtClean="0"/>
              <a:t>with metal terminals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Holds fuses and other electric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Most </a:t>
            </a:r>
            <a:r>
              <a:rPr lang="en-US" dirty="0" smtClean="0"/>
              <a:t>mount </a:t>
            </a:r>
            <a:r>
              <a:rPr lang="en-US" dirty="0"/>
              <a:t>under </a:t>
            </a:r>
            <a:r>
              <a:rPr lang="en-US" dirty="0" smtClean="0"/>
              <a:t>vehicle’s dash</a:t>
            </a:r>
            <a:endParaRPr lang="en-US" dirty="0"/>
          </a:p>
        </p:txBody>
      </p:sp>
      <p:pic>
        <p:nvPicPr>
          <p:cNvPr id="40964" name="Content Placeholder 6" descr="19-15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8075" y="1657350"/>
            <a:ext cx="3962400" cy="4854575"/>
          </a:xfr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Fuse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Section </a:t>
            </a:r>
            <a:r>
              <a:rPr lang="en-US" dirty="0"/>
              <a:t>of </a:t>
            </a:r>
            <a:r>
              <a:rPr lang="en-US" dirty="0" smtClean="0"/>
              <a:t>smaller gauge wire </a:t>
            </a:r>
            <a:r>
              <a:rPr lang="en-US" dirty="0"/>
              <a:t>connected in series with </a:t>
            </a:r>
            <a:r>
              <a:rPr lang="en-US" dirty="0" smtClean="0"/>
              <a:t>larger gauge circuit 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to serve as </a:t>
            </a:r>
            <a:r>
              <a:rPr lang="en-US" dirty="0" smtClean="0"/>
              <a:t>very </a:t>
            </a:r>
            <a:r>
              <a:rPr lang="en-US" dirty="0"/>
              <a:t>large </a:t>
            </a:r>
            <a:r>
              <a:rPr lang="en-US" dirty="0" smtClean="0"/>
              <a:t>fuse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Usually wired between12-volt </a:t>
            </a:r>
            <a:r>
              <a:rPr lang="en-US" dirty="0"/>
              <a:t>battery and </a:t>
            </a:r>
            <a:r>
              <a:rPr lang="en-US" dirty="0" smtClean="0"/>
              <a:t>fuse panel</a:t>
            </a:r>
            <a:endParaRPr lang="en-US" dirty="0"/>
          </a:p>
        </p:txBody>
      </p:sp>
      <p:pic>
        <p:nvPicPr>
          <p:cNvPr id="41988" name="Content Placeholder 4" descr="19-1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9588" y="3821113"/>
            <a:ext cx="6003925" cy="2760662"/>
          </a:xfr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Circuit Breakers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Protects circuit from damage from excess 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Not ruined when activated or “tripped”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Self-Resetting Circuit Breaker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15766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sense </a:t>
            </a:r>
            <a:r>
              <a:rPr lang="en-US" dirty="0" smtClean="0"/>
              <a:t>high-current conditions and </a:t>
            </a:r>
            <a:r>
              <a:rPr lang="en-US" dirty="0"/>
              <a:t>disconnect </a:t>
            </a:r>
            <a:r>
              <a:rPr lang="en-US" dirty="0" smtClean="0"/>
              <a:t>circuit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Automatically reconnects circuit after </a:t>
            </a:r>
            <a:r>
              <a:rPr lang="en-US" dirty="0"/>
              <a:t>it cools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4036" name="Picture 4" descr="19-17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1927225"/>
            <a:ext cx="446563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called choke </a:t>
            </a:r>
            <a:r>
              <a:rPr lang="en-US" dirty="0"/>
              <a:t>or </a:t>
            </a:r>
            <a:r>
              <a:rPr lang="en-US" dirty="0" smtClean="0"/>
              <a:t>inductor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Insulated </a:t>
            </a:r>
            <a:r>
              <a:rPr lang="en-US" dirty="0"/>
              <a:t>wire loops placed close together to </a:t>
            </a:r>
            <a:r>
              <a:rPr lang="en-US" dirty="0" smtClean="0"/>
              <a:t>create electromagnetic field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Wrapped around iron core to </a:t>
            </a:r>
            <a:r>
              <a:rPr lang="en-US" dirty="0"/>
              <a:t>strengthen </a:t>
            </a:r>
            <a:r>
              <a:rPr lang="en-US" dirty="0" smtClean="0"/>
              <a:t>electromagnetic properties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in electrical circuits to resist current and voltage fluctuation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Transformers</a:t>
            </a:r>
            <a:r>
              <a:rPr lang="en-US" dirty="0"/>
              <a:t>, solenoids</a:t>
            </a:r>
            <a:r>
              <a:rPr lang="en-US" dirty="0" smtClean="0"/>
              <a:t>, motors</a:t>
            </a:r>
            <a:r>
              <a:rPr lang="en-US" dirty="0"/>
              <a:t>, relays, and other components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Transformers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two sets of coils to </a:t>
            </a:r>
            <a:r>
              <a:rPr lang="en-US" dirty="0" smtClean="0"/>
              <a:t>change levels of voltage </a:t>
            </a:r>
            <a:r>
              <a:rPr lang="en-US" dirty="0"/>
              <a:t>and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Impedance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Resistance to </a:t>
            </a:r>
            <a:r>
              <a:rPr lang="en-US" dirty="0"/>
              <a:t>alternating current at </a:t>
            </a:r>
            <a:r>
              <a:rPr lang="en-US" dirty="0" smtClean="0"/>
              <a:t>given frequency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Turns ratio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Represents relationship between number </a:t>
            </a:r>
            <a:r>
              <a:rPr lang="en-US" dirty="0"/>
              <a:t>of </a:t>
            </a:r>
            <a:r>
              <a:rPr lang="en-US" dirty="0" smtClean="0"/>
              <a:t>wire windings</a:t>
            </a:r>
            <a:r>
              <a:rPr lang="en-US" dirty="0"/>
              <a:t>, </a:t>
            </a:r>
            <a:r>
              <a:rPr lang="en-US" dirty="0" smtClean="0"/>
              <a:t>wraps, in </a:t>
            </a:r>
            <a:r>
              <a:rPr lang="en-US" dirty="0"/>
              <a:t>each </a:t>
            </a:r>
            <a:r>
              <a:rPr lang="en-US" dirty="0" smtClean="0"/>
              <a:t>coil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Transformers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Isolation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turns </a:t>
            </a:r>
            <a:r>
              <a:rPr lang="en-US" dirty="0"/>
              <a:t>ratio </a:t>
            </a:r>
            <a:r>
              <a:rPr lang="en-US" dirty="0" smtClean="0"/>
              <a:t>of </a:t>
            </a:r>
            <a:r>
              <a:rPr lang="en-US" dirty="0"/>
              <a:t>one to </a:t>
            </a:r>
            <a:r>
              <a:rPr lang="en-US" dirty="0" smtClean="0"/>
              <a:t>one (</a:t>
            </a:r>
            <a:r>
              <a:rPr lang="en-US" dirty="0"/>
              <a:t>1:1</a:t>
            </a:r>
            <a:r>
              <a:rPr lang="en-US" dirty="0" smtClean="0"/>
              <a:t>)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Induced </a:t>
            </a:r>
            <a:r>
              <a:rPr lang="en-US" dirty="0"/>
              <a:t>voltage in </a:t>
            </a:r>
            <a:r>
              <a:rPr lang="en-US" dirty="0" smtClean="0"/>
              <a:t>second </a:t>
            </a:r>
            <a:r>
              <a:rPr lang="en-US" dirty="0"/>
              <a:t>coil is </a:t>
            </a:r>
            <a:r>
              <a:rPr lang="en-US" dirty="0" smtClean="0"/>
              <a:t>the same </a:t>
            </a:r>
            <a:r>
              <a:rPr lang="en-US" dirty="0"/>
              <a:t>as </a:t>
            </a:r>
            <a:r>
              <a:rPr lang="en-US" dirty="0" smtClean="0"/>
              <a:t>first coil’s 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solates </a:t>
            </a:r>
            <a:r>
              <a:rPr lang="en-US" dirty="0"/>
              <a:t>one circuit from </a:t>
            </a:r>
            <a:r>
              <a:rPr lang="en-US" dirty="0" smtClean="0"/>
              <a:t>another</a:t>
            </a: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Transformers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Step-up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econd coil has more windings than first coil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turns </a:t>
            </a:r>
            <a:r>
              <a:rPr lang="en-US" dirty="0"/>
              <a:t>ratio </a:t>
            </a:r>
            <a:r>
              <a:rPr lang="en-US" dirty="0" smtClean="0"/>
              <a:t>is </a:t>
            </a:r>
            <a:r>
              <a:rPr lang="en-US" dirty="0"/>
              <a:t>1:2, a</a:t>
            </a:r>
            <a:r>
              <a:rPr lang="en-US" dirty="0" smtClean="0"/>
              <a:t>pplication </a:t>
            </a:r>
            <a:r>
              <a:rPr lang="en-US" dirty="0"/>
              <a:t>of 12 volts </a:t>
            </a:r>
            <a:r>
              <a:rPr lang="en-US" dirty="0" smtClean="0"/>
              <a:t>to first </a:t>
            </a:r>
            <a:r>
              <a:rPr lang="en-US" dirty="0"/>
              <a:t>coil produces </a:t>
            </a:r>
            <a:r>
              <a:rPr lang="en-US" dirty="0" smtClean="0"/>
              <a:t>24 </a:t>
            </a:r>
            <a:r>
              <a:rPr lang="en-US" dirty="0"/>
              <a:t>volts in </a:t>
            </a:r>
            <a:r>
              <a:rPr lang="en-US" dirty="0" smtClean="0"/>
              <a:t>second coil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Transformers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Step-down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Second </a:t>
            </a:r>
            <a:r>
              <a:rPr lang="en-US" dirty="0"/>
              <a:t>coil </a:t>
            </a:r>
            <a:r>
              <a:rPr lang="en-US" dirty="0" smtClean="0"/>
              <a:t>has fewer </a:t>
            </a:r>
            <a:r>
              <a:rPr lang="en-US" dirty="0"/>
              <a:t>windings than </a:t>
            </a:r>
            <a:r>
              <a:rPr lang="en-US" dirty="0" smtClean="0"/>
              <a:t>first coil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Reduces output </a:t>
            </a:r>
            <a:r>
              <a:rPr lang="en-US" dirty="0"/>
              <a:t>voltage compared to </a:t>
            </a:r>
            <a:r>
              <a:rPr lang="en-US" dirty="0" smtClean="0"/>
              <a:t>input 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turns </a:t>
            </a:r>
            <a:r>
              <a:rPr lang="en-US" dirty="0"/>
              <a:t>ratio </a:t>
            </a:r>
            <a:r>
              <a:rPr lang="en-US" dirty="0" smtClean="0"/>
              <a:t>is 2</a:t>
            </a:r>
            <a:r>
              <a:rPr lang="en-US" dirty="0"/>
              <a:t>:</a:t>
            </a:r>
            <a:r>
              <a:rPr lang="en-US" dirty="0" smtClean="0"/>
              <a:t>1, 12 </a:t>
            </a:r>
            <a:r>
              <a:rPr lang="en-US" dirty="0"/>
              <a:t>volts in </a:t>
            </a:r>
            <a:r>
              <a:rPr lang="en-US" dirty="0" smtClean="0"/>
              <a:t>first </a:t>
            </a:r>
            <a:r>
              <a:rPr lang="en-US" dirty="0"/>
              <a:t>coil produces </a:t>
            </a:r>
            <a:r>
              <a:rPr lang="en-US" dirty="0" smtClean="0"/>
              <a:t>output of only </a:t>
            </a:r>
            <a:r>
              <a:rPr lang="en-US" dirty="0"/>
              <a:t>6 volts in </a:t>
            </a:r>
            <a:r>
              <a:rPr lang="en-US" dirty="0" smtClean="0"/>
              <a:t>second coil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Transformers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and current in </a:t>
            </a:r>
            <a:r>
              <a:rPr lang="en-US" dirty="0" smtClean="0"/>
              <a:t>transformer are inversely proportional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transformer </a:t>
            </a:r>
            <a:r>
              <a:rPr lang="en-US" dirty="0"/>
              <a:t>increases voltage</a:t>
            </a:r>
            <a:r>
              <a:rPr lang="en-US" dirty="0" smtClean="0"/>
              <a:t>, current decreases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transformer </a:t>
            </a:r>
            <a:r>
              <a:rPr lang="en-US" dirty="0"/>
              <a:t>reduces voltage, </a:t>
            </a:r>
            <a:r>
              <a:rPr lang="en-US" dirty="0" smtClean="0"/>
              <a:t>current increases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Current sacrificed </a:t>
            </a:r>
            <a:r>
              <a:rPr lang="en-US" dirty="0"/>
              <a:t>to gain </a:t>
            </a:r>
            <a:r>
              <a:rPr lang="en-US" dirty="0" smtClean="0"/>
              <a:t>voltage</a:t>
            </a:r>
            <a:endParaRPr lang="en-US" dirty="0"/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Voltage sacrificed </a:t>
            </a:r>
            <a:r>
              <a:rPr lang="en-US" dirty="0"/>
              <a:t>to gain </a:t>
            </a:r>
            <a:r>
              <a:rPr lang="en-US" dirty="0" smtClean="0"/>
              <a:t>current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Relays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small </a:t>
            </a:r>
            <a:r>
              <a:rPr lang="en-US" dirty="0"/>
              <a:t>input </a:t>
            </a:r>
            <a:r>
              <a:rPr lang="en-US" dirty="0" smtClean="0"/>
              <a:t>current to control </a:t>
            </a:r>
            <a:r>
              <a:rPr lang="en-US" dirty="0"/>
              <a:t>larger current in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wires to </a:t>
            </a:r>
            <a:r>
              <a:rPr lang="en-US" dirty="0"/>
              <a:t>be much smaller than </a:t>
            </a:r>
            <a:r>
              <a:rPr lang="en-US" dirty="0" smtClean="0"/>
              <a:t>otherwise needed</a:t>
            </a:r>
            <a:endParaRPr lang="en-US" dirty="0"/>
          </a:p>
        </p:txBody>
      </p:sp>
      <p:pic>
        <p:nvPicPr>
          <p:cNvPr id="51204" name="Picture 4" descr="19-22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3600450"/>
            <a:ext cx="8823325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Solenoids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Electromagnets </a:t>
            </a:r>
            <a:r>
              <a:rPr lang="en-US" dirty="0"/>
              <a:t>that </a:t>
            </a:r>
            <a:r>
              <a:rPr lang="en-US" dirty="0" smtClean="0"/>
              <a:t>move metal core</a:t>
            </a:r>
            <a:r>
              <a:rPr lang="en-US" dirty="0"/>
              <a:t>, or </a:t>
            </a:r>
            <a:r>
              <a:rPr lang="en-US" dirty="0" smtClean="0"/>
              <a:t>plunger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</a:t>
            </a:r>
            <a:r>
              <a:rPr lang="en-US" dirty="0"/>
              <a:t>current </a:t>
            </a:r>
            <a:r>
              <a:rPr lang="en-US" dirty="0" smtClean="0"/>
              <a:t>breaks, </a:t>
            </a:r>
            <a:r>
              <a:rPr lang="en-US" dirty="0"/>
              <a:t>spring action </a:t>
            </a:r>
            <a:r>
              <a:rPr lang="en-US" dirty="0" smtClean="0"/>
              <a:t>pushes core </a:t>
            </a:r>
            <a:r>
              <a:rPr lang="en-US" dirty="0"/>
              <a:t>back </a:t>
            </a:r>
            <a:r>
              <a:rPr lang="en-US" dirty="0" smtClean="0"/>
              <a:t>out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Close large </a:t>
            </a:r>
            <a:r>
              <a:rPr lang="en-US" dirty="0"/>
              <a:t>electrical </a:t>
            </a:r>
            <a:r>
              <a:rPr lang="en-US" dirty="0" smtClean="0"/>
              <a:t>contacts 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Move parts into </a:t>
            </a:r>
            <a:r>
              <a:rPr lang="en-US" dirty="0"/>
              <a:t>engagement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Motors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magnetic </a:t>
            </a:r>
            <a:r>
              <a:rPr lang="en-US" dirty="0" smtClean="0"/>
              <a:t>fields </a:t>
            </a:r>
            <a:r>
              <a:rPr lang="en-US" dirty="0"/>
              <a:t>to </a:t>
            </a:r>
            <a:r>
              <a:rPr lang="en-US" dirty="0" smtClean="0"/>
              <a:t>produce powerful </a:t>
            </a:r>
            <a:r>
              <a:rPr lang="en-US" dirty="0"/>
              <a:t>rotating </a:t>
            </a:r>
            <a:r>
              <a:rPr lang="en-US" dirty="0" smtClean="0"/>
              <a:t>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Parts of motor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Armature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Commutators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Brushes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Magnets</a:t>
            </a:r>
          </a:p>
        </p:txBody>
      </p:sp>
      <p:pic>
        <p:nvPicPr>
          <p:cNvPr id="53252" name="Picture 4" descr="19-26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2738438"/>
            <a:ext cx="5341938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Motors (Cont.)</a:t>
            </a:r>
          </a:p>
        </p:txBody>
      </p:sp>
      <p:pic>
        <p:nvPicPr>
          <p:cNvPr id="54275" name="Content Placeholder 3" descr="19-2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063" y="2317750"/>
            <a:ext cx="8575675" cy="3470275"/>
          </a:xfr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called solid state components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Composed </a:t>
            </a:r>
            <a:r>
              <a:rPr lang="en-US" dirty="0"/>
              <a:t>of semiconductor </a:t>
            </a:r>
            <a:r>
              <a:rPr lang="en-US" dirty="0" smtClean="0"/>
              <a:t>material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device </a:t>
            </a:r>
            <a:r>
              <a:rPr lang="en-US" dirty="0"/>
              <a:t>to control </a:t>
            </a:r>
            <a:r>
              <a:rPr lang="en-US" dirty="0" smtClean="0"/>
              <a:t>electricity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Less </a:t>
            </a:r>
            <a:r>
              <a:rPr lang="en-US" dirty="0"/>
              <a:t>energy consumption</a:t>
            </a: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Semiconductors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Crystal </a:t>
            </a:r>
            <a:r>
              <a:rPr lang="en-US" dirty="0"/>
              <a:t>material </a:t>
            </a:r>
            <a:r>
              <a:rPr lang="en-US" dirty="0" smtClean="0"/>
              <a:t>that can conduct or insulate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P-type </a:t>
            </a:r>
            <a:r>
              <a:rPr lang="en-US" dirty="0" smtClean="0"/>
              <a:t>semiconductor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Doped so that it </a:t>
            </a:r>
            <a:r>
              <a:rPr lang="en-US" dirty="0"/>
              <a:t>has excess </a:t>
            </a:r>
            <a:r>
              <a:rPr lang="en-US" dirty="0" smtClean="0"/>
              <a:t>protons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 stands </a:t>
            </a:r>
            <a:r>
              <a:rPr lang="en-US" dirty="0"/>
              <a:t>for positive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N-type </a:t>
            </a:r>
            <a:r>
              <a:rPr lang="en-US" dirty="0" smtClean="0"/>
              <a:t>semiconductor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Doped </a:t>
            </a:r>
            <a:r>
              <a:rPr lang="en-US" dirty="0"/>
              <a:t>so that it </a:t>
            </a:r>
            <a:r>
              <a:rPr lang="en-US" dirty="0" smtClean="0"/>
              <a:t>has excess electrons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 stands </a:t>
            </a:r>
            <a:r>
              <a:rPr lang="en-US" dirty="0"/>
              <a:t>for negative</a:t>
            </a: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Made by joining N-type semiconductor with </a:t>
            </a:r>
            <a:r>
              <a:rPr lang="en-US" dirty="0"/>
              <a:t>P-</a:t>
            </a:r>
            <a:r>
              <a:rPr lang="en-US" dirty="0" smtClean="0"/>
              <a:t>type semiconductor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Blocks direct current in one </a:t>
            </a:r>
            <a:r>
              <a:rPr lang="en-US" dirty="0"/>
              <a:t>direction and passes </a:t>
            </a:r>
            <a:r>
              <a:rPr lang="en-US" dirty="0" smtClean="0"/>
              <a:t>it in 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PN </a:t>
            </a:r>
            <a:r>
              <a:rPr lang="en-US" dirty="0" smtClean="0"/>
              <a:t>junction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ommon </a:t>
            </a:r>
            <a:r>
              <a:rPr lang="en-US" dirty="0"/>
              <a:t>edge of </a:t>
            </a:r>
            <a:r>
              <a:rPr lang="en-US" dirty="0" smtClean="0"/>
              <a:t>P-type and N-type semiconductors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Diodes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</a:t>
            </a:r>
            <a:r>
              <a:rPr lang="en-US" dirty="0" smtClean="0"/>
              <a:t>orward bias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Connected </a:t>
            </a:r>
            <a:r>
              <a:rPr lang="en-US" dirty="0"/>
              <a:t>so that it acts as </a:t>
            </a:r>
            <a:r>
              <a:rPr lang="en-US" dirty="0" smtClean="0"/>
              <a:t>conductor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Reverse bias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Connected </a:t>
            </a:r>
            <a:r>
              <a:rPr lang="en-US" dirty="0"/>
              <a:t>so that it acts as </a:t>
            </a:r>
            <a:r>
              <a:rPr lang="en-US" dirty="0" smtClean="0"/>
              <a:t>insulator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Depletion </a:t>
            </a:r>
            <a:r>
              <a:rPr lang="en-US" dirty="0"/>
              <a:t>area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Area </a:t>
            </a:r>
            <a:r>
              <a:rPr lang="en-US" dirty="0"/>
              <a:t>surrounding </a:t>
            </a:r>
            <a:r>
              <a:rPr lang="en-US" dirty="0" smtClean="0"/>
              <a:t>PN </a:t>
            </a:r>
            <a:r>
              <a:rPr lang="en-US" dirty="0"/>
              <a:t>junction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Diodes (Cont.)</a:t>
            </a:r>
          </a:p>
        </p:txBody>
      </p:sp>
      <p:pic>
        <p:nvPicPr>
          <p:cNvPr id="59395" name="Picture 3" descr="19-3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084388"/>
            <a:ext cx="8774112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Diodes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Reverse bias </a:t>
            </a:r>
            <a:r>
              <a:rPr lang="en-US" dirty="0" smtClean="0"/>
              <a:t>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Rating </a:t>
            </a:r>
            <a:r>
              <a:rPr lang="en-US" dirty="0"/>
              <a:t>of </a:t>
            </a:r>
            <a:r>
              <a:rPr lang="en-US" dirty="0" smtClean="0"/>
              <a:t>maximum voltage diode </a:t>
            </a:r>
            <a:r>
              <a:rPr lang="en-US" dirty="0"/>
              <a:t>can block without </a:t>
            </a:r>
            <a:r>
              <a:rPr lang="en-US" dirty="0" smtClean="0"/>
              <a:t>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Rectification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onversion of alternating current </a:t>
            </a:r>
            <a:r>
              <a:rPr lang="en-US" dirty="0"/>
              <a:t>to direct current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Half-Wave Rectification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Produced by single </a:t>
            </a:r>
            <a:r>
              <a:rPr lang="en-US" dirty="0"/>
              <a:t>diode in series with </a:t>
            </a:r>
            <a:r>
              <a:rPr lang="en-US" dirty="0" smtClean="0"/>
              <a:t>ac source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Only </a:t>
            </a:r>
            <a:r>
              <a:rPr lang="en-US" dirty="0"/>
              <a:t>half of each ac wave </a:t>
            </a:r>
            <a:r>
              <a:rPr lang="en-US" dirty="0" smtClean="0"/>
              <a:t>allowed </a:t>
            </a:r>
            <a:r>
              <a:rPr lang="en-US" dirty="0"/>
              <a:t>through</a:t>
            </a:r>
          </a:p>
        </p:txBody>
      </p:sp>
      <p:pic>
        <p:nvPicPr>
          <p:cNvPr id="61444" name="Content Placeholder 4" descr="19-3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9725" y="3087688"/>
            <a:ext cx="8761413" cy="2373312"/>
          </a:xfrm>
        </p:spPr>
      </p:pic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Full-Wave Rectification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</a:t>
            </a:r>
            <a:r>
              <a:rPr lang="en-US" dirty="0"/>
              <a:t>both halves of each </a:t>
            </a:r>
            <a:r>
              <a:rPr lang="en-US" dirty="0" smtClean="0"/>
              <a:t>ac wave through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Both halves </a:t>
            </a:r>
            <a:r>
              <a:rPr lang="en-US" dirty="0" smtClean="0"/>
              <a:t>flow </a:t>
            </a:r>
            <a:r>
              <a:rPr lang="en-US" dirty="0"/>
              <a:t>in the same </a:t>
            </a:r>
            <a:r>
              <a:rPr lang="en-US" dirty="0" smtClean="0"/>
              <a:t>direction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Diodes </a:t>
            </a:r>
            <a:r>
              <a:rPr lang="en-US" dirty="0" smtClean="0"/>
              <a:t>commonly </a:t>
            </a:r>
            <a:r>
              <a:rPr lang="en-US" dirty="0"/>
              <a:t>used inside </a:t>
            </a:r>
            <a:r>
              <a:rPr lang="en-US" dirty="0" smtClean="0"/>
              <a:t>charging system alternators</a:t>
            </a:r>
            <a:endParaRPr lang="en-US" dirty="0"/>
          </a:p>
        </p:txBody>
      </p:sp>
      <p:pic>
        <p:nvPicPr>
          <p:cNvPr id="62468" name="Picture 4" descr="19-32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895725"/>
            <a:ext cx="88265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Zener Diodes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Serves as voltage regulator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Conducts </a:t>
            </a:r>
            <a:r>
              <a:rPr lang="en-US" dirty="0"/>
              <a:t>current </a:t>
            </a:r>
            <a:r>
              <a:rPr lang="en-US" dirty="0" smtClean="0"/>
              <a:t>when forward biased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Blocks current when reverse biased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specific </a:t>
            </a:r>
            <a:r>
              <a:rPr lang="en-US" dirty="0"/>
              <a:t>reverse-bias voltage is </a:t>
            </a:r>
            <a:r>
              <a:rPr lang="en-US" dirty="0" smtClean="0"/>
              <a:t>reached, it conducts current</a:t>
            </a:r>
            <a:endParaRPr lang="en-US" dirty="0"/>
          </a:p>
        </p:txBody>
      </p:sp>
      <p:pic>
        <p:nvPicPr>
          <p:cNvPr id="63492" name="Content Placeholder 4" descr="19-3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9038" y="3905250"/>
            <a:ext cx="4745037" cy="2682875"/>
          </a:xfrm>
        </p:spPr>
      </p:pic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Transistors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Semiconductor that regulates current </a:t>
            </a:r>
            <a:r>
              <a:rPr lang="en-US" dirty="0"/>
              <a:t>or </a:t>
            </a:r>
            <a:r>
              <a:rPr lang="en-US" dirty="0" smtClean="0"/>
              <a:t>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Transfers or changes with electric stimulation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act as </a:t>
            </a:r>
            <a:r>
              <a:rPr lang="en-US" dirty="0" smtClean="0"/>
              <a:t>switch </a:t>
            </a:r>
            <a:r>
              <a:rPr lang="en-US" dirty="0"/>
              <a:t>for electronic signals or </a:t>
            </a:r>
            <a:r>
              <a:rPr lang="en-US" dirty="0" smtClean="0"/>
              <a:t>current amplifier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Bipolar junction transistor (BJT)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by joining three semiconductor materials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Transistors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450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NPN transistor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Two </a:t>
            </a:r>
            <a:r>
              <a:rPr lang="en-US" dirty="0"/>
              <a:t>N-type semiconductors </a:t>
            </a:r>
            <a:r>
              <a:rPr lang="en-US" dirty="0" smtClean="0"/>
              <a:t>and one </a:t>
            </a:r>
            <a:r>
              <a:rPr lang="en-US" dirty="0"/>
              <a:t>P-type semiconductor bonded </a:t>
            </a:r>
            <a:r>
              <a:rPr lang="en-US" dirty="0" smtClean="0"/>
              <a:t>together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PNP transistor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Two </a:t>
            </a:r>
            <a:r>
              <a:rPr lang="en-US" dirty="0"/>
              <a:t>P-type semiconductors </a:t>
            </a:r>
            <a:r>
              <a:rPr lang="en-US" dirty="0" smtClean="0"/>
              <a:t>and one </a:t>
            </a:r>
            <a:r>
              <a:rPr lang="en-US" dirty="0"/>
              <a:t>N-</a:t>
            </a:r>
            <a:r>
              <a:rPr lang="en-US" dirty="0" smtClean="0"/>
              <a:t>type semiconductor bonded together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65540" name="Content Placeholder 4" descr="19-3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0000" y="1919288"/>
            <a:ext cx="3840163" cy="3887787"/>
          </a:xfrm>
        </p:spPr>
      </p:pic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Transistors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Transistor and relay can perform same function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Transistor vs. relay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 moving parts</a:t>
            </a: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Transistors (Cont.)</a:t>
            </a:r>
          </a:p>
        </p:txBody>
      </p:sp>
      <p:pic>
        <p:nvPicPr>
          <p:cNvPr id="67587" name="Content Placeholder 3" descr="19-3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788" y="2684463"/>
            <a:ext cx="8769350" cy="2798762"/>
          </a:xfrm>
        </p:spPr>
      </p:pic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509588" y="5775325"/>
            <a:ext cx="2541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(Echlin)</a:t>
            </a: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Piezoelectric Crystal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338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Produces low </a:t>
            </a:r>
            <a:r>
              <a:rPr lang="en-US" dirty="0"/>
              <a:t>current output when physical pressure </a:t>
            </a:r>
            <a:r>
              <a:rPr lang="en-US" dirty="0" smtClean="0"/>
              <a:t>is applied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Makes a microphone when linked to diaphragm</a:t>
            </a:r>
            <a:endParaRPr lang="en-US" dirty="0"/>
          </a:p>
        </p:txBody>
      </p:sp>
      <p:pic>
        <p:nvPicPr>
          <p:cNvPr id="68612" name="Content Placeholder 4" descr="19-3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6400" y="2300288"/>
            <a:ext cx="4860925" cy="3754437"/>
          </a:xfrm>
        </p:spPr>
      </p:pic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Photonic Devices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Any </a:t>
            </a:r>
            <a:r>
              <a:rPr lang="en-US" dirty="0"/>
              <a:t>device that can emit </a:t>
            </a:r>
            <a:r>
              <a:rPr lang="en-US" dirty="0" smtClean="0"/>
              <a:t>or detect light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Photon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Particle </a:t>
            </a:r>
            <a:r>
              <a:rPr lang="en-US" dirty="0"/>
              <a:t>of </a:t>
            </a:r>
            <a:r>
              <a:rPr lang="en-US" dirty="0" smtClean="0"/>
              <a:t>electromagnetic light energy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Photonics </a:t>
            </a:r>
            <a:r>
              <a:rPr lang="en-US" dirty="0"/>
              <a:t>is </a:t>
            </a:r>
            <a:r>
              <a:rPr lang="en-US" dirty="0" smtClean="0"/>
              <a:t>a fast-growing field </a:t>
            </a:r>
            <a:r>
              <a:rPr lang="en-US" dirty="0"/>
              <a:t>of </a:t>
            </a:r>
            <a:r>
              <a:rPr lang="en-US" dirty="0" smtClean="0"/>
              <a:t>electronics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Photonic </a:t>
            </a:r>
            <a:r>
              <a:rPr lang="en-US" dirty="0"/>
              <a:t>semiconductors are now </a:t>
            </a:r>
            <a:r>
              <a:rPr lang="en-US" dirty="0" smtClean="0"/>
              <a:t>being found </a:t>
            </a:r>
            <a:r>
              <a:rPr lang="en-US" dirty="0"/>
              <a:t>in automotive electronics</a:t>
            </a:r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Light Emitting Diodes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Semiconductor that </a:t>
            </a:r>
            <a:r>
              <a:rPr lang="en-US" dirty="0"/>
              <a:t>emits light when </a:t>
            </a:r>
            <a:r>
              <a:rPr lang="en-US" dirty="0" smtClean="0"/>
              <a:t>electrically energized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More efficient </a:t>
            </a:r>
            <a:r>
              <a:rPr lang="en-US" dirty="0"/>
              <a:t>than </a:t>
            </a:r>
            <a:r>
              <a:rPr lang="en-US" dirty="0" smtClean="0"/>
              <a:t>other </a:t>
            </a:r>
            <a:r>
              <a:rPr lang="en-US" dirty="0"/>
              <a:t>light </a:t>
            </a:r>
            <a:r>
              <a:rPr lang="en-US" dirty="0" smtClean="0"/>
              <a:t>sources</a:t>
            </a:r>
          </a:p>
        </p:txBody>
      </p:sp>
      <p:pic>
        <p:nvPicPr>
          <p:cNvPr id="70660" name="Content Placeholder 5" descr="19-4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3429000"/>
            <a:ext cx="4956175" cy="3208338"/>
          </a:xfrm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Fiber Optics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36893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Field </a:t>
            </a:r>
            <a:r>
              <a:rPr lang="en-US" dirty="0"/>
              <a:t>of electronics </a:t>
            </a:r>
            <a:r>
              <a:rPr lang="en-US" dirty="0" smtClean="0"/>
              <a:t>which uses light to </a:t>
            </a:r>
            <a:r>
              <a:rPr lang="en-US" dirty="0"/>
              <a:t>carry data through small strands of </a:t>
            </a:r>
            <a:r>
              <a:rPr lang="en-US" dirty="0" smtClean="0"/>
              <a:t>plastic or </a:t>
            </a:r>
            <a:r>
              <a:rPr lang="en-US" dirty="0"/>
              <a:t>glass </a:t>
            </a:r>
            <a:r>
              <a:rPr lang="en-US" dirty="0" smtClean="0"/>
              <a:t>fiber</a:t>
            </a:r>
          </a:p>
        </p:txBody>
      </p:sp>
      <p:pic>
        <p:nvPicPr>
          <p:cNvPr id="71684" name="Picture 6" descr="19-4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1758950"/>
            <a:ext cx="4387850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Photovoltaic Cells, Photoresistors, and Photodiodes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Photovoltaic or </a:t>
            </a:r>
            <a:r>
              <a:rPr lang="en-US" dirty="0"/>
              <a:t>solar</a:t>
            </a:r>
            <a:r>
              <a:rPr lang="en-US" dirty="0" smtClean="0"/>
              <a:t> cell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Converts </a:t>
            </a:r>
            <a:r>
              <a:rPr lang="en-US" dirty="0"/>
              <a:t>light directly into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Photoresistor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Acts </a:t>
            </a:r>
            <a:r>
              <a:rPr lang="en-US" dirty="0"/>
              <a:t>as </a:t>
            </a:r>
            <a:r>
              <a:rPr lang="en-US" dirty="0" smtClean="0"/>
              <a:t>resistor </a:t>
            </a:r>
            <a:r>
              <a:rPr lang="en-US" dirty="0"/>
              <a:t>in </a:t>
            </a:r>
            <a:r>
              <a:rPr lang="en-US" dirty="0" smtClean="0"/>
              <a:t>dark </a:t>
            </a:r>
            <a:r>
              <a:rPr lang="en-US" dirty="0"/>
              <a:t>but changes </a:t>
            </a:r>
            <a:r>
              <a:rPr lang="en-US" dirty="0" smtClean="0"/>
              <a:t>to </a:t>
            </a:r>
            <a:r>
              <a:rPr lang="en-US" dirty="0"/>
              <a:t>conductor </a:t>
            </a:r>
            <a:r>
              <a:rPr lang="en-US" dirty="0" smtClean="0"/>
              <a:t>in light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Photodiode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produce </a:t>
            </a:r>
            <a:r>
              <a:rPr lang="en-US" dirty="0" smtClean="0"/>
              <a:t>low </a:t>
            </a:r>
            <a:r>
              <a:rPr lang="en-US" dirty="0"/>
              <a:t>voltage when </a:t>
            </a:r>
            <a:r>
              <a:rPr lang="en-US" dirty="0" smtClean="0"/>
              <a:t>excited by 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Control </a:t>
            </a:r>
            <a:r>
              <a:rPr lang="en-US" dirty="0"/>
              <a:t>current </a:t>
            </a:r>
            <a:r>
              <a:rPr lang="en-US" dirty="0" smtClean="0"/>
              <a:t>by allowing </a:t>
            </a:r>
            <a:r>
              <a:rPr lang="en-US" dirty="0"/>
              <a:t>current </a:t>
            </a:r>
            <a:r>
              <a:rPr lang="en-US" dirty="0" smtClean="0"/>
              <a:t>flow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Liquid Crystal Displays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Liquid </a:t>
            </a:r>
            <a:r>
              <a:rPr lang="en-US" dirty="0"/>
              <a:t>crystal display (LCD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Fluid </a:t>
            </a:r>
            <a:r>
              <a:rPr lang="en-US" dirty="0"/>
              <a:t>crystal material </a:t>
            </a:r>
            <a:r>
              <a:rPr lang="en-US" dirty="0" smtClean="0"/>
              <a:t>sealed between two glass plates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Polarizes light to </a:t>
            </a:r>
            <a:r>
              <a:rPr lang="en-US" dirty="0"/>
              <a:t>display numbers, letters, or other </a:t>
            </a:r>
            <a:r>
              <a:rPr lang="en-US" dirty="0" smtClean="0"/>
              <a:t>images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1238</Words>
  <Application>Microsoft Office PowerPoint</Application>
  <PresentationFormat>On-screen Show (4:3)</PresentationFormat>
  <Paragraphs>272</Paragraphs>
  <Slides>49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Title Slide</vt:lpstr>
      <vt:lpstr>4_Custom Design</vt:lpstr>
      <vt:lpstr>Ojectives</vt:lpstr>
      <vt:lpstr>Content</vt:lpstr>
      <vt:lpstr>PowerPoint Presentation</vt:lpstr>
      <vt:lpstr>19</vt:lpstr>
      <vt:lpstr>Objectives</vt:lpstr>
      <vt:lpstr>Objectives</vt:lpstr>
      <vt:lpstr>Electric Components</vt:lpstr>
      <vt:lpstr>Resistors</vt:lpstr>
      <vt:lpstr>Variable Resistors</vt:lpstr>
      <vt:lpstr>Rheostats</vt:lpstr>
      <vt:lpstr>Potentiometer</vt:lpstr>
      <vt:lpstr>Switches</vt:lpstr>
      <vt:lpstr>Switches (Cont.)</vt:lpstr>
      <vt:lpstr>Switches (Cont.)</vt:lpstr>
      <vt:lpstr>Capacitors</vt:lpstr>
      <vt:lpstr>Capacitors (Cont.)</vt:lpstr>
      <vt:lpstr>Capacitors (Cont.)</vt:lpstr>
      <vt:lpstr>Fuses</vt:lpstr>
      <vt:lpstr>Fuse Panels</vt:lpstr>
      <vt:lpstr>Fuse Links</vt:lpstr>
      <vt:lpstr>Circuit Breakers</vt:lpstr>
      <vt:lpstr>Self-Resetting Circuit Breaker</vt:lpstr>
      <vt:lpstr>Coils</vt:lpstr>
      <vt:lpstr>Transformers</vt:lpstr>
      <vt:lpstr>Transformers (Cont.)</vt:lpstr>
      <vt:lpstr>Transformers (Cont.)</vt:lpstr>
      <vt:lpstr>Transformers (Cont.)</vt:lpstr>
      <vt:lpstr>Transformers (Cont.)</vt:lpstr>
      <vt:lpstr>Relays</vt:lpstr>
      <vt:lpstr>Solenoids</vt:lpstr>
      <vt:lpstr>Electric Motors</vt:lpstr>
      <vt:lpstr>Electric Motors (Cont.)</vt:lpstr>
      <vt:lpstr>Electronic Components</vt:lpstr>
      <vt:lpstr>Semiconductors</vt:lpstr>
      <vt:lpstr>Diodes</vt:lpstr>
      <vt:lpstr>Diodes (Cont.)</vt:lpstr>
      <vt:lpstr>Diodes (Cont.)</vt:lpstr>
      <vt:lpstr>Diodes (Cont.)</vt:lpstr>
      <vt:lpstr>Half-Wave Rectification</vt:lpstr>
      <vt:lpstr>Full-Wave Rectification </vt:lpstr>
      <vt:lpstr>Zener Diodes</vt:lpstr>
      <vt:lpstr>Transistors</vt:lpstr>
      <vt:lpstr>Transistors (Cont.)</vt:lpstr>
      <vt:lpstr>Transistors (Cont.)</vt:lpstr>
      <vt:lpstr>Transistors (Cont.)</vt:lpstr>
      <vt:lpstr>Piezoelectric Crystal</vt:lpstr>
      <vt:lpstr>Photonic Devices</vt:lpstr>
      <vt:lpstr>Light Emitting Diodes</vt:lpstr>
      <vt:lpstr>Fiber Optics</vt:lpstr>
      <vt:lpstr>Photovoltaic Cells, Photoresistors, and Photodiodes</vt:lpstr>
      <vt:lpstr>Liquid Crystal Displays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2013-08-22T18:01:04Z</dcterms:created>
  <dcterms:modified xsi:type="dcterms:W3CDTF">2016-07-01T13:04:00Z</dcterms:modified>
</cp:coreProperties>
</file>