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73"/>
  </p:notesMasterIdLst>
  <p:sldIdLst>
    <p:sldId id="329" r:id="rId5"/>
    <p:sldId id="328" r:id="rId6"/>
    <p:sldId id="256" r:id="rId7"/>
    <p:sldId id="257" r:id="rId8"/>
    <p:sldId id="259" r:id="rId9"/>
    <p:sldId id="260" r:id="rId10"/>
    <p:sldId id="263" r:id="rId11"/>
    <p:sldId id="261" r:id="rId12"/>
    <p:sldId id="262" r:id="rId13"/>
    <p:sldId id="267" r:id="rId14"/>
    <p:sldId id="265" r:id="rId15"/>
    <p:sldId id="266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9" r:id="rId36"/>
    <p:sldId id="287" r:id="rId37"/>
    <p:sldId id="288" r:id="rId38"/>
    <p:sldId id="291" r:id="rId39"/>
    <p:sldId id="290" r:id="rId40"/>
    <p:sldId id="295" r:id="rId41"/>
    <p:sldId id="293" r:id="rId42"/>
    <p:sldId id="294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4" r:id="rId51"/>
    <p:sldId id="303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5" r:id="rId62"/>
    <p:sldId id="314" r:id="rId63"/>
    <p:sldId id="316" r:id="rId64"/>
    <p:sldId id="317" r:id="rId65"/>
    <p:sldId id="320" r:id="rId66"/>
    <p:sldId id="322" r:id="rId67"/>
    <p:sldId id="321" r:id="rId68"/>
    <p:sldId id="323" r:id="rId69"/>
    <p:sldId id="324" r:id="rId70"/>
    <p:sldId id="325" r:id="rId71"/>
    <p:sldId id="326" r:id="rId7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9A881B7-E39E-45A7-A41E-C3DB79778D5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E49A2AE-825E-4971-A37D-2B867FCC4E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227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41854D-F4C9-416B-A369-7CAEE9999AF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1373AA-71DB-4210-9B92-51528687367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56EA8E-AFD0-4BD1-9C89-257A6F5D617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4BDD76-38BE-4590-81DC-3E66AB02F7F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7EA1E6-E4D2-4C0E-8E45-2FD2B30F2BB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8448DB-0371-4189-BA5A-B538E2C8187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A64DEF-122C-4C91-BB81-F37F4ED4CEB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441575-543A-46A7-BCA5-5F07CEA5FFA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5CF2F0-DDAE-4021-85AE-DF680448075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45344A-0D8D-4923-8754-6260A2D6FCF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CE4486-6458-470D-AA81-4D7CF608A86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672D8C-FFAA-497E-BF4C-A6BDDC3C5EF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4B5C6F-EF91-4CD5-8690-D41D86F89CE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5BABB3-561B-4465-9392-D5263D56DC1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B77E51-027F-455A-B9E1-8394A9A08DC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75A845D-E68F-400E-A05A-3B7E16468CA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F11DC2-B16B-4A6A-810C-72488573188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A1F552-0ADF-4956-84D0-892034F28BA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5223E7-1921-4F5D-8226-6FAC97C2430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5DD5BB-A3F5-4326-9D09-89615E09ECF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73721C-4813-4C74-837B-CF267DB93B8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8F582B-0A8A-4877-99DE-A5AE7B02DEF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BA3BDA-950C-4831-805D-C5B3D18E4D2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6A4D3C-B3C0-4923-A2CD-E205C43E000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6C09B4-9B48-4C7F-BACA-FFC801D5FF4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23B6B7-19ED-4BAF-B7FC-2838540740C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E27DC6-9E86-4F57-A9B6-6FCB9AB840A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62BDC9-711C-49A2-96B5-E56E2B7273A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FCFF2A-8D85-45F1-817F-05DE09517AE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BD833F-64D2-42AF-8F8C-8FB4B8C9268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527B79-839E-4085-9C44-DC1DF72EF36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A2A04C-621D-40C8-BA24-CA91337ECBF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D6B3A3-9215-4A71-998C-E3586DC2CAD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C3AFFEE-DAC7-42C5-93B1-F45EA8DC2B3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767983-8717-4F91-B4B8-7F36D15EB00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EB38F6-F51B-417D-BC03-0DA0B82AF87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FD6B21-D191-479E-AA85-75219986CFF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A0FF1B-6333-4961-8242-4BEB375A265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24B6465-3E2E-4CF0-821F-68910E9D73B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E0A5E9-E249-42A0-B93C-A3172A06729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2E38C6-BE31-45E9-9F37-B707E482CAB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F4CE4C-B9C7-43DB-8506-364C57D27E2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5EDA92-6A9D-4D98-8DB3-B0A28DD7C13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6C84B8-BF5B-4941-BD18-601C4FC3F27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96484A-7886-4629-A5EF-7A97830BEF3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CCC1C0-39C0-447C-BA3C-514EC83AC2F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C46D82-4913-4E2E-AC88-6153BFF42B0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750008-105D-486F-9B06-38876B03758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EC6C88-0DA6-4BDB-B6A8-E853142B7BB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4B9339-ADAA-48C2-8568-9CD4EAFBB3C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A653E8-3712-43EB-AEE9-6A59A030890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D65DD5-3D3D-4367-880A-48149315416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213B79-1E54-46E0-9F12-294D9A378EB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AF5F7C3-F96F-401B-8DB5-E88732EF928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4A9C46-C2C6-4BF2-9046-24B563FD04D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6404FA-5863-4172-8C59-36BAEEF1E67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55C7BC-F1FE-4C9C-8E7D-90378F0D33A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77F982-B6EA-4097-9E4E-70D388B45BA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B1DC40-C7A2-4D3E-BD89-18C2359BB14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352DA5-68F8-4F1A-816F-8721963063E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2C87C14-7987-422F-8C2D-A5386EE35D1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456A10-F2E9-4577-9BBB-C46970727E7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0FAB96-1F08-4CC8-A329-C2D9B889625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1CA5EE-BCFE-4833-A9D5-60DE6255C3D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8751E3-DECB-47A0-AF75-F8D26E00648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5C34CD-9ED9-488F-950E-4E5ED8A970A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6A045A-D8E4-40F2-A72B-505A0B9504E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977716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7359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1810182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21811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74069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26804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5816255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861758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2148193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16783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60729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3574342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5733951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516685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72682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98693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737254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5931932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5744749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905748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8811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30701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B9488AB-C9C9-49BF-82A9-DA55389C89C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36AEA73-5197-4419-BFD1-ADAF5D5E2E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508875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123776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40F0915-A418-4936-8371-51B990A4BC1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2A008AF-09AA-4903-931C-94BCE89F0F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4245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998610-09EA-46E6-A0FF-B33C10B647F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B14AF0-3703-4C1A-A29B-E03C08917C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39407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95A7005-2660-42CA-8436-4348143C4AE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FD775FE-2ACE-4F07-B1D5-3806A432B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89390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9414269-C0E3-4F25-8640-7E78AF3CB36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2070E6-6587-461E-9083-FDF1694A4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15872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445A0CF-39AB-4A49-BE82-F4DA3926322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CC7542-8AB7-411D-86D9-DBFE0D6B7E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48264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6615F0-6B7E-48FD-9EE3-A2176AD044C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D5C49F8-D1F2-46FE-A9FB-33179A21FA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500576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A58EA16-1FFE-44A9-898A-96228F6F9B9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0388B1-3E08-41CE-AFE3-E8742E103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637849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154CA99-AD62-4CDB-ADAF-77259FB4409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7FEC510-9F34-4294-8775-9566F3B88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93227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F65921B-9737-497E-A7BD-3B53F996BEF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D62AB18-C65B-4A20-9AFB-F60E1B34DF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078001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980F997-4AFA-4F07-A16B-AB4DC25224E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7BEFCF-E6A3-4031-9247-EEE577A5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36434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656784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D0A8389-580D-4B96-9E83-7B33F078BA6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1A70421-769F-4BF3-BBD7-AA9EA0777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34462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6CDB027-4B3A-476B-ACE9-49FB7FBA458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11F3EC-9E17-4E67-9808-F19B694D96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5012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120950-FF7C-419D-B4E9-073C7094E46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FA7F1EE-A153-44FF-B683-F533ED165D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56029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A8FB72-8CE0-4F88-8385-1AA5440A26D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73B0EB2-2726-44F2-A069-D31B70DA9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16949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7B5738A-530F-4AA8-A650-5CEB11E7FBD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3981F17-9832-4CC6-8EB4-ABA62E8BC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349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A22EA70-6AF0-42E3-A109-316667C021C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5759E66-7099-4071-9EEA-D309897408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98651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C8998E1-0A9B-4E6B-AF14-B300E6963D1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19CCD0-7D0F-443F-ABAF-53D939948D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42028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1B2064D-EA39-4E9A-BA29-7FEDB31DDFE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98D0C9-8E61-4576-9580-4B28F66369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7347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4731578-3373-49FC-AF1E-952B39501FA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B0F0AF7-E78B-4C26-A5C8-98086D37C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61602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21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Wiring Diagrams and Wiring Repairs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Compare wire types and sizes.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the effects of wire size on resistance.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Identify </a:t>
            </a:r>
            <a:r>
              <a:rPr lang="en-US" dirty="0"/>
              <a:t>wire protection devices.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Apply </a:t>
            </a:r>
            <a:r>
              <a:rPr lang="en-US" dirty="0"/>
              <a:t>proper techniques to cut and strip </a:t>
            </a:r>
            <a:r>
              <a:rPr lang="en-US" dirty="0" smtClean="0"/>
              <a:t>wires.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Perform </a:t>
            </a:r>
            <a:r>
              <a:rPr lang="en-US" dirty="0"/>
              <a:t>proper procedures to join </a:t>
            </a:r>
            <a:r>
              <a:rPr lang="en-US" dirty="0" smtClean="0"/>
              <a:t>components or </a:t>
            </a:r>
            <a:r>
              <a:rPr lang="en-US" dirty="0"/>
              <a:t>wires by soldering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Identify wire terminals and connectors.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Perform proper procedures for making connections using various types of connectors and terminals.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Perform </a:t>
            </a:r>
            <a:r>
              <a:rPr lang="en-US" dirty="0"/>
              <a:t>proper procedures for servicing </a:t>
            </a:r>
            <a:r>
              <a:rPr lang="en-US" dirty="0" smtClean="0"/>
              <a:t>factory connectors </a:t>
            </a:r>
            <a:r>
              <a:rPr lang="en-US" dirty="0"/>
              <a:t>without damaging them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Perform proper procedures for repairing </a:t>
            </a:r>
            <a:r>
              <a:rPr lang="en-US" dirty="0" smtClean="0"/>
              <a:t>wiring and </a:t>
            </a:r>
            <a:r>
              <a:rPr lang="en-US" dirty="0"/>
              <a:t>fuse links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component location charts and illustrations while troubleshooting problems.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Interpret wiring diagrams.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a grid to locate specific components on wiring diagrams.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Select and use the appropriate wiring diagrams to troubleshoot an electrical problem.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Types of Wire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Wire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Consists </a:t>
            </a:r>
            <a:r>
              <a:rPr lang="en-US" dirty="0"/>
              <a:t>of </a:t>
            </a:r>
            <a:r>
              <a:rPr lang="en-US" dirty="0" smtClean="0"/>
              <a:t>central </a:t>
            </a:r>
            <a:r>
              <a:rPr lang="en-US" dirty="0"/>
              <a:t>metal conductor surrounded by plastic </a:t>
            </a:r>
            <a:r>
              <a:rPr lang="en-US" dirty="0" smtClean="0"/>
              <a:t>insulation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Type </a:t>
            </a:r>
            <a:r>
              <a:rPr lang="en-US" dirty="0"/>
              <a:t>of </a:t>
            </a:r>
            <a:r>
              <a:rPr lang="en-US" dirty="0" smtClean="0"/>
              <a:t>metal, insulation </a:t>
            </a:r>
            <a:r>
              <a:rPr lang="en-US" dirty="0"/>
              <a:t>bundling</a:t>
            </a:r>
            <a:r>
              <a:rPr lang="en-US" dirty="0" smtClean="0"/>
              <a:t>, and </a:t>
            </a:r>
            <a:r>
              <a:rPr lang="en-US" dirty="0"/>
              <a:t>shielding, varies depending on </a:t>
            </a:r>
            <a:r>
              <a:rPr lang="en-US" dirty="0" smtClean="0"/>
              <a:t>application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Solid and Stranded Wire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69741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Solid wire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Single </a:t>
            </a:r>
            <a:r>
              <a:rPr lang="en-US" dirty="0"/>
              <a:t>conductor inside </a:t>
            </a:r>
            <a:r>
              <a:rPr lang="en-US" dirty="0" smtClean="0"/>
              <a:t>plastic insulation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Stranded </a:t>
            </a:r>
            <a:r>
              <a:rPr lang="en-US" dirty="0" smtClean="0"/>
              <a:t>wire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Numerous </a:t>
            </a:r>
            <a:r>
              <a:rPr lang="en-US" dirty="0"/>
              <a:t>individual </a:t>
            </a:r>
            <a:r>
              <a:rPr lang="en-US" dirty="0" smtClean="0"/>
              <a:t>metal strands </a:t>
            </a:r>
            <a:r>
              <a:rPr lang="en-US" dirty="0"/>
              <a:t>twisted together </a:t>
            </a:r>
            <a:r>
              <a:rPr lang="en-US" dirty="0" smtClean="0"/>
              <a:t>inside insulation</a:t>
            </a:r>
          </a:p>
        </p:txBody>
      </p:sp>
      <p:pic>
        <p:nvPicPr>
          <p:cNvPr id="27652" name="Content Placeholder 4" descr="21-01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78400" y="2487613"/>
            <a:ext cx="4135438" cy="3055937"/>
          </a:xfrm>
        </p:spPr>
      </p:pic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Parallel Wire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Two or more individually insulated conductors or wires molded into one body of multicolor insulation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Lays flat, stays organized for easy pinpoint testing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Primary and Secondary Wire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Primary </a:t>
            </a:r>
            <a:r>
              <a:rPr lang="en-US" dirty="0" smtClean="0"/>
              <a:t>wire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Small </a:t>
            </a:r>
            <a:r>
              <a:rPr lang="en-US" dirty="0"/>
              <a:t>wire </a:t>
            </a:r>
            <a:r>
              <a:rPr lang="en-US" dirty="0" smtClean="0"/>
              <a:t>carrying </a:t>
            </a:r>
            <a:r>
              <a:rPr lang="en-US" dirty="0"/>
              <a:t>low </a:t>
            </a:r>
            <a:r>
              <a:rPr lang="en-US" dirty="0" smtClean="0"/>
              <a:t>voltage to components</a:t>
            </a:r>
            <a:r>
              <a:rPr lang="en-US" dirty="0"/>
              <a:t>, circuits, </a:t>
            </a:r>
            <a:r>
              <a:rPr lang="en-US" dirty="0" smtClean="0"/>
              <a:t>and ECUs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Secondary wire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Small conductor with thick insulation carrying </a:t>
            </a:r>
            <a:r>
              <a:rPr lang="en-US" dirty="0"/>
              <a:t>high </a:t>
            </a:r>
            <a:r>
              <a:rPr lang="en-US" dirty="0" smtClean="0"/>
              <a:t>voltage/low current in ignition system</a:t>
            </a:r>
          </a:p>
          <a:p>
            <a:pPr lvl="2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Primary and Secondary Wire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Secondary resistance </a:t>
            </a:r>
            <a:r>
              <a:rPr lang="en-US" dirty="0" smtClean="0"/>
              <a:t>or </a:t>
            </a:r>
            <a:r>
              <a:rPr lang="en-US" dirty="0"/>
              <a:t>carbon-core </a:t>
            </a:r>
            <a:r>
              <a:rPr lang="en-US" dirty="0" smtClean="0"/>
              <a:t>wire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Has internal </a:t>
            </a:r>
            <a:r>
              <a:rPr lang="en-US" dirty="0"/>
              <a:t>resistance designed </a:t>
            </a:r>
            <a:r>
              <a:rPr lang="en-US" dirty="0" smtClean="0"/>
              <a:t>into </a:t>
            </a:r>
            <a:r>
              <a:rPr lang="en-US" dirty="0"/>
              <a:t>metal </a:t>
            </a:r>
            <a:r>
              <a:rPr lang="en-US" dirty="0" smtClean="0"/>
              <a:t>conductor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Secondary nonresistance </a:t>
            </a:r>
            <a:r>
              <a:rPr lang="en-US" dirty="0" smtClean="0"/>
              <a:t>wire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Stranded metal </a:t>
            </a:r>
            <a:r>
              <a:rPr lang="en-US" dirty="0"/>
              <a:t>conductor with no extra carbon </a:t>
            </a:r>
            <a:r>
              <a:rPr lang="en-US" dirty="0" smtClean="0"/>
              <a:t>resistance used </a:t>
            </a:r>
            <a:r>
              <a:rPr lang="en-US" dirty="0"/>
              <a:t>only in high-</a:t>
            </a:r>
            <a:r>
              <a:rPr lang="en-US" dirty="0" smtClean="0"/>
              <a:t>performance applications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Wire with large-diameter conductor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Cable’s outside diameter is generally much larger than that of a wire, and cables can contain one or more conductors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cables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Carry battery current to starting motor and return current to battery from ground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Coaxial Cable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732337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Also </a:t>
            </a:r>
            <a:r>
              <a:rPr lang="en-US" dirty="0"/>
              <a:t>called coax or shielded </a:t>
            </a:r>
            <a:r>
              <a:rPr lang="en-US" dirty="0" smtClean="0"/>
              <a:t>wire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Center </a:t>
            </a:r>
            <a:r>
              <a:rPr lang="en-US" dirty="0"/>
              <a:t>conductor surrounded by </a:t>
            </a:r>
            <a:r>
              <a:rPr lang="en-US" dirty="0" smtClean="0"/>
              <a:t>braided metal shield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Insulation separates </a:t>
            </a:r>
            <a:r>
              <a:rPr lang="en-US" dirty="0" smtClean="0"/>
              <a:t>conductor and shield</a:t>
            </a:r>
            <a:endParaRPr lang="en-US" dirty="0"/>
          </a:p>
        </p:txBody>
      </p:sp>
      <p:pic>
        <p:nvPicPr>
          <p:cNvPr id="32772" name="Content Placeholder 4" descr="21-04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79988" y="2287588"/>
            <a:ext cx="4038600" cy="3151187"/>
          </a:xfrm>
        </p:spPr>
      </p:pic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6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Twisted and Shielded Twisted Pair Wire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Twisted pair </a:t>
            </a:r>
            <a:r>
              <a:rPr lang="en-US" dirty="0" smtClean="0"/>
              <a:t>wire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Multiple insulated conductors spiraling each other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Prevents unwanted magnetic fields </a:t>
            </a:r>
            <a:r>
              <a:rPr lang="en-US" dirty="0"/>
              <a:t>from </a:t>
            </a:r>
            <a:r>
              <a:rPr lang="en-US" dirty="0" smtClean="0"/>
              <a:t>inducing </a:t>
            </a:r>
            <a:r>
              <a:rPr lang="en-US" dirty="0"/>
              <a:t>into </a:t>
            </a:r>
            <a:r>
              <a:rPr lang="en-US" dirty="0" smtClean="0"/>
              <a:t>wire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Shielded twisted pair </a:t>
            </a:r>
            <a:r>
              <a:rPr lang="en-US" dirty="0" smtClean="0"/>
              <a:t>wire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Sheath </a:t>
            </a:r>
            <a:r>
              <a:rPr lang="en-US" dirty="0"/>
              <a:t>of metal around </a:t>
            </a:r>
            <a:r>
              <a:rPr lang="en-US" dirty="0" smtClean="0"/>
              <a:t>conductors </a:t>
            </a:r>
            <a:r>
              <a:rPr lang="en-US" dirty="0"/>
              <a:t>to </a:t>
            </a:r>
            <a:r>
              <a:rPr lang="en-US" dirty="0" smtClean="0"/>
              <a:t>block radio </a:t>
            </a:r>
            <a:r>
              <a:rPr lang="en-US" dirty="0"/>
              <a:t>interference</a:t>
            </a: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Power Cables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54501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Carry </a:t>
            </a:r>
            <a:r>
              <a:rPr lang="en-US" dirty="0"/>
              <a:t>electric current to </a:t>
            </a:r>
            <a:r>
              <a:rPr lang="en-US" dirty="0" smtClean="0"/>
              <a:t>and from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Motor</a:t>
            </a:r>
            <a:r>
              <a:rPr lang="en-US" dirty="0"/>
              <a:t>-</a:t>
            </a:r>
            <a:r>
              <a:rPr lang="en-US" dirty="0" smtClean="0"/>
              <a:t>generator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Power control unit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HV 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Normally </a:t>
            </a:r>
            <a:r>
              <a:rPr lang="en-US" dirty="0"/>
              <a:t>orange for </a:t>
            </a:r>
            <a:r>
              <a:rPr lang="en-US" dirty="0" smtClean="0"/>
              <a:t>easy identification </a:t>
            </a:r>
            <a:r>
              <a:rPr lang="en-US" dirty="0"/>
              <a:t>and safety</a:t>
            </a:r>
          </a:p>
        </p:txBody>
      </p:sp>
      <p:pic>
        <p:nvPicPr>
          <p:cNvPr id="34820" name="Content Placeholder 4" descr="21-05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5550" y="2346325"/>
            <a:ext cx="4038600" cy="3033713"/>
          </a:xfrm>
        </p:spPr>
      </p:pic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Printed Circuits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Copper </a:t>
            </a:r>
            <a:r>
              <a:rPr lang="en-US" dirty="0"/>
              <a:t>foil bonded </a:t>
            </a:r>
            <a:r>
              <a:rPr lang="en-US" dirty="0" smtClean="0"/>
              <a:t>onto plastic </a:t>
            </a:r>
            <a:r>
              <a:rPr lang="en-US" dirty="0"/>
              <a:t>or </a:t>
            </a:r>
            <a:r>
              <a:rPr lang="en-US" dirty="0" smtClean="0"/>
              <a:t>fiber </a:t>
            </a:r>
            <a:r>
              <a:rPr lang="en-US" dirty="0"/>
              <a:t>base to form </a:t>
            </a:r>
            <a:r>
              <a:rPr lang="en-US" dirty="0" smtClean="0"/>
              <a:t>compact conductor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Used </a:t>
            </a:r>
            <a:r>
              <a:rPr lang="en-US" dirty="0"/>
              <a:t>on </a:t>
            </a:r>
            <a:r>
              <a:rPr lang="en-US" dirty="0" smtClean="0"/>
              <a:t>back of instrument </a:t>
            </a:r>
            <a:r>
              <a:rPr lang="en-US" dirty="0"/>
              <a:t>panel cluster and in </a:t>
            </a:r>
            <a:r>
              <a:rPr lang="en-US" dirty="0" smtClean="0"/>
              <a:t>circuits</a:t>
            </a:r>
            <a:endParaRPr lang="en-US" dirty="0"/>
          </a:p>
        </p:txBody>
      </p:sp>
      <p:pic>
        <p:nvPicPr>
          <p:cNvPr id="35844" name="Content Placeholder 7" descr="21-06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9288" y="3505200"/>
            <a:ext cx="5640387" cy="2895600"/>
          </a:xfrm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Wire Size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Wire size or wire </a:t>
            </a:r>
            <a:r>
              <a:rPr lang="en-US" dirty="0"/>
              <a:t>g</a:t>
            </a:r>
            <a:r>
              <a:rPr lang="en-US" dirty="0" smtClean="0"/>
              <a:t>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Determined </a:t>
            </a:r>
            <a:r>
              <a:rPr lang="en-US" dirty="0"/>
              <a:t>by </a:t>
            </a:r>
            <a:r>
              <a:rPr lang="en-US" dirty="0" smtClean="0"/>
              <a:t>conductor’s diameter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Does </a:t>
            </a:r>
            <a:r>
              <a:rPr lang="en-US" dirty="0"/>
              <a:t>not include </a:t>
            </a:r>
            <a:r>
              <a:rPr lang="en-US" dirty="0" smtClean="0"/>
              <a:t>insulation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Limits </a:t>
            </a:r>
            <a:r>
              <a:rPr lang="en-US" dirty="0"/>
              <a:t>how much </a:t>
            </a:r>
            <a:r>
              <a:rPr lang="en-US" dirty="0" smtClean="0"/>
              <a:t>current a </a:t>
            </a:r>
            <a:r>
              <a:rPr lang="en-US" dirty="0"/>
              <a:t>wire can carry without overheating</a:t>
            </a:r>
          </a:p>
        </p:txBody>
      </p:sp>
      <p:pic>
        <p:nvPicPr>
          <p:cNvPr id="36868" name="Content Placeholder 7" descr="21-08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7088" y="3530600"/>
            <a:ext cx="5273675" cy="3078163"/>
          </a:xfrm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Wire Size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American Wire Gage (AWG) </a:t>
            </a:r>
            <a:r>
              <a:rPr lang="en-US" dirty="0" smtClean="0"/>
              <a:t>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Rates wire size by gage </a:t>
            </a:r>
            <a:r>
              <a:rPr lang="en-US" dirty="0"/>
              <a:t>numbers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Used </a:t>
            </a:r>
            <a:r>
              <a:rPr lang="en-US" dirty="0"/>
              <a:t>to indicate conductor </a:t>
            </a:r>
            <a:r>
              <a:rPr lang="en-US" dirty="0" smtClean="0"/>
              <a:t>diameters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Wire gages </a:t>
            </a:r>
            <a:r>
              <a:rPr lang="en-US" dirty="0" smtClean="0"/>
              <a:t>range from </a:t>
            </a:r>
            <a:r>
              <a:rPr lang="en-US" dirty="0"/>
              <a:t>gage 0 to gage </a:t>
            </a:r>
            <a:r>
              <a:rPr lang="en-US" dirty="0" smtClean="0"/>
              <a:t>30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Wire diameters </a:t>
            </a:r>
            <a:r>
              <a:rPr lang="en-US" dirty="0" smtClean="0"/>
              <a:t>measured </a:t>
            </a:r>
            <a:r>
              <a:rPr lang="en-US" dirty="0"/>
              <a:t>in mils </a:t>
            </a:r>
            <a:r>
              <a:rPr lang="en-US" dirty="0" smtClean="0"/>
              <a:t>or circular mils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1 </a:t>
            </a:r>
            <a:r>
              <a:rPr lang="en-US" dirty="0"/>
              <a:t>mil equals </a:t>
            </a:r>
            <a:r>
              <a:rPr lang="en-US" dirty="0" smtClean="0"/>
              <a:t>0.001"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1 circular mil equals area </a:t>
            </a:r>
            <a:r>
              <a:rPr lang="en-US" dirty="0"/>
              <a:t>of </a:t>
            </a:r>
            <a:r>
              <a:rPr lang="en-US" dirty="0" smtClean="0"/>
              <a:t>circle with 0.001" </a:t>
            </a:r>
            <a:r>
              <a:rPr lang="en-US" dirty="0"/>
              <a:t>diameter</a:t>
            </a: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Wire Size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Resistance </a:t>
            </a:r>
            <a:r>
              <a:rPr lang="en-US" dirty="0"/>
              <a:t>in </a:t>
            </a:r>
            <a:r>
              <a:rPr lang="en-US" dirty="0" smtClean="0"/>
              <a:t>wire </a:t>
            </a:r>
            <a:r>
              <a:rPr lang="en-US" dirty="0"/>
              <a:t>depends on several </a:t>
            </a:r>
            <a:r>
              <a:rPr lang="en-US" dirty="0" smtClean="0"/>
              <a:t>factors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Ambient temperature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Thickness of wire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Type </a:t>
            </a:r>
            <a:r>
              <a:rPr lang="en-US" dirty="0"/>
              <a:t>of metal </a:t>
            </a:r>
            <a:r>
              <a:rPr lang="en-US" dirty="0" smtClean="0"/>
              <a:t>used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Type </a:t>
            </a:r>
            <a:r>
              <a:rPr lang="en-US" dirty="0"/>
              <a:t>of </a:t>
            </a:r>
            <a:r>
              <a:rPr lang="en-US" dirty="0" smtClean="0"/>
              <a:t>wire (</a:t>
            </a:r>
            <a:r>
              <a:rPr lang="en-US" dirty="0"/>
              <a:t>solid or stranded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Resistance </a:t>
            </a:r>
            <a:r>
              <a:rPr lang="en-US" dirty="0" smtClean="0"/>
              <a:t>measured </a:t>
            </a:r>
            <a:r>
              <a:rPr lang="en-US" dirty="0"/>
              <a:t>in </a:t>
            </a:r>
            <a:r>
              <a:rPr lang="en-US" dirty="0" smtClean="0"/>
              <a:t>ohms </a:t>
            </a:r>
            <a:r>
              <a:rPr lang="nl-NL" dirty="0" smtClean="0"/>
              <a:t>per </a:t>
            </a:r>
            <a:r>
              <a:rPr lang="nl-NL" dirty="0"/>
              <a:t>1000 </a:t>
            </a:r>
            <a:r>
              <a:rPr lang="nl-NL" dirty="0" smtClean="0"/>
              <a:t>feet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Wire Size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Metric </a:t>
            </a:r>
            <a:r>
              <a:rPr lang="en-US" dirty="0"/>
              <a:t>wire </a:t>
            </a:r>
            <a:r>
              <a:rPr lang="en-US" dirty="0" smtClean="0"/>
              <a:t>size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Given </a:t>
            </a:r>
            <a:r>
              <a:rPr lang="en-US" dirty="0"/>
              <a:t>as </a:t>
            </a:r>
            <a:r>
              <a:rPr lang="en-US" dirty="0" smtClean="0"/>
              <a:t>cross-sectional area </a:t>
            </a:r>
            <a:r>
              <a:rPr lang="en-US" dirty="0"/>
              <a:t>of </a:t>
            </a:r>
            <a:r>
              <a:rPr lang="en-US" dirty="0" smtClean="0"/>
              <a:t>wire </a:t>
            </a:r>
            <a:r>
              <a:rPr lang="en-US" dirty="0"/>
              <a:t>in square millimeters (</a:t>
            </a:r>
            <a:r>
              <a:rPr lang="en-US" dirty="0" smtClean="0"/>
              <a:t>mm²)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Unlike </a:t>
            </a:r>
            <a:r>
              <a:rPr lang="en-US" dirty="0"/>
              <a:t>AWG gage numbers, metric </a:t>
            </a:r>
            <a:r>
              <a:rPr lang="en-US" dirty="0" smtClean="0"/>
              <a:t>wire sizes </a:t>
            </a:r>
            <a:r>
              <a:rPr lang="en-US" dirty="0"/>
              <a:t>increase as </a:t>
            </a:r>
            <a:r>
              <a:rPr lang="en-US" dirty="0" smtClean="0"/>
              <a:t>wire’s diameter increases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Wire Size (Cont.)</a:t>
            </a:r>
          </a:p>
        </p:txBody>
      </p:sp>
      <p:pic>
        <p:nvPicPr>
          <p:cNvPr id="40963" name="Picture 6" descr="21-10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1633538"/>
            <a:ext cx="4892675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7" descr="21-11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788" y="1633538"/>
            <a:ext cx="349885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Wire Current-Carrying Rules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Wire resistance increases as conductor </a:t>
            </a:r>
            <a:r>
              <a:rPr lang="en-US" dirty="0" smtClean="0"/>
              <a:t>diameter decreases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Resistance </a:t>
            </a:r>
            <a:r>
              <a:rPr lang="en-US" dirty="0"/>
              <a:t>depends on </a:t>
            </a:r>
            <a:r>
              <a:rPr lang="en-US" dirty="0" smtClean="0"/>
              <a:t>material </a:t>
            </a:r>
            <a:r>
              <a:rPr lang="en-US" dirty="0"/>
              <a:t>used in </a:t>
            </a:r>
            <a:r>
              <a:rPr lang="en-US" dirty="0" smtClean="0"/>
              <a:t>conductor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Silver </a:t>
            </a:r>
            <a:r>
              <a:rPr lang="en-US" dirty="0"/>
              <a:t>has less </a:t>
            </a:r>
            <a:r>
              <a:rPr lang="en-US" dirty="0" smtClean="0"/>
              <a:t>resistance than </a:t>
            </a:r>
            <a:r>
              <a:rPr lang="en-US" dirty="0"/>
              <a:t>copper; copper has less </a:t>
            </a:r>
            <a:r>
              <a:rPr lang="en-US" dirty="0" smtClean="0"/>
              <a:t>resistance than aluminum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Resistance </a:t>
            </a:r>
            <a:r>
              <a:rPr lang="en-US" dirty="0"/>
              <a:t>increases as </a:t>
            </a:r>
            <a:r>
              <a:rPr lang="en-US" dirty="0" smtClean="0"/>
              <a:t>wire’s length increases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Resistance </a:t>
            </a:r>
            <a:r>
              <a:rPr lang="en-US" dirty="0"/>
              <a:t>increases </a:t>
            </a:r>
            <a:r>
              <a:rPr lang="en-US" dirty="0" smtClean="0"/>
              <a:t>as temperature increases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Wire Protection Devices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E</a:t>
            </a:r>
            <a:r>
              <a:rPr lang="en-US" dirty="0" smtClean="0"/>
              <a:t>lectrical tape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</a:t>
            </a:r>
            <a:r>
              <a:rPr lang="en-US" dirty="0" smtClean="0"/>
              <a:t>lastic tubing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</a:t>
            </a:r>
            <a:r>
              <a:rPr lang="en-US" dirty="0" smtClean="0"/>
              <a:t>etainers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</a:t>
            </a:r>
            <a:r>
              <a:rPr lang="en-US" dirty="0" smtClean="0"/>
              <a:t>lips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</a:t>
            </a:r>
            <a:r>
              <a:rPr lang="en-US" dirty="0" smtClean="0"/>
              <a:t>oots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Straps</a:t>
            </a:r>
            <a:endParaRPr lang="en-US" dirty="0"/>
          </a:p>
        </p:txBody>
      </p:sp>
      <p:pic>
        <p:nvPicPr>
          <p:cNvPr id="43012" name="Content Placeholder 5" descr="21-12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06863" y="2184400"/>
            <a:ext cx="4841875" cy="3727450"/>
          </a:xfrm>
        </p:spPr>
      </p:pic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Wiring Harnesses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Set </a:t>
            </a:r>
            <a:r>
              <a:rPr lang="en-US" sz="2800" dirty="0"/>
              <a:t>of several wires </a:t>
            </a:r>
            <a:r>
              <a:rPr lang="en-US" sz="2800" dirty="0" smtClean="0"/>
              <a:t>enclosed together </a:t>
            </a:r>
            <a:r>
              <a:rPr lang="en-US" sz="2800" dirty="0"/>
              <a:t>with tape or </a:t>
            </a:r>
            <a:r>
              <a:rPr lang="en-US" sz="2800" dirty="0" smtClean="0"/>
              <a:t>plastic</a:t>
            </a:r>
          </a:p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Organizes </a:t>
            </a:r>
            <a:r>
              <a:rPr lang="en-US" sz="2800" dirty="0"/>
              <a:t>and protects </a:t>
            </a:r>
            <a:r>
              <a:rPr lang="en-US" sz="2800" dirty="0" smtClean="0"/>
              <a:t>wiring</a:t>
            </a:r>
          </a:p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Neater </a:t>
            </a:r>
            <a:r>
              <a:rPr lang="en-US" sz="2800" dirty="0"/>
              <a:t>appearance </a:t>
            </a:r>
            <a:r>
              <a:rPr lang="en-US" sz="2800" dirty="0" smtClean="0"/>
              <a:t>than dozens of wires </a:t>
            </a:r>
            <a:r>
              <a:rPr lang="en-US" sz="2800" dirty="0"/>
              <a:t>running </a:t>
            </a:r>
            <a:r>
              <a:rPr lang="en-US" sz="2800" dirty="0" smtClean="0"/>
              <a:t>separately</a:t>
            </a:r>
          </a:p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Usually </a:t>
            </a:r>
            <a:r>
              <a:rPr lang="en-US" sz="2800" dirty="0"/>
              <a:t>named after </a:t>
            </a:r>
            <a:r>
              <a:rPr lang="en-US" sz="2800" dirty="0" smtClean="0"/>
              <a:t>location </a:t>
            </a:r>
            <a:r>
              <a:rPr lang="en-US" sz="2800" dirty="0"/>
              <a:t>in </a:t>
            </a:r>
            <a:r>
              <a:rPr lang="en-US" sz="2800" dirty="0" smtClean="0"/>
              <a:t>vehicle</a:t>
            </a:r>
            <a:endParaRPr lang="en-US" sz="2800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Cutting and Stripping Wire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Cutting wires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</a:t>
            </a:r>
            <a:r>
              <a:rPr lang="en-US" dirty="0"/>
              <a:t>diagonal cutting pliers, </a:t>
            </a:r>
            <a:r>
              <a:rPr lang="en-US" dirty="0" smtClean="0"/>
              <a:t>electricians’ pliers</a:t>
            </a:r>
            <a:r>
              <a:rPr lang="en-US" dirty="0"/>
              <a:t>, or </a:t>
            </a:r>
            <a:r>
              <a:rPr lang="en-US" dirty="0" smtClean="0"/>
              <a:t>wire </a:t>
            </a:r>
            <a:r>
              <a:rPr lang="en-US" dirty="0"/>
              <a:t>stripping </a:t>
            </a:r>
            <a:r>
              <a:rPr lang="en-US" dirty="0" smtClean="0"/>
              <a:t>pliers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Cut </a:t>
            </a:r>
            <a:r>
              <a:rPr lang="en-US" dirty="0"/>
              <a:t>completely </a:t>
            </a:r>
            <a:r>
              <a:rPr lang="en-US" dirty="0" smtClean="0"/>
              <a:t>through wire </a:t>
            </a:r>
            <a:r>
              <a:rPr lang="en-US" dirty="0"/>
              <a:t>on </a:t>
            </a:r>
            <a:r>
              <a:rPr lang="en-US" dirty="0" smtClean="0"/>
              <a:t>first try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Stripping wire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Wire strippers used </a:t>
            </a:r>
            <a:r>
              <a:rPr lang="en-US" dirty="0"/>
              <a:t>to </a:t>
            </a:r>
            <a:r>
              <a:rPr lang="en-US" dirty="0" smtClean="0"/>
              <a:t>remove insulation from wires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Select stripping </a:t>
            </a:r>
            <a:r>
              <a:rPr lang="en-US" dirty="0"/>
              <a:t>hole </a:t>
            </a:r>
            <a:r>
              <a:rPr lang="en-US" dirty="0" smtClean="0"/>
              <a:t>size that </a:t>
            </a:r>
            <a:r>
              <a:rPr lang="en-US" dirty="0"/>
              <a:t>matches </a:t>
            </a:r>
            <a:r>
              <a:rPr lang="en-US" dirty="0" smtClean="0"/>
              <a:t>specific wire size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Soldering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Involves </a:t>
            </a:r>
            <a:r>
              <a:rPr lang="en-US" sz="2800" dirty="0"/>
              <a:t>using heat and solder to </a:t>
            </a:r>
            <a:r>
              <a:rPr lang="en-US" sz="2800" dirty="0" smtClean="0"/>
              <a:t>join electric </a:t>
            </a:r>
            <a:r>
              <a:rPr lang="en-US" sz="2800" dirty="0"/>
              <a:t>components or </a:t>
            </a:r>
            <a:r>
              <a:rPr lang="en-US" sz="2800" dirty="0" smtClean="0"/>
              <a:t>wires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Solder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Alloy </a:t>
            </a:r>
            <a:r>
              <a:rPr lang="en-US" dirty="0"/>
              <a:t>(mixture of metals) </a:t>
            </a:r>
            <a:r>
              <a:rPr lang="en-US" dirty="0" smtClean="0"/>
              <a:t>with low </a:t>
            </a:r>
            <a:r>
              <a:rPr lang="en-US" dirty="0"/>
              <a:t>melting </a:t>
            </a:r>
            <a:r>
              <a:rPr lang="en-US" dirty="0" smtClean="0"/>
              <a:t>point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Most </a:t>
            </a:r>
            <a:r>
              <a:rPr lang="en-US" dirty="0"/>
              <a:t>solder </a:t>
            </a:r>
            <a:r>
              <a:rPr lang="en-US" dirty="0" smtClean="0"/>
              <a:t>made </a:t>
            </a:r>
            <a:r>
              <a:rPr lang="en-US" dirty="0"/>
              <a:t>of </a:t>
            </a:r>
            <a:r>
              <a:rPr lang="en-US" dirty="0" smtClean="0"/>
              <a:t>mixture </a:t>
            </a:r>
            <a:r>
              <a:rPr lang="en-US" dirty="0"/>
              <a:t>of lead (</a:t>
            </a:r>
            <a:r>
              <a:rPr lang="en-US" dirty="0" err="1"/>
              <a:t>Pb</a:t>
            </a:r>
            <a:r>
              <a:rPr lang="en-US" dirty="0"/>
              <a:t>) </a:t>
            </a:r>
            <a:r>
              <a:rPr lang="en-US" dirty="0" smtClean="0"/>
              <a:t>and</a:t>
            </a:r>
            <a:br>
              <a:rPr lang="en-US" dirty="0" smtClean="0"/>
            </a:br>
            <a:r>
              <a:rPr lang="en-US" dirty="0" smtClean="0"/>
              <a:t>tin </a:t>
            </a:r>
            <a:r>
              <a:rPr lang="en-US" dirty="0"/>
              <a:t>(</a:t>
            </a:r>
            <a:r>
              <a:rPr lang="en-US" dirty="0" err="1"/>
              <a:t>Sn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Soldering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Rosin-core </a:t>
            </a:r>
            <a:r>
              <a:rPr lang="en-US" dirty="0" smtClean="0"/>
              <a:t>solder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Contains flux </a:t>
            </a:r>
            <a:r>
              <a:rPr lang="en-US" dirty="0"/>
              <a:t>(lead-free </a:t>
            </a:r>
            <a:r>
              <a:rPr lang="en-US" dirty="0" smtClean="0"/>
              <a:t>cleaning agent</a:t>
            </a:r>
            <a:r>
              <a:rPr lang="en-US" dirty="0"/>
              <a:t>) inside </a:t>
            </a:r>
            <a:r>
              <a:rPr lang="en-US" dirty="0" smtClean="0"/>
              <a:t>solder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 </a:t>
            </a:r>
            <a:r>
              <a:rPr lang="en-US" dirty="0"/>
              <a:t>D</a:t>
            </a:r>
            <a:r>
              <a:rPr lang="en-US" dirty="0" smtClean="0"/>
              <a:t>esigned </a:t>
            </a:r>
            <a:r>
              <a:rPr lang="en-US" dirty="0"/>
              <a:t>for </a:t>
            </a:r>
            <a:r>
              <a:rPr lang="en-US" dirty="0" smtClean="0"/>
              <a:t>electrical repairs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Acid-core </a:t>
            </a:r>
            <a:r>
              <a:rPr lang="en-US" dirty="0" smtClean="0"/>
              <a:t>solder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Internal acid flux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 not use </a:t>
            </a:r>
            <a:r>
              <a:rPr lang="en-US" dirty="0"/>
              <a:t>for electrical </a:t>
            </a:r>
            <a:r>
              <a:rPr lang="en-US" dirty="0" smtClean="0"/>
              <a:t>repairs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Sometimes </a:t>
            </a:r>
            <a:r>
              <a:rPr lang="en-US" dirty="0"/>
              <a:t>used to </a:t>
            </a:r>
            <a:r>
              <a:rPr lang="en-US" dirty="0" smtClean="0"/>
              <a:t>repair radiators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Process </a:t>
            </a:r>
            <a:r>
              <a:rPr lang="en-US" sz="2800" dirty="0"/>
              <a:t>of heating, cleaning, and </a:t>
            </a:r>
            <a:r>
              <a:rPr lang="en-US" sz="2800" dirty="0" smtClean="0"/>
              <a:t>preparing surface </a:t>
            </a:r>
            <a:r>
              <a:rPr lang="en-US" sz="2800" dirty="0"/>
              <a:t>of </a:t>
            </a:r>
            <a:r>
              <a:rPr lang="en-US" sz="2800" dirty="0" smtClean="0"/>
              <a:t>soldering </a:t>
            </a:r>
            <a:r>
              <a:rPr lang="en-US" sz="2800" dirty="0"/>
              <a:t>gun tip and </a:t>
            </a:r>
            <a:r>
              <a:rPr lang="en-US" sz="2800" dirty="0" smtClean="0"/>
              <a:t>electric </a:t>
            </a:r>
            <a:r>
              <a:rPr lang="en-US" sz="2800" dirty="0"/>
              <a:t>components to accept molten </a:t>
            </a:r>
            <a:r>
              <a:rPr lang="en-US" sz="2800" dirty="0" smtClean="0"/>
              <a:t>solder</a:t>
            </a:r>
          </a:p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/>
              <a:t>If needed</a:t>
            </a:r>
            <a:r>
              <a:rPr lang="en-US" sz="2800" dirty="0" smtClean="0"/>
              <a:t>, wipe </a:t>
            </a:r>
            <a:r>
              <a:rPr lang="en-US" sz="2800" dirty="0"/>
              <a:t>debris from </a:t>
            </a:r>
            <a:r>
              <a:rPr lang="en-US" sz="2800" dirty="0" smtClean="0"/>
              <a:t>tip </a:t>
            </a:r>
            <a:r>
              <a:rPr lang="en-US" sz="2800" dirty="0"/>
              <a:t>using </a:t>
            </a:r>
            <a:r>
              <a:rPr lang="en-US" sz="2800" dirty="0" smtClean="0"/>
              <a:t>water-soaked sponge</a:t>
            </a:r>
            <a:endParaRPr lang="en-US" sz="2800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Soldering Technique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Basic </a:t>
            </a:r>
            <a:r>
              <a:rPr lang="en-US" dirty="0"/>
              <a:t>procedures for </a:t>
            </a:r>
            <a:r>
              <a:rPr lang="en-US" dirty="0" smtClean="0"/>
              <a:t>soldering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Preheat </a:t>
            </a:r>
            <a:r>
              <a:rPr lang="en-US" dirty="0" smtClean="0"/>
              <a:t>electric </a:t>
            </a:r>
            <a:r>
              <a:rPr lang="en-US" dirty="0"/>
              <a:t>components with </a:t>
            </a:r>
            <a:r>
              <a:rPr lang="en-US" dirty="0" smtClean="0"/>
              <a:t>soldering </a:t>
            </a:r>
            <a:r>
              <a:rPr lang="en-US" dirty="0"/>
              <a:t>tip or </a:t>
            </a:r>
            <a:r>
              <a:rPr lang="en-US" dirty="0" smtClean="0"/>
              <a:t>torch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Touch solder </a:t>
            </a:r>
            <a:r>
              <a:rPr lang="en-US" dirty="0"/>
              <a:t>onto </a:t>
            </a:r>
            <a:r>
              <a:rPr lang="en-US" dirty="0" smtClean="0"/>
              <a:t>wires </a:t>
            </a:r>
            <a:r>
              <a:rPr lang="en-US" dirty="0"/>
              <a:t>or component </a:t>
            </a:r>
            <a:r>
              <a:rPr lang="en-US" dirty="0" smtClean="0"/>
              <a:t>leads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Apply a little </a:t>
            </a:r>
            <a:r>
              <a:rPr lang="en-US" dirty="0"/>
              <a:t>heat to both </a:t>
            </a:r>
            <a:r>
              <a:rPr lang="en-US" dirty="0" smtClean="0"/>
              <a:t>wire </a:t>
            </a:r>
            <a:r>
              <a:rPr lang="en-US" dirty="0"/>
              <a:t>leads and </a:t>
            </a:r>
            <a:r>
              <a:rPr lang="en-US" dirty="0" smtClean="0"/>
              <a:t>solder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Causes solder to flow </a:t>
            </a:r>
            <a:r>
              <a:rPr lang="en-US" dirty="0"/>
              <a:t>out onto </a:t>
            </a:r>
            <a:r>
              <a:rPr lang="en-US" dirty="0" smtClean="0"/>
              <a:t>metal </a:t>
            </a:r>
            <a:r>
              <a:rPr lang="en-US" dirty="0"/>
              <a:t>surfaces of </a:t>
            </a:r>
            <a:r>
              <a:rPr lang="en-US" dirty="0" smtClean="0"/>
              <a:t>conductors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Soldering Technique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solder </a:t>
            </a:r>
            <a:r>
              <a:rPr lang="en-US" dirty="0"/>
              <a:t>does not </a:t>
            </a:r>
            <a:r>
              <a:rPr lang="en-US" dirty="0" smtClean="0"/>
              <a:t>bond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R</a:t>
            </a:r>
            <a:r>
              <a:rPr lang="en-US" dirty="0" smtClean="0"/>
              <a:t>e</a:t>
            </a:r>
            <a:r>
              <a:rPr lang="en-US" dirty="0"/>
              <a:t>-clean </a:t>
            </a:r>
            <a:r>
              <a:rPr lang="en-US" dirty="0" smtClean="0"/>
              <a:t>metal parts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</a:t>
            </a:r>
            <a:r>
              <a:rPr lang="en-US" dirty="0"/>
              <a:t>-cut and strip </a:t>
            </a:r>
            <a:r>
              <a:rPr lang="en-US" dirty="0" smtClean="0"/>
              <a:t>wires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Brush on fresh </a:t>
            </a:r>
            <a:r>
              <a:rPr lang="en-US" dirty="0"/>
              <a:t>paste-type </a:t>
            </a:r>
            <a:r>
              <a:rPr lang="en-US" dirty="0" smtClean="0"/>
              <a:t>flux </a:t>
            </a:r>
            <a:r>
              <a:rPr lang="en-US" dirty="0"/>
              <a:t>and try </a:t>
            </a:r>
            <a:r>
              <a:rPr lang="en-US" dirty="0" smtClean="0"/>
              <a:t>again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After </a:t>
            </a:r>
            <a:r>
              <a:rPr lang="en-US" dirty="0" smtClean="0"/>
              <a:t>smooth </a:t>
            </a:r>
            <a:r>
              <a:rPr lang="en-US" dirty="0"/>
              <a:t>puddle of molten solder </a:t>
            </a:r>
            <a:r>
              <a:rPr lang="en-US" dirty="0" smtClean="0"/>
              <a:t>forms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Remove heat </a:t>
            </a:r>
            <a:r>
              <a:rPr lang="en-US" dirty="0"/>
              <a:t>and </a:t>
            </a:r>
            <a:r>
              <a:rPr lang="en-US" dirty="0" smtClean="0"/>
              <a:t>solder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 </a:t>
            </a:r>
            <a:r>
              <a:rPr lang="en-US" dirty="0"/>
              <a:t>not </a:t>
            </a:r>
            <a:r>
              <a:rPr lang="en-US" dirty="0" smtClean="0"/>
              <a:t>wiggle or </a:t>
            </a:r>
            <a:r>
              <a:rPr lang="en-US" dirty="0"/>
              <a:t>move </a:t>
            </a:r>
            <a:r>
              <a:rPr lang="en-US" dirty="0" smtClean="0"/>
              <a:t>joint </a:t>
            </a:r>
            <a:r>
              <a:rPr lang="en-US" dirty="0"/>
              <a:t>for a few seconds after </a:t>
            </a:r>
            <a:r>
              <a:rPr lang="en-US" dirty="0" smtClean="0"/>
              <a:t>heat removal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Covering Exposed Conductors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Electrical tape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Covers </a:t>
            </a:r>
            <a:r>
              <a:rPr lang="en-US" dirty="0"/>
              <a:t>and </a:t>
            </a:r>
            <a:r>
              <a:rPr lang="en-US" dirty="0" smtClean="0"/>
              <a:t>protects soldered conductors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Liquid electrical </a:t>
            </a:r>
            <a:r>
              <a:rPr lang="en-US" dirty="0" smtClean="0"/>
              <a:t>tape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Liquid </a:t>
            </a:r>
            <a:r>
              <a:rPr lang="en-US" dirty="0"/>
              <a:t>coating </a:t>
            </a:r>
            <a:r>
              <a:rPr lang="en-US" dirty="0" smtClean="0"/>
              <a:t>brushed </a:t>
            </a:r>
            <a:r>
              <a:rPr lang="en-US" dirty="0"/>
              <a:t>over conductors to insulate them </a:t>
            </a:r>
            <a:r>
              <a:rPr lang="en-US" dirty="0" smtClean="0"/>
              <a:t>from moisture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Heat shrink </a:t>
            </a:r>
            <a:r>
              <a:rPr lang="en-US" dirty="0" smtClean="0"/>
              <a:t>tubing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Hollow </a:t>
            </a:r>
            <a:r>
              <a:rPr lang="en-US" dirty="0"/>
              <a:t>plastic </a:t>
            </a:r>
            <a:r>
              <a:rPr lang="en-US" dirty="0" smtClean="0"/>
              <a:t>tubing, shrinks when heated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Connectors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Wire-splicing devices for joining ends of two or more wires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Terminals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Connection points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Crimp Connectors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28148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Join </a:t>
            </a:r>
            <a:r>
              <a:rPr lang="en-US" dirty="0"/>
              <a:t>wires 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</a:t>
            </a:r>
            <a:r>
              <a:rPr lang="en-US" dirty="0"/>
              <a:t>a terminal </a:t>
            </a:r>
            <a:r>
              <a:rPr lang="en-US" dirty="0" smtClean="0"/>
              <a:t>on wire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Crimping </a:t>
            </a:r>
            <a:r>
              <a:rPr lang="en-US" dirty="0"/>
              <a:t>pliers </a:t>
            </a:r>
            <a:r>
              <a:rPr lang="en-US" dirty="0" smtClean="0"/>
              <a:t>crush metal </a:t>
            </a:r>
            <a:r>
              <a:rPr lang="en-US" dirty="0"/>
              <a:t>part </a:t>
            </a:r>
            <a:r>
              <a:rPr lang="en-US" dirty="0" smtClean="0"/>
              <a:t>of connector </a:t>
            </a:r>
            <a:r>
              <a:rPr lang="en-US" dirty="0"/>
              <a:t>around </a:t>
            </a:r>
            <a:r>
              <a:rPr lang="en-US" dirty="0" smtClean="0"/>
              <a:t>wire </a:t>
            </a:r>
            <a:r>
              <a:rPr lang="en-US" dirty="0"/>
              <a:t>conductor</a:t>
            </a:r>
            <a:endParaRPr lang="en-US" dirty="0" smtClean="0"/>
          </a:p>
        </p:txBody>
      </p:sp>
      <p:pic>
        <p:nvPicPr>
          <p:cNvPr id="53252" name="Content Placeholder 6" descr="21-21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0088" y="1752600"/>
            <a:ext cx="4564062" cy="4302125"/>
          </a:xfrm>
        </p:spPr>
      </p:pic>
      <p:sp>
        <p:nvSpPr>
          <p:cNvPr id="53253" name="TextBox 5"/>
          <p:cNvSpPr txBox="1">
            <a:spLocks noChangeArrowheads="1"/>
          </p:cNvSpPr>
          <p:nvPr/>
        </p:nvSpPr>
        <p:spPr bwMode="auto">
          <a:xfrm>
            <a:off x="7366000" y="63150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(Beldon)</a:t>
            </a:r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Crimp Connectors (Cont.)</a:t>
            </a:r>
          </a:p>
        </p:txBody>
      </p:sp>
      <p:pic>
        <p:nvPicPr>
          <p:cNvPr id="54275" name="Content Placeholder 3" descr="21-24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063" y="2943225"/>
            <a:ext cx="8693150" cy="2138363"/>
          </a:xfrm>
        </p:spPr>
      </p:pic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Connectors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Self</a:t>
            </a:r>
            <a:r>
              <a:rPr lang="en-US" dirty="0"/>
              <a:t>-stripping </a:t>
            </a:r>
            <a:r>
              <a:rPr lang="en-US" dirty="0" smtClean="0"/>
              <a:t>connector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Cuts wire’s insulation </a:t>
            </a:r>
            <a:r>
              <a:rPr lang="en-US" dirty="0"/>
              <a:t>and locks onto </a:t>
            </a:r>
            <a:r>
              <a:rPr lang="en-US" dirty="0" smtClean="0"/>
              <a:t>conductor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Useful </a:t>
            </a:r>
            <a:r>
              <a:rPr lang="en-US" dirty="0"/>
              <a:t>when </a:t>
            </a:r>
            <a:r>
              <a:rPr lang="en-US" dirty="0" smtClean="0"/>
              <a:t>connecting </a:t>
            </a:r>
            <a:r>
              <a:rPr lang="en-US" dirty="0"/>
              <a:t>to </a:t>
            </a:r>
            <a:r>
              <a:rPr lang="en-US" dirty="0" smtClean="0"/>
              <a:t>existing </a:t>
            </a:r>
            <a:r>
              <a:rPr lang="en-US" dirty="0"/>
              <a:t>wire </a:t>
            </a:r>
            <a:r>
              <a:rPr lang="en-US" dirty="0" smtClean="0"/>
              <a:t>in harness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Harness </a:t>
            </a:r>
            <a:r>
              <a:rPr lang="en-US" dirty="0" smtClean="0"/>
              <a:t>connectors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Multi-terminal connectors that join </a:t>
            </a:r>
            <a:r>
              <a:rPr lang="en-US" dirty="0"/>
              <a:t>several wires and </a:t>
            </a:r>
            <a:r>
              <a:rPr lang="en-US" dirty="0" smtClean="0"/>
              <a:t>with special </a:t>
            </a:r>
            <a:r>
              <a:rPr lang="en-US" dirty="0"/>
              <a:t>locking </a:t>
            </a:r>
            <a:r>
              <a:rPr lang="en-US" dirty="0" smtClean="0"/>
              <a:t>feature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Two-part </a:t>
            </a:r>
            <a:r>
              <a:rPr lang="en-US" dirty="0"/>
              <a:t>plastic housing </a:t>
            </a:r>
            <a:r>
              <a:rPr lang="en-US" dirty="0" smtClean="0"/>
              <a:t>snapped together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Connectors (Cont.)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Require </a:t>
            </a:r>
            <a:r>
              <a:rPr lang="en-US" dirty="0"/>
              <a:t>special </a:t>
            </a:r>
            <a:r>
              <a:rPr lang="en-US" dirty="0" smtClean="0"/>
              <a:t>methods or </a:t>
            </a:r>
            <a:r>
              <a:rPr lang="en-US" dirty="0"/>
              <a:t>tools for </a:t>
            </a:r>
            <a:r>
              <a:rPr lang="en-US" dirty="0" smtClean="0"/>
              <a:t>disconnection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Disconnecting factory connectors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Plastic latch holds two </a:t>
            </a:r>
            <a:r>
              <a:rPr lang="en-US" dirty="0"/>
              <a:t>halves </a:t>
            </a:r>
            <a:r>
              <a:rPr lang="en-US" dirty="0" smtClean="0"/>
              <a:t>together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needed, squeeze </a:t>
            </a:r>
            <a:r>
              <a:rPr lang="en-US" dirty="0"/>
              <a:t>or pry up on </a:t>
            </a:r>
            <a:r>
              <a:rPr lang="en-US" dirty="0" smtClean="0"/>
              <a:t>latch to free connector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Connectors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Terminal </a:t>
            </a:r>
            <a:r>
              <a:rPr lang="en-US" dirty="0" smtClean="0"/>
              <a:t>replacement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Has small </a:t>
            </a:r>
            <a:r>
              <a:rPr lang="en-US" dirty="0"/>
              <a:t>metal tab or lever </a:t>
            </a:r>
            <a:r>
              <a:rPr lang="en-US" dirty="0" smtClean="0"/>
              <a:t>locked </a:t>
            </a:r>
            <a:r>
              <a:rPr lang="en-US" dirty="0"/>
              <a:t>inside </a:t>
            </a:r>
            <a:r>
              <a:rPr lang="en-US" dirty="0" smtClean="0"/>
              <a:t>plastic connector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small </a:t>
            </a:r>
            <a:r>
              <a:rPr lang="en-US" dirty="0"/>
              <a:t>screwdriver or special tool </a:t>
            </a:r>
            <a:r>
              <a:rPr lang="en-US" dirty="0" smtClean="0"/>
              <a:t>to </a:t>
            </a:r>
            <a:r>
              <a:rPr lang="en-US" dirty="0"/>
              <a:t>free </a:t>
            </a:r>
            <a:r>
              <a:rPr lang="en-US" dirty="0" smtClean="0"/>
              <a:t>terminal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When </a:t>
            </a:r>
            <a:r>
              <a:rPr lang="en-US" dirty="0" smtClean="0"/>
              <a:t>reinstalling, make </a:t>
            </a:r>
            <a:r>
              <a:rPr lang="en-US" dirty="0"/>
              <a:t>sure </a:t>
            </a:r>
            <a:r>
              <a:rPr lang="en-US" dirty="0" smtClean="0"/>
              <a:t>small </a:t>
            </a:r>
            <a:r>
              <a:rPr lang="en-US" dirty="0"/>
              <a:t>metal tab </a:t>
            </a:r>
            <a:r>
              <a:rPr lang="en-US" dirty="0" smtClean="0"/>
              <a:t>bends outward</a:t>
            </a:r>
          </a:p>
          <a:p>
            <a:pPr marL="457200" lvl="1" indent="0">
              <a:buFont typeface="Arial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Protecting Electrical Connections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Dielectric grease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Special grease that </a:t>
            </a:r>
            <a:r>
              <a:rPr lang="en-US" dirty="0"/>
              <a:t>blocks moisture </a:t>
            </a:r>
            <a:r>
              <a:rPr lang="en-US" dirty="0" smtClean="0"/>
              <a:t>and helps </a:t>
            </a:r>
            <a:r>
              <a:rPr lang="en-US" dirty="0"/>
              <a:t>prevent </a:t>
            </a:r>
            <a:r>
              <a:rPr lang="en-US" dirty="0" smtClean="0"/>
              <a:t>corrosion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Some electrical connectors </a:t>
            </a:r>
            <a:r>
              <a:rPr lang="en-US" dirty="0" smtClean="0"/>
              <a:t>are equipped with soft </a:t>
            </a:r>
            <a:r>
              <a:rPr lang="en-US" dirty="0"/>
              <a:t>rubber </a:t>
            </a:r>
            <a:r>
              <a:rPr lang="en-US" dirty="0" smtClean="0"/>
              <a:t>boot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Keeps </a:t>
            </a:r>
            <a:r>
              <a:rPr lang="en-US" dirty="0"/>
              <a:t>moisture </a:t>
            </a:r>
            <a:r>
              <a:rPr lang="en-US" dirty="0" smtClean="0"/>
              <a:t>from entering and contacting conductors</a:t>
            </a:r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Wiring Repairs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Wiring repairs </a:t>
            </a:r>
            <a:r>
              <a:rPr lang="en-US" dirty="0" smtClean="0"/>
              <a:t>return circuit </a:t>
            </a:r>
            <a:r>
              <a:rPr lang="en-US" dirty="0"/>
              <a:t>to its normal operating </a:t>
            </a:r>
            <a:r>
              <a:rPr lang="en-US" dirty="0" smtClean="0"/>
              <a:t>condition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Including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Replacing burned </a:t>
            </a:r>
            <a:r>
              <a:rPr lang="en-US" dirty="0"/>
              <a:t>wire or </a:t>
            </a:r>
            <a:r>
              <a:rPr lang="en-US" dirty="0" smtClean="0"/>
              <a:t>connector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oldering wire </a:t>
            </a:r>
            <a:r>
              <a:rPr lang="en-US" dirty="0"/>
              <a:t>to </a:t>
            </a:r>
            <a:r>
              <a:rPr lang="en-US" dirty="0" smtClean="0"/>
              <a:t>terminal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Crimping terminal </a:t>
            </a:r>
            <a:r>
              <a:rPr lang="en-US" dirty="0"/>
              <a:t>over </a:t>
            </a:r>
            <a:r>
              <a:rPr lang="en-US" dirty="0" smtClean="0"/>
              <a:t>wire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Bypassing a Connector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If connector </a:t>
            </a:r>
            <a:r>
              <a:rPr lang="en-US" dirty="0"/>
              <a:t>is burned or </a:t>
            </a:r>
            <a:r>
              <a:rPr lang="en-US" dirty="0" smtClean="0"/>
              <a:t>damaged and new one is unavailable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new electrical path around terminal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Butt-splice new piece of wire to join cut ends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60420" name="Content Placeholder 6" descr="21-33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4850" y="3470275"/>
            <a:ext cx="5199063" cy="3151188"/>
          </a:xfrm>
        </p:spPr>
      </p:pic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Bypassing a Wire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tests </a:t>
            </a:r>
            <a:r>
              <a:rPr lang="en-US" dirty="0" smtClean="0"/>
              <a:t>find </a:t>
            </a:r>
            <a:r>
              <a:rPr lang="en-US" dirty="0"/>
              <a:t>one wire to be broken or shorted </a:t>
            </a:r>
            <a:r>
              <a:rPr lang="en-US" dirty="0" smtClean="0"/>
              <a:t>inside wiring harness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Easiest </a:t>
            </a:r>
            <a:r>
              <a:rPr lang="en-US" dirty="0"/>
              <a:t>solution might be </a:t>
            </a:r>
            <a:r>
              <a:rPr lang="en-US" dirty="0" smtClean="0"/>
              <a:t>to bypass wire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new </a:t>
            </a:r>
            <a:r>
              <a:rPr lang="en-US" dirty="0"/>
              <a:t>piece of wire to make </a:t>
            </a:r>
            <a:r>
              <a:rPr lang="en-US" dirty="0" smtClean="0"/>
              <a:t>electrical </a:t>
            </a:r>
            <a:r>
              <a:rPr lang="en-US" dirty="0"/>
              <a:t>connection around </a:t>
            </a:r>
            <a:r>
              <a:rPr lang="en-US" dirty="0" smtClean="0"/>
              <a:t>bad section</a:t>
            </a:r>
            <a:endParaRPr lang="en-US" dirty="0"/>
          </a:p>
        </p:txBody>
      </p:sp>
      <p:pic>
        <p:nvPicPr>
          <p:cNvPr id="61444" name="Content Placeholder 4" descr="21-34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4788" y="3821113"/>
            <a:ext cx="6510337" cy="2762250"/>
          </a:xfrm>
        </p:spPr>
      </p:pic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Fuse Link Service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469106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Fuse link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Protects wiring </a:t>
            </a:r>
            <a:r>
              <a:rPr lang="en-US" dirty="0"/>
              <a:t>before it gets to </a:t>
            </a:r>
            <a:r>
              <a:rPr lang="en-US" dirty="0" smtClean="0"/>
              <a:t>fuse box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Burns </a:t>
            </a:r>
            <a:r>
              <a:rPr lang="en-US" dirty="0"/>
              <a:t>in half to protect </a:t>
            </a:r>
            <a:r>
              <a:rPr lang="en-US" dirty="0" smtClean="0"/>
              <a:t>circuit in event of a short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sure to correct problem before replacement</a:t>
            </a:r>
            <a:endParaRPr lang="en-US" dirty="0"/>
          </a:p>
        </p:txBody>
      </p:sp>
      <p:pic>
        <p:nvPicPr>
          <p:cNvPr id="62468" name="Content Placeholder 7" descr="21-35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64125" y="2076450"/>
            <a:ext cx="4038600" cy="3573463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Adding Electric Accessories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Computer circuits have sensitive wiring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Taping </a:t>
            </a:r>
            <a:r>
              <a:rPr lang="en-US" dirty="0"/>
              <a:t>or splicing </a:t>
            </a:r>
            <a:r>
              <a:rPr lang="en-US" dirty="0" smtClean="0"/>
              <a:t>them </a:t>
            </a:r>
            <a:r>
              <a:rPr lang="en-US" dirty="0"/>
              <a:t>could upset circuit </a:t>
            </a:r>
            <a:r>
              <a:rPr lang="en-US" dirty="0" smtClean="0"/>
              <a:t>operation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Avoid </a:t>
            </a:r>
            <a:r>
              <a:rPr lang="en-US" dirty="0"/>
              <a:t>splicing </a:t>
            </a:r>
            <a:r>
              <a:rPr lang="en-US" dirty="0" smtClean="0"/>
              <a:t>into factory wiring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Wire new fused electric </a:t>
            </a:r>
            <a:r>
              <a:rPr lang="en-US" dirty="0"/>
              <a:t>circuit </a:t>
            </a:r>
            <a:r>
              <a:rPr lang="en-US" dirty="0" smtClean="0"/>
              <a:t>directly </a:t>
            </a:r>
            <a:r>
              <a:rPr lang="en-US" dirty="0"/>
              <a:t>to </a:t>
            </a:r>
            <a:r>
              <a:rPr lang="en-US" dirty="0" smtClean="0"/>
              <a:t>12-volt </a:t>
            </a:r>
            <a:r>
              <a:rPr lang="en-US" dirty="0"/>
              <a:t>battery </a:t>
            </a:r>
            <a:r>
              <a:rPr lang="en-US" dirty="0" smtClean="0"/>
              <a:t>with new ground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Twisted Cable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Shielded </a:t>
            </a:r>
            <a:r>
              <a:rPr lang="en-US" dirty="0"/>
              <a:t>twisted </a:t>
            </a:r>
            <a:r>
              <a:rPr lang="en-US" dirty="0" smtClean="0"/>
              <a:t>cable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Prevents induced voltage from upsetting </a:t>
            </a:r>
            <a:r>
              <a:rPr lang="en-US" dirty="0"/>
              <a:t>operation </a:t>
            </a:r>
            <a:r>
              <a:rPr lang="en-US" dirty="0" smtClean="0"/>
              <a:t>of computers or sensors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Follow service manual </a:t>
            </a:r>
            <a:r>
              <a:rPr lang="en-US" dirty="0" smtClean="0"/>
              <a:t>recommendations when replacing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Tightly twist wires in </a:t>
            </a:r>
            <a:r>
              <a:rPr lang="en-US" dirty="0"/>
              <a:t>the same direction before </a:t>
            </a:r>
            <a:r>
              <a:rPr lang="en-US" dirty="0" smtClean="0"/>
              <a:t>soldering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Electrical/Electronic Symbols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Used </a:t>
            </a:r>
            <a:r>
              <a:rPr lang="en-US" sz="2800" dirty="0"/>
              <a:t>on wiring diagrams </a:t>
            </a:r>
            <a:r>
              <a:rPr lang="en-US" sz="2800" dirty="0" smtClean="0"/>
              <a:t>to show </a:t>
            </a:r>
            <a:r>
              <a:rPr lang="en-US" sz="2800" dirty="0"/>
              <a:t>circuit components and wiring </a:t>
            </a:r>
            <a:r>
              <a:rPr lang="en-US" sz="2800" dirty="0" smtClean="0"/>
              <a:t>connections</a:t>
            </a:r>
          </a:p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Clearly show relationship </a:t>
            </a:r>
            <a:r>
              <a:rPr lang="en-US" sz="2800" dirty="0"/>
              <a:t>of </a:t>
            </a:r>
            <a:r>
              <a:rPr lang="en-US" sz="2800" dirty="0" smtClean="0"/>
              <a:t>components in circuit</a:t>
            </a:r>
          </a:p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To </a:t>
            </a:r>
            <a:r>
              <a:rPr lang="en-US" sz="2800" dirty="0"/>
              <a:t>save space and to simplify </a:t>
            </a:r>
            <a:r>
              <a:rPr lang="en-US" sz="2800" dirty="0" smtClean="0"/>
              <a:t>reading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Competent technicians must understand </a:t>
            </a:r>
            <a:r>
              <a:rPr lang="en-US" dirty="0"/>
              <a:t>these </a:t>
            </a:r>
            <a:r>
              <a:rPr lang="en-US" dirty="0" smtClean="0"/>
              <a:t>symbols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Electrical/Electronic Symbols (Cont.)</a:t>
            </a:r>
          </a:p>
        </p:txBody>
      </p:sp>
      <p:pic>
        <p:nvPicPr>
          <p:cNvPr id="66563" name="Picture 4" descr="21-36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119313"/>
            <a:ext cx="882967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Wiring Harnesses Names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Most wiring harnesses are named after their </a:t>
            </a:r>
            <a:r>
              <a:rPr lang="en-US" dirty="0" smtClean="0"/>
              <a:t>location on </a:t>
            </a:r>
            <a:r>
              <a:rPr lang="en-US" dirty="0"/>
              <a:t>a </a:t>
            </a:r>
            <a:r>
              <a:rPr lang="en-US" dirty="0" smtClean="0"/>
              <a:t>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</a:t>
            </a:r>
            <a:r>
              <a:rPr lang="en-US" dirty="0" smtClean="0"/>
              <a:t>eft </a:t>
            </a:r>
            <a:r>
              <a:rPr lang="en-US" dirty="0"/>
              <a:t>side </a:t>
            </a:r>
            <a:r>
              <a:rPr lang="en-US" dirty="0" smtClean="0"/>
              <a:t>is driver’s side abbreviated “</a:t>
            </a:r>
            <a:r>
              <a:rPr lang="en-US" dirty="0"/>
              <a:t>LH</a:t>
            </a:r>
            <a:r>
              <a:rPr lang="en-US" dirty="0" smtClean="0"/>
              <a:t>”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</a:t>
            </a:r>
            <a:r>
              <a:rPr lang="en-US" dirty="0" smtClean="0"/>
              <a:t>ight side is passenger side abbreviated</a:t>
            </a:r>
            <a:r>
              <a:rPr lang="en-US" dirty="0"/>
              <a:t> </a:t>
            </a:r>
            <a:r>
              <a:rPr lang="en-US" dirty="0" smtClean="0"/>
              <a:t>“RH”</a:t>
            </a:r>
            <a:endParaRPr lang="en-US" dirty="0"/>
          </a:p>
        </p:txBody>
      </p:sp>
      <p:pic>
        <p:nvPicPr>
          <p:cNvPr id="67588" name="Content Placeholder 5" descr="21-38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8013" y="3522663"/>
            <a:ext cx="5422900" cy="31115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Wire Code Identification System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535487" cy="5140325"/>
          </a:xfrm>
        </p:spPr>
        <p:txBody>
          <a:bodyPr>
            <a:normAutofit/>
          </a:bodyPr>
          <a:lstStyle/>
          <a:p>
            <a:pPr marL="342900" lvl="1" indent="-342900">
              <a:buFont typeface="Arial"/>
              <a:buChar char="•"/>
              <a:defRPr/>
            </a:pPr>
            <a:r>
              <a:rPr lang="en-US" sz="2800" dirty="0" smtClean="0"/>
              <a:t>Alphanumeric method </a:t>
            </a:r>
            <a:r>
              <a:rPr lang="en-US" sz="2800" dirty="0"/>
              <a:t>of </a:t>
            </a:r>
            <a:r>
              <a:rPr lang="en-US" sz="2800" dirty="0" smtClean="0"/>
              <a:t>identifying wires on a diagram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Color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Location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Gage size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Vary by manufacturer</a:t>
            </a:r>
          </a:p>
        </p:txBody>
      </p:sp>
      <p:pic>
        <p:nvPicPr>
          <p:cNvPr id="68612" name="Content Placeholder 6" descr="21-39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9525" y="2043113"/>
            <a:ext cx="3708400" cy="4495800"/>
          </a:xfrm>
        </p:spPr>
      </p:pic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Wire Code Identification System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Wire color codes trace or follow one wire to different locations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Can have solid colors, stripes</a:t>
            </a:r>
            <a:r>
              <a:rPr lang="en-US" dirty="0"/>
              <a:t>, bands</a:t>
            </a:r>
            <a:r>
              <a:rPr lang="en-US" dirty="0" smtClean="0"/>
              <a:t>, or </a:t>
            </a:r>
            <a:r>
              <a:rPr lang="en-US" dirty="0"/>
              <a:t>hash </a:t>
            </a:r>
            <a:r>
              <a:rPr lang="en-US" dirty="0" smtClean="0"/>
              <a:t>marks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69636" name="Content Placeholder 4" descr="21-40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1213" y="3355975"/>
            <a:ext cx="7813675" cy="3305175"/>
          </a:xfrm>
        </p:spPr>
      </p:pic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Wiring Splices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439261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Places </a:t>
            </a:r>
            <a:r>
              <a:rPr lang="en-US" dirty="0"/>
              <a:t>where two or </a:t>
            </a:r>
            <a:r>
              <a:rPr lang="en-US" dirty="0" smtClean="0"/>
              <a:t>more wires connect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Normally </a:t>
            </a:r>
            <a:r>
              <a:rPr lang="en-US" dirty="0"/>
              <a:t>shown </a:t>
            </a:r>
            <a:r>
              <a:rPr lang="en-US" dirty="0" smtClean="0"/>
              <a:t>on wiring </a:t>
            </a:r>
            <a:r>
              <a:rPr lang="en-US" dirty="0"/>
              <a:t>diagram </a:t>
            </a:r>
            <a:r>
              <a:rPr lang="en-US" dirty="0" smtClean="0"/>
              <a:t>as a dot</a:t>
            </a:r>
          </a:p>
        </p:txBody>
      </p:sp>
      <p:pic>
        <p:nvPicPr>
          <p:cNvPr id="70660" name="Content Placeholder 8" descr="21-41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0000" y="1919288"/>
            <a:ext cx="3789363" cy="4276725"/>
          </a:xfrm>
        </p:spPr>
      </p:pic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Splice Code Charts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Give additional information about circuits and splice locations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71684" name="Content Placeholder 4" descr="21-42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65563" y="2035175"/>
            <a:ext cx="5003800" cy="4529138"/>
          </a:xfrm>
        </p:spPr>
      </p:pic>
      <p:sp>
        <p:nvSpPr>
          <p:cNvPr id="71685" name="TextBox 5"/>
          <p:cNvSpPr txBox="1">
            <a:spLocks noChangeArrowheads="1"/>
          </p:cNvSpPr>
          <p:nvPr/>
        </p:nvSpPr>
        <p:spPr bwMode="auto">
          <a:xfrm>
            <a:off x="4125913" y="6256338"/>
            <a:ext cx="7889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(Ford)</a:t>
            </a:r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Electrical Grounds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Where circuits fasten to metal frame or chassis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Remote ground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Extra </a:t>
            </a:r>
            <a:r>
              <a:rPr lang="en-US" dirty="0"/>
              <a:t>wire running from </a:t>
            </a:r>
            <a:r>
              <a:rPr lang="en-US" dirty="0" smtClean="0"/>
              <a:t>circuit </a:t>
            </a:r>
            <a:r>
              <a:rPr lang="en-US" dirty="0"/>
              <a:t>to </a:t>
            </a:r>
            <a:r>
              <a:rPr lang="en-US" dirty="0" smtClean="0"/>
              <a:t>ground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Chassis ground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metal part </a:t>
            </a:r>
            <a:r>
              <a:rPr lang="en-US" dirty="0"/>
              <a:t>of </a:t>
            </a:r>
            <a:r>
              <a:rPr lang="en-US" dirty="0" smtClean="0"/>
              <a:t>component </a:t>
            </a:r>
            <a:r>
              <a:rPr lang="en-US" dirty="0"/>
              <a:t>to attach to ground</a:t>
            </a:r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Alternate Circuits and Optional Wiring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Alternate circuit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Possible </a:t>
            </a:r>
            <a:r>
              <a:rPr lang="en-US" dirty="0"/>
              <a:t>circuit </a:t>
            </a:r>
            <a:r>
              <a:rPr lang="en-US" dirty="0" smtClean="0"/>
              <a:t>variation given </a:t>
            </a:r>
            <a:r>
              <a:rPr lang="en-US" dirty="0"/>
              <a:t>on </a:t>
            </a:r>
            <a:r>
              <a:rPr lang="en-US" dirty="0" smtClean="0"/>
              <a:t>wiring diagram</a:t>
            </a:r>
            <a:r>
              <a:rPr lang="en-US" dirty="0"/>
              <a:t>	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one diagram to serve as two diagrams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Optional wiring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Wiring </a:t>
            </a:r>
            <a:r>
              <a:rPr lang="en-US" dirty="0"/>
              <a:t>provided in </a:t>
            </a:r>
            <a:r>
              <a:rPr lang="en-US" dirty="0" smtClean="0"/>
              <a:t>a circuit that </a:t>
            </a:r>
            <a:r>
              <a:rPr lang="en-US" dirty="0"/>
              <a:t>may not be in </a:t>
            </a:r>
            <a:r>
              <a:rPr lang="en-US" dirty="0" smtClean="0"/>
              <a:t>use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Trailer light wiring </a:t>
            </a:r>
            <a:r>
              <a:rPr lang="en-US" dirty="0"/>
              <a:t>even </a:t>
            </a:r>
            <a:r>
              <a:rPr lang="en-US" dirty="0" smtClean="0"/>
              <a:t>if package not installed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Junction Blocks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497387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Component </a:t>
            </a:r>
            <a:r>
              <a:rPr lang="en-US" dirty="0"/>
              <a:t>that allows </a:t>
            </a:r>
            <a:r>
              <a:rPr lang="en-US" dirty="0" smtClean="0"/>
              <a:t>several wires </a:t>
            </a:r>
            <a:r>
              <a:rPr lang="en-US" dirty="0"/>
              <a:t>to </a:t>
            </a:r>
            <a:r>
              <a:rPr lang="en-US" dirty="0" smtClean="0"/>
              <a:t>connect </a:t>
            </a:r>
            <a:r>
              <a:rPr lang="en-US" dirty="0"/>
              <a:t>to </a:t>
            </a:r>
            <a:r>
              <a:rPr lang="en-US" dirty="0" smtClean="0"/>
              <a:t>common conductor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Serves </a:t>
            </a:r>
            <a:r>
              <a:rPr lang="en-US" dirty="0"/>
              <a:t>as </a:t>
            </a:r>
            <a:r>
              <a:rPr lang="en-US" dirty="0" smtClean="0"/>
              <a:t>splice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Wires </a:t>
            </a:r>
            <a:r>
              <a:rPr lang="en-US" dirty="0"/>
              <a:t>can </a:t>
            </a:r>
            <a:r>
              <a:rPr lang="en-US" dirty="0" smtClean="0"/>
              <a:t>easily be removed</a:t>
            </a:r>
            <a:endParaRPr lang="en-US" dirty="0"/>
          </a:p>
        </p:txBody>
      </p:sp>
      <p:pic>
        <p:nvPicPr>
          <p:cNvPr id="74756" name="Content Placeholder 4" descr="21-45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75250" y="1717675"/>
            <a:ext cx="3665538" cy="4667250"/>
          </a:xfrm>
        </p:spPr>
      </p:pic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Connector Electrical Values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Electrical values of connector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Voltage, current</a:t>
            </a:r>
            <a:r>
              <a:rPr lang="en-US" dirty="0"/>
              <a:t>, and resistance specifications </a:t>
            </a:r>
            <a:r>
              <a:rPr lang="en-US" dirty="0" smtClean="0"/>
              <a:t>at connector for known </a:t>
            </a:r>
            <a:r>
              <a:rPr lang="en-US" dirty="0"/>
              <a:t>good </a:t>
            </a:r>
            <a:r>
              <a:rPr lang="en-US" dirty="0" smtClean="0"/>
              <a:t>circuit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Electrical value </a:t>
            </a:r>
            <a:r>
              <a:rPr lang="en-US" dirty="0"/>
              <a:t>that should be present at each terminal </a:t>
            </a:r>
            <a:r>
              <a:rPr lang="en-US" dirty="0" smtClean="0"/>
              <a:t>in connector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Allows use of </a:t>
            </a:r>
            <a:r>
              <a:rPr lang="en-US" dirty="0" err="1" smtClean="0"/>
              <a:t>multimeter</a:t>
            </a:r>
            <a:r>
              <a:rPr lang="en-US" dirty="0" smtClean="0"/>
              <a:t> </a:t>
            </a:r>
            <a:r>
              <a:rPr lang="en-US" dirty="0"/>
              <a:t>to check </a:t>
            </a:r>
            <a:r>
              <a:rPr lang="en-US" dirty="0" smtClean="0"/>
              <a:t>circuit </a:t>
            </a:r>
            <a:r>
              <a:rPr lang="en-US" dirty="0"/>
              <a:t>for </a:t>
            </a:r>
            <a:r>
              <a:rPr lang="en-US" dirty="0" smtClean="0"/>
              <a:t>problems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Connector Electrical Values (Cont.)</a:t>
            </a:r>
          </a:p>
        </p:txBody>
      </p:sp>
      <p:pic>
        <p:nvPicPr>
          <p:cNvPr id="76803" name="Content Placeholder 3" descr="21-46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95500" y="1552575"/>
            <a:ext cx="4833938" cy="5056188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Steps for Using Wiring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Learn </a:t>
            </a:r>
            <a:r>
              <a:rPr lang="en-US" dirty="0" smtClean="0"/>
              <a:t>abbreviations </a:t>
            </a:r>
            <a:r>
              <a:rPr lang="en-US" dirty="0"/>
              <a:t>used in </a:t>
            </a:r>
            <a:r>
              <a:rPr lang="en-US" dirty="0" smtClean="0"/>
              <a:t>service information </a:t>
            </a:r>
            <a:r>
              <a:rPr lang="en-US" dirty="0"/>
              <a:t>for </a:t>
            </a:r>
            <a:r>
              <a:rPr lang="en-US" dirty="0" smtClean="0"/>
              <a:t>specific 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Study </a:t>
            </a:r>
            <a:r>
              <a:rPr lang="en-US" dirty="0" smtClean="0"/>
              <a:t>color </a:t>
            </a:r>
            <a:r>
              <a:rPr lang="en-US" dirty="0"/>
              <a:t>codes and </a:t>
            </a:r>
            <a:r>
              <a:rPr lang="en-US" dirty="0" smtClean="0"/>
              <a:t>callouts </a:t>
            </a:r>
            <a:r>
              <a:rPr lang="en-US" dirty="0"/>
              <a:t>on </a:t>
            </a:r>
            <a:r>
              <a:rPr lang="en-US" dirty="0" smtClean="0"/>
              <a:t>wiring diagram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Study </a:t>
            </a:r>
            <a:r>
              <a:rPr lang="en-US" dirty="0" smtClean="0"/>
              <a:t>types </a:t>
            </a:r>
            <a:r>
              <a:rPr lang="en-US" dirty="0"/>
              <a:t>of </a:t>
            </a:r>
            <a:r>
              <a:rPr lang="en-US" dirty="0" smtClean="0"/>
              <a:t>symbols used on diagram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Learn to use any charts that accompany </a:t>
            </a:r>
            <a:r>
              <a:rPr lang="en-US" dirty="0" smtClean="0"/>
              <a:t>diagrams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Steps for Using Wiring Diagrams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Study only </a:t>
            </a:r>
            <a:r>
              <a:rPr lang="en-US" dirty="0" smtClean="0"/>
              <a:t>pertinent </a:t>
            </a:r>
            <a:r>
              <a:rPr lang="en-US" dirty="0"/>
              <a:t>section of </a:t>
            </a:r>
            <a:r>
              <a:rPr lang="en-US" dirty="0" smtClean="0"/>
              <a:t>circuit diagram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Slowly trace </a:t>
            </a:r>
            <a:r>
              <a:rPr lang="en-US" dirty="0" smtClean="0"/>
              <a:t>section </a:t>
            </a:r>
            <a:r>
              <a:rPr lang="en-US" dirty="0"/>
              <a:t>of </a:t>
            </a:r>
            <a:r>
              <a:rPr lang="en-US" dirty="0" smtClean="0"/>
              <a:t>circuit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Do not confuse overlapping wires with </a:t>
            </a:r>
            <a:r>
              <a:rPr lang="en-US" dirty="0" smtClean="0"/>
              <a:t>spliced wires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Visualize vehicle you </a:t>
            </a:r>
            <a:r>
              <a:rPr lang="en-US" dirty="0"/>
              <a:t>are working </a:t>
            </a:r>
            <a:r>
              <a:rPr lang="en-US" dirty="0" smtClean="0"/>
              <a:t>on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Types of Wiring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Wiring diagrams </a:t>
            </a:r>
            <a:r>
              <a:rPr lang="en-US" dirty="0" smtClean="0"/>
              <a:t>take different </a:t>
            </a:r>
            <a:r>
              <a:rPr lang="en-US" dirty="0"/>
              <a:t>forms</a:t>
            </a:r>
            <a:r>
              <a:rPr lang="en-US" dirty="0" smtClean="0"/>
              <a:t>, depending </a:t>
            </a:r>
            <a:r>
              <a:rPr lang="en-US" dirty="0"/>
              <a:t>on </a:t>
            </a:r>
            <a:r>
              <a:rPr lang="en-US" dirty="0" smtClean="0"/>
              <a:t>information contained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Harness </a:t>
            </a:r>
            <a:r>
              <a:rPr lang="en-US" dirty="0"/>
              <a:t>routing </a:t>
            </a:r>
            <a:r>
              <a:rPr lang="en-US" dirty="0" smtClean="0"/>
              <a:t>diagram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Shows </a:t>
            </a:r>
            <a:r>
              <a:rPr lang="en-US" dirty="0"/>
              <a:t>how major </a:t>
            </a:r>
            <a:r>
              <a:rPr lang="en-US" dirty="0" smtClean="0"/>
              <a:t>wiring is </a:t>
            </a:r>
            <a:r>
              <a:rPr lang="en-US" dirty="0"/>
              <a:t>arranged and </a:t>
            </a:r>
            <a:r>
              <a:rPr lang="en-US" dirty="0" smtClean="0"/>
              <a:t>located </a:t>
            </a:r>
            <a:r>
              <a:rPr lang="en-US" dirty="0"/>
              <a:t>in </a:t>
            </a:r>
            <a:r>
              <a:rPr lang="en-US" dirty="0" smtClean="0"/>
              <a:t>vehicle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Harness Routing Diagram</a:t>
            </a:r>
          </a:p>
        </p:txBody>
      </p:sp>
      <p:pic>
        <p:nvPicPr>
          <p:cNvPr id="80899" name="Content Placeholder 3" descr="21-49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3075" y="1900238"/>
            <a:ext cx="8493125" cy="4162425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Connector and Power Distribution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Connector </a:t>
            </a:r>
            <a:r>
              <a:rPr lang="en-US" dirty="0" smtClean="0"/>
              <a:t>diagrams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Shows connectors and identifies </a:t>
            </a:r>
            <a:r>
              <a:rPr lang="en-US" dirty="0"/>
              <a:t>each </a:t>
            </a:r>
            <a:r>
              <a:rPr lang="en-US" dirty="0" smtClean="0"/>
              <a:t>terminal inside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Power </a:t>
            </a:r>
            <a:r>
              <a:rPr lang="en-US" dirty="0"/>
              <a:t>distribution </a:t>
            </a:r>
            <a:r>
              <a:rPr lang="en-US" dirty="0" smtClean="0"/>
              <a:t>diagram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Shows </a:t>
            </a:r>
            <a:r>
              <a:rPr lang="en-US" dirty="0"/>
              <a:t>how 12-</a:t>
            </a:r>
            <a:r>
              <a:rPr lang="en-US" dirty="0" smtClean="0"/>
              <a:t>volt battery </a:t>
            </a:r>
            <a:r>
              <a:rPr lang="en-US" dirty="0"/>
              <a:t>current feeds to </a:t>
            </a:r>
            <a:r>
              <a:rPr lang="en-US" dirty="0" smtClean="0"/>
              <a:t>electrical system’s main </a:t>
            </a:r>
            <a:r>
              <a:rPr lang="en-US" dirty="0"/>
              <a:t>components or </a:t>
            </a:r>
            <a:r>
              <a:rPr lang="en-US" dirty="0" smtClean="0"/>
              <a:t>sections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Connector Diagram</a:t>
            </a:r>
          </a:p>
        </p:txBody>
      </p:sp>
      <p:pic>
        <p:nvPicPr>
          <p:cNvPr id="82947" name="Content Placeholder 3" descr="21-50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063" y="2190750"/>
            <a:ext cx="8707437" cy="3500438"/>
          </a:xfrm>
        </p:spPr>
      </p:pic>
      <p:sp>
        <p:nvSpPr>
          <p:cNvPr id="82948" name="TextBox 4"/>
          <p:cNvSpPr txBox="1">
            <a:spLocks noChangeArrowheads="1"/>
          </p:cNvSpPr>
          <p:nvPr/>
        </p:nvSpPr>
        <p:spPr bwMode="auto">
          <a:xfrm>
            <a:off x="568325" y="5691188"/>
            <a:ext cx="2039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 Motor Co.)</a:t>
            </a:r>
          </a:p>
        </p:txBody>
      </p:sp>
    </p:spTree>
  </p:cSld>
  <p:clrMapOvr>
    <a:masterClrMapping/>
  </p:clrMapOvr>
  <p:transition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Power Distribution Diagram</a:t>
            </a:r>
          </a:p>
        </p:txBody>
      </p:sp>
      <p:pic>
        <p:nvPicPr>
          <p:cNvPr id="83971" name="Content Placeholder 3" descr="21-5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14625" y="1484313"/>
            <a:ext cx="4040188" cy="5133975"/>
          </a:xfrm>
        </p:spPr>
      </p:pic>
    </p:spTree>
  </p:cSld>
  <p:clrMapOvr>
    <a:masterClrMapping/>
  </p:clrMapOvr>
  <p:transition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Location Grid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Locates </a:t>
            </a:r>
            <a:r>
              <a:rPr lang="en-US" sz="2800" dirty="0"/>
              <a:t>components </a:t>
            </a:r>
            <a:r>
              <a:rPr lang="en-US" sz="2800" dirty="0" smtClean="0"/>
              <a:t>or connections </a:t>
            </a:r>
            <a:r>
              <a:rPr lang="en-US" sz="2800" dirty="0"/>
              <a:t>quickly on </a:t>
            </a:r>
            <a:r>
              <a:rPr lang="en-US" sz="2800" dirty="0" smtClean="0"/>
              <a:t>large </a:t>
            </a:r>
            <a:r>
              <a:rPr lang="en-US" sz="2800" dirty="0"/>
              <a:t>wiring </a:t>
            </a:r>
            <a:r>
              <a:rPr lang="en-US" sz="2800" dirty="0" smtClean="0"/>
              <a:t>diagram </a:t>
            </a:r>
          </a:p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Alphanumeric </a:t>
            </a:r>
            <a:r>
              <a:rPr lang="en-US" sz="2800" dirty="0"/>
              <a:t>system marked off around </a:t>
            </a:r>
            <a:r>
              <a:rPr lang="en-US" sz="2800" dirty="0" smtClean="0"/>
              <a:t>outside of wiring diagram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Location Grid (Cont.)</a:t>
            </a:r>
          </a:p>
        </p:txBody>
      </p:sp>
      <p:pic>
        <p:nvPicPr>
          <p:cNvPr id="86019" name="Content Placeholder 3" descr="21-54 v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3163" y="1484313"/>
            <a:ext cx="7175500" cy="5173662"/>
          </a:xfrm>
        </p:spPr>
      </p:pic>
      <p:sp>
        <p:nvSpPr>
          <p:cNvPr id="86020" name="TextBox 4"/>
          <p:cNvSpPr txBox="1">
            <a:spLocks noChangeArrowheads="1"/>
          </p:cNvSpPr>
          <p:nvPr/>
        </p:nvSpPr>
        <p:spPr bwMode="auto">
          <a:xfrm>
            <a:off x="615950" y="6350000"/>
            <a:ext cx="952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(Ford)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Main and System Wiring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Main </a:t>
            </a:r>
            <a:r>
              <a:rPr lang="en-US" dirty="0"/>
              <a:t>wiring </a:t>
            </a:r>
            <a:r>
              <a:rPr lang="en-US" dirty="0" smtClean="0"/>
              <a:t>diagram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Large </a:t>
            </a:r>
            <a:r>
              <a:rPr lang="en-US" dirty="0"/>
              <a:t>diagram </a:t>
            </a:r>
            <a:r>
              <a:rPr lang="en-US" dirty="0" smtClean="0"/>
              <a:t>with </a:t>
            </a:r>
            <a:r>
              <a:rPr lang="en-US" dirty="0"/>
              <a:t>symbols for all major wiring and </a:t>
            </a:r>
            <a:r>
              <a:rPr lang="en-US" dirty="0" smtClean="0"/>
              <a:t>electric/electronic components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System </a:t>
            </a:r>
            <a:r>
              <a:rPr lang="en-US" dirty="0"/>
              <a:t>wiring </a:t>
            </a:r>
            <a:r>
              <a:rPr lang="en-US" dirty="0" smtClean="0"/>
              <a:t>diagram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Contains </a:t>
            </a:r>
            <a:r>
              <a:rPr lang="en-US" dirty="0"/>
              <a:t>only </a:t>
            </a:r>
            <a:r>
              <a:rPr lang="en-US" dirty="0" smtClean="0"/>
              <a:t>components and </a:t>
            </a:r>
            <a:r>
              <a:rPr lang="en-US" dirty="0"/>
              <a:t>wires for a particular </a:t>
            </a:r>
            <a:r>
              <a:rPr lang="en-US" dirty="0" smtClean="0"/>
              <a:t>circuit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Section </a:t>
            </a:r>
            <a:r>
              <a:rPr lang="en-US" dirty="0"/>
              <a:t>of </a:t>
            </a:r>
            <a:r>
              <a:rPr lang="en-US" dirty="0" smtClean="0"/>
              <a:t>main </a:t>
            </a:r>
            <a:r>
              <a:rPr lang="en-US" dirty="0"/>
              <a:t>wiring diagram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Main Wiring Diagram</a:t>
            </a:r>
          </a:p>
        </p:txBody>
      </p:sp>
      <p:pic>
        <p:nvPicPr>
          <p:cNvPr id="88067" name="Content Placeholder 3" descr="21-55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4613" y="1484313"/>
            <a:ext cx="6721475" cy="5173662"/>
          </a:xfrm>
        </p:spPr>
      </p:pic>
      <p:sp>
        <p:nvSpPr>
          <p:cNvPr id="88068" name="TextBox 4"/>
          <p:cNvSpPr txBox="1">
            <a:spLocks noChangeArrowheads="1"/>
          </p:cNvSpPr>
          <p:nvPr/>
        </p:nvSpPr>
        <p:spPr bwMode="auto">
          <a:xfrm>
            <a:off x="342900" y="6484938"/>
            <a:ext cx="1755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 Motor Co.)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System Wiring Diagram</a:t>
            </a:r>
          </a:p>
        </p:txBody>
      </p:sp>
      <p:pic>
        <p:nvPicPr>
          <p:cNvPr id="89091" name="Content Placeholder 3" descr="21-56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87638" y="1471613"/>
            <a:ext cx="3894137" cy="5132387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Block Diagrams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Boxes </a:t>
            </a:r>
            <a:r>
              <a:rPr lang="en-US" dirty="0"/>
              <a:t>and symbols </a:t>
            </a:r>
            <a:r>
              <a:rPr lang="en-US" dirty="0" smtClean="0"/>
              <a:t>illustrate components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Lines represent wires and hoses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Simplifies system or circuit to illustrate how area operates </a:t>
            </a:r>
            <a:r>
              <a:rPr lang="en-US" dirty="0"/>
              <a:t>and </a:t>
            </a:r>
            <a:r>
              <a:rPr lang="en-US" dirty="0" smtClean="0"/>
              <a:t>major components interact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Block Diagrams (Cont.)</a:t>
            </a:r>
          </a:p>
        </p:txBody>
      </p:sp>
      <p:pic>
        <p:nvPicPr>
          <p:cNvPr id="91139" name="Content Placeholder 3" descr="21-57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538" y="1484313"/>
            <a:ext cx="4473575" cy="5133975"/>
          </a:xfrm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1864</Words>
  <Application>Microsoft Office PowerPoint</Application>
  <PresentationFormat>On-screen Show (4:3)</PresentationFormat>
  <Paragraphs>371</Paragraphs>
  <Slides>68</Slides>
  <Notes>67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68</vt:i4>
      </vt:variant>
    </vt:vector>
  </HeadingPairs>
  <TitlesOfParts>
    <vt:vector size="72" baseType="lpstr">
      <vt:lpstr>Title Slide</vt:lpstr>
      <vt:lpstr>4_Custom Design</vt:lpstr>
      <vt:lpstr>Ojectives</vt:lpstr>
      <vt:lpstr>Content</vt:lpstr>
      <vt:lpstr>PowerPoint Presentation</vt:lpstr>
      <vt:lpstr>21</vt:lpstr>
      <vt:lpstr>Objectives</vt:lpstr>
      <vt:lpstr>Objectives</vt:lpstr>
      <vt:lpstr>Types of Wire</vt:lpstr>
      <vt:lpstr>Solid and Stranded Wire</vt:lpstr>
      <vt:lpstr>Parallel Wire</vt:lpstr>
      <vt:lpstr>Primary and Secondary Wire</vt:lpstr>
      <vt:lpstr>Primary and Secondary Wire (Cont.)</vt:lpstr>
      <vt:lpstr>Cables</vt:lpstr>
      <vt:lpstr>Coaxial Cable</vt:lpstr>
      <vt:lpstr>Twisted and Shielded Twisted Pair Wire</vt:lpstr>
      <vt:lpstr>Hybrid Power Cables</vt:lpstr>
      <vt:lpstr>Printed Circuits</vt:lpstr>
      <vt:lpstr>Wire Size</vt:lpstr>
      <vt:lpstr>Wire Size (Cont.)</vt:lpstr>
      <vt:lpstr>Wire Size (Cont.)</vt:lpstr>
      <vt:lpstr>Wire Size (Cont.)</vt:lpstr>
      <vt:lpstr>Wire Size (Cont.)</vt:lpstr>
      <vt:lpstr>Wire Current-Carrying Rules</vt:lpstr>
      <vt:lpstr>Wire Protection Devices</vt:lpstr>
      <vt:lpstr>Wiring Harnesses</vt:lpstr>
      <vt:lpstr>Cutting and Stripping Wire</vt:lpstr>
      <vt:lpstr>Soldering</vt:lpstr>
      <vt:lpstr>Soldering (Cont.)</vt:lpstr>
      <vt:lpstr>Tinning</vt:lpstr>
      <vt:lpstr>Soldering Technique</vt:lpstr>
      <vt:lpstr>Soldering Technique (Cont.)</vt:lpstr>
      <vt:lpstr>Covering Exposed Conductors</vt:lpstr>
      <vt:lpstr>Connectors</vt:lpstr>
      <vt:lpstr>Crimp Connectors</vt:lpstr>
      <vt:lpstr>Crimp Connectors (Cont.)</vt:lpstr>
      <vt:lpstr>Connectors (Cont.)</vt:lpstr>
      <vt:lpstr>Connectors (Cont.)</vt:lpstr>
      <vt:lpstr>Connectors (Cont.)</vt:lpstr>
      <vt:lpstr>Protecting Electrical Connections</vt:lpstr>
      <vt:lpstr>Wiring Repairs</vt:lpstr>
      <vt:lpstr>Bypassing a Connector</vt:lpstr>
      <vt:lpstr>Bypassing a Wire</vt:lpstr>
      <vt:lpstr>Fuse Link Service</vt:lpstr>
      <vt:lpstr>Adding Electric Accessories</vt:lpstr>
      <vt:lpstr>Twisted Cable Service</vt:lpstr>
      <vt:lpstr>Electrical/Electronic Symbols</vt:lpstr>
      <vt:lpstr>Electrical/Electronic Symbols (Cont.)</vt:lpstr>
      <vt:lpstr>Wiring Harnesses Names</vt:lpstr>
      <vt:lpstr>Wire Code Identification System</vt:lpstr>
      <vt:lpstr>Wire Code Identification System (Cont.)</vt:lpstr>
      <vt:lpstr>Wiring Splices</vt:lpstr>
      <vt:lpstr>Splice Code Charts</vt:lpstr>
      <vt:lpstr>Electrical Grounds</vt:lpstr>
      <vt:lpstr>Alternate Circuits and Optional Wiring</vt:lpstr>
      <vt:lpstr>Junction Blocks</vt:lpstr>
      <vt:lpstr>Connector Electrical Values</vt:lpstr>
      <vt:lpstr>Connector Electrical Values (Cont.)</vt:lpstr>
      <vt:lpstr>Steps for Using Wiring Diagrams</vt:lpstr>
      <vt:lpstr>Steps for Using Wiring Diagrams (Cont.)</vt:lpstr>
      <vt:lpstr>Types of Wiring Diagrams</vt:lpstr>
      <vt:lpstr>Harness Routing Diagram</vt:lpstr>
      <vt:lpstr>Connector and Power Distribution Diagrams</vt:lpstr>
      <vt:lpstr>Connector Diagram</vt:lpstr>
      <vt:lpstr>Power Distribution Diagram</vt:lpstr>
      <vt:lpstr>Location Grid</vt:lpstr>
      <vt:lpstr>Location Grid (Cont.)</vt:lpstr>
      <vt:lpstr>Main and System Wiring Diagrams</vt:lpstr>
      <vt:lpstr>Main Wiring Diagram</vt:lpstr>
      <vt:lpstr>System Wiring Diagram</vt:lpstr>
      <vt:lpstr>Block Diagrams </vt:lpstr>
      <vt:lpstr>Block Diagrams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2013-08-27T14:40:03Z</dcterms:created>
  <dcterms:modified xsi:type="dcterms:W3CDTF">2016-07-01T13:04:07Z</dcterms:modified>
</cp:coreProperties>
</file>