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54"/>
  </p:notesMasterIdLst>
  <p:handoutMasterIdLst>
    <p:handoutMasterId r:id="rId55"/>
  </p:handoutMasterIdLst>
  <p:sldIdLst>
    <p:sldId id="306" r:id="rId5"/>
    <p:sldId id="305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8" r:id="rId26"/>
    <p:sldId id="275" r:id="rId27"/>
    <p:sldId id="276" r:id="rId28"/>
    <p:sldId id="307" r:id="rId29"/>
    <p:sldId id="277" r:id="rId30"/>
    <p:sldId id="279" r:id="rId31"/>
    <p:sldId id="281" r:id="rId32"/>
    <p:sldId id="282" r:id="rId33"/>
    <p:sldId id="283" r:id="rId34"/>
    <p:sldId id="284" r:id="rId35"/>
    <p:sldId id="285" r:id="rId36"/>
    <p:sldId id="287" r:id="rId37"/>
    <p:sldId id="290" r:id="rId38"/>
    <p:sldId id="288" r:id="rId39"/>
    <p:sldId id="289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2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A42912F-5ACF-4598-B5C8-C6C24CEE3B8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6E0877A-41AB-412E-9DBA-6B7DFBCE16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8935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AD26D61-203E-4548-84EB-58132A999D4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DFE4CD8-D7D7-4CDA-9F7D-E9D479C151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1296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579239-1416-4EE2-8731-FC6AEDFC872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DBF38F-A5E5-4587-9993-2D68A380AB5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5FFB83E-4F80-46AA-8528-E3F1A3A4AA8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0FD5464-722D-47AB-BCA2-D2ADD521214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DBBF19-1169-4074-BCA8-90DF7E2B9D7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14FABAA-210F-46F2-BF6F-06C2C819865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9A412A1-6CB7-4D52-907D-70D9A9203C2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972E78-4332-426F-BA3E-2A6E1E5EE81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083E38-FFBE-435D-B673-FE10A6A01C8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FB586E6-AAB4-4548-BF02-6D537AB4043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70FCD60-48CD-4A52-ABE5-074A02DC4A3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D5604D4-5048-4107-8EAD-B558F463F71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C347F43-7611-45C9-BF0F-CF761F66BC3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4CA88F-7BB6-45C4-B77A-B9094FED254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2C56CB2-0613-4A3B-B2C2-B98DB5748EA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7C7308-2E28-41BD-9CBC-56C08E8C191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0D7C867-B9D6-4A79-A484-4A9205167D6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8E11DB1-7A01-49A4-9395-C4DA674DAF5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30CA00-0EE6-4918-95F5-A0B13F072CD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58A3F4-F6CC-46F6-BE36-60E9EE9538F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B18B48-7DFE-4AC9-9952-988E8BD52B3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E3996E5-B287-4A1A-9AAD-335BF52A9E3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58D58A-D2EE-413B-98CD-5A0D4D8DE8C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279FB25-208A-4F10-9366-9DD82FC6F78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2D8280-369C-4CF2-8E1B-283ACED7F92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47E92F4-1E7D-4FDA-833D-F9137FCD6C7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68A228-1323-4A77-9306-DC6752357A3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FB8BBD-1979-4135-AE11-9F8CBD570D4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3AB9DD-EB9D-4355-A8D9-542FA99C1C1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8749E3-EBE7-4D79-BE2E-D0C4354E7BA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FF04D08-484F-4411-B70B-02879409112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FE0B01-64C9-40AE-B219-FA37550AC86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D2167B8-B49F-4480-A4C4-A08DEA1679C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3BCA20-1A06-4EF4-B1FD-583FA8AA766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C86BD5D-B6D3-4095-8F5B-40D8BA195B2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C2A073B-AB71-434E-AD98-CDAD80B2827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457F94E-BDCF-4F0C-A825-E111E547A83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A03CDE-0B11-46D9-8503-1A13647E1AF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C1EA619-B162-407E-9AFD-6F07B5494F4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3C2E090-9202-444C-AB80-FCFA4BECC2B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E7995B-9376-4047-963E-3FD930B234E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C0EDA1A-4DB1-4D96-B0FA-B278054002F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4BA38B0-24BF-46AF-8A58-C000FA405E8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7838E7-19ED-432E-9D0F-DB05DDF8EBB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706209E-289A-4B2E-8676-38F7B1C25D7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47CC6CD-ED0A-4CA2-8060-2BF69775C64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BE70CE3-A4D0-47DA-A703-12B76A9B27D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423722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298323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1995954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88053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617897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450587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6841753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671216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7878091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841691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022015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5027287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8081689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2810232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203686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099229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362152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9800153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1193712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4889404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850164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225670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EBEEDEA-C4CD-4CFE-A3F9-4D50064217B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123994D-36AB-4C7C-9162-A24C80D734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287145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109463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BD880ED-45C1-4B19-9926-F34AAA5311B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11122AC-346C-43CC-84C7-CE228A7A03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636265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0923B1C-4600-4ACE-8DCD-40FD5F8A1D0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5C91984-B2FD-4B10-9DF3-EB8DC93335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0917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AD1B905-F4E4-4C88-BA2F-43C3D058CE0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19A2047-CA3B-4110-B572-8B7A6DC22D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950715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7D47FAF-FFB8-4099-A7D9-DE1EF3F9729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9E1239D-D8F9-4013-9E4D-471385ED3B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490090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91CECF0-7509-43C1-9922-1F9D92CD246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D89887B-59C6-4FA2-9900-33139F2177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977802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D5A534B-1C82-4D92-B6CC-CEE31C1E408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38469F2-28E6-4437-B6D6-1456E50C9F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250766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12299BA-4DE2-4DE8-B2A8-05D8DA3384A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E3BBD9C-E89A-4AB5-B5D2-8002041B2C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52325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7075E09-01E7-4974-886E-738AF1DDC7E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68482F-E464-409F-93E9-4471D03D1B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287392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2E5D1C-DCC9-48CD-B3C0-DFA524C218F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0B5E374-21AC-4628-AE6D-BCB72AE47B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68765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85F0B4A-2AC2-42B6-8171-416729ECA02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0846C66-BCF1-4A88-965C-3F94A372AE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488865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348558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A3F5599-D856-41B2-9E23-1FF3CB1BD83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BD65D02-7A90-4C34-8582-BF18E442D9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1600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13C2A34-F6E4-472E-A4A9-696A9C89718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24193C6-FFE8-45D1-A8A0-330046D6B1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833246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54175FD-8F62-49E0-A6F3-9D378343EC5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4D7E6E7-9D7A-4925-8A50-2D71439A49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944970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DAC379F-B3E6-442A-82F9-AE109A7FE14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143D321-4F3E-43E9-823B-DDBCFCF690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337785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F0AF1E8-20D3-4432-9702-35F22219E58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65138-BF79-4B6C-872F-8F28F74B59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651663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C8676E1-894A-4248-99DC-60DA8B0C1AC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6BC41BA-A984-497C-812F-6636F830E5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407372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CC5686-184D-4345-9F9F-1E6BE9F2A34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2835710-B215-423D-827B-CF1775DE49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222761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FC93283-6C39-4160-AA19-D0DD333A5BF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D110A1A-A434-484C-A58F-1024A76612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799653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0CE33B6-07F9-4F44-9C14-F867496FAE4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41E9EA5-5360-4BF0-90C6-19F0C03EE4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959353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>
                <a:ea typeface="GungsuhChe"/>
              </a:rPr>
              <a:t>26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Hybrid Drive Technology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Identify the major parts common to </a:t>
            </a:r>
            <a:r>
              <a:rPr lang="en-US" dirty="0" smtClean="0"/>
              <a:t>hybrid gas</a:t>
            </a:r>
            <a:r>
              <a:rPr lang="en-US" dirty="0"/>
              <a:t>/electric or all-electric vehicles.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Compare </a:t>
            </a:r>
            <a:r>
              <a:rPr lang="en-US" dirty="0"/>
              <a:t>hybrid design and </a:t>
            </a:r>
            <a:r>
              <a:rPr lang="en-US" dirty="0" smtClean="0"/>
              <a:t>construction variations</a:t>
            </a:r>
            <a:r>
              <a:rPr lang="en-US" dirty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</a:t>
            </a:r>
            <a:r>
              <a:rPr lang="en-US" dirty="0"/>
              <a:t>the operation of a motor-generator</a:t>
            </a:r>
            <a:r>
              <a:rPr lang="en-US" dirty="0" smtClean="0"/>
              <a:t>, HV </a:t>
            </a:r>
            <a:r>
              <a:rPr lang="en-US" dirty="0"/>
              <a:t>battery, and HV power control module.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</a:t>
            </a:r>
            <a:r>
              <a:rPr lang="en-US" dirty="0"/>
              <a:t>answer ASE </a:t>
            </a:r>
            <a:r>
              <a:rPr lang="en-US" dirty="0" smtClean="0"/>
              <a:t>certification </a:t>
            </a:r>
            <a:r>
              <a:rPr lang="en-US" dirty="0"/>
              <a:t>test </a:t>
            </a:r>
            <a:r>
              <a:rPr lang="en-US" dirty="0" smtClean="0"/>
              <a:t>questions on </a:t>
            </a:r>
            <a:r>
              <a:rPr lang="en-US" dirty="0"/>
              <a:t>hybrid drive systems.</a:t>
            </a:r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Vehicles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Hybrid </a:t>
            </a:r>
            <a:r>
              <a:rPr lang="en-US" dirty="0"/>
              <a:t>electric vehicle (HEV)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Uses </a:t>
            </a:r>
            <a:r>
              <a:rPr lang="en-US" dirty="0"/>
              <a:t>two </a:t>
            </a:r>
            <a:r>
              <a:rPr lang="en-US" dirty="0" smtClean="0"/>
              <a:t>power sources </a:t>
            </a:r>
            <a:r>
              <a:rPr lang="en-US" dirty="0"/>
              <a:t>for </a:t>
            </a:r>
            <a:r>
              <a:rPr lang="en-US" dirty="0" smtClean="0"/>
              <a:t>propulsion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Small </a:t>
            </a:r>
            <a:r>
              <a:rPr lang="en-US" dirty="0"/>
              <a:t>gas or diesel </a:t>
            </a:r>
            <a:r>
              <a:rPr lang="en-US" dirty="0" smtClean="0"/>
              <a:t>engine </a:t>
            </a:r>
            <a:r>
              <a:rPr lang="en-US" dirty="0"/>
              <a:t>used </a:t>
            </a:r>
            <a:r>
              <a:rPr lang="en-US" dirty="0" smtClean="0"/>
              <a:t>with high-voltage battery and motor-generator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To </a:t>
            </a:r>
            <a:r>
              <a:rPr lang="en-US" dirty="0" smtClean="0"/>
              <a:t>electricians, HV </a:t>
            </a:r>
            <a:r>
              <a:rPr lang="en-US" dirty="0"/>
              <a:t>means “high </a:t>
            </a:r>
            <a:r>
              <a:rPr lang="en-US" dirty="0" smtClean="0"/>
              <a:t>voltage”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All hybrid </a:t>
            </a:r>
            <a:r>
              <a:rPr lang="en-US" dirty="0" smtClean="0"/>
              <a:t>vehicles operate </a:t>
            </a:r>
            <a:r>
              <a:rPr lang="en-US" dirty="0"/>
              <a:t>on high </a:t>
            </a:r>
            <a:r>
              <a:rPr lang="en-US" dirty="0" smtClean="0"/>
              <a:t>voltage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HV refers </a:t>
            </a:r>
            <a:r>
              <a:rPr lang="en-US" dirty="0"/>
              <a:t>to </a:t>
            </a:r>
            <a:r>
              <a:rPr lang="en-US" dirty="0" smtClean="0"/>
              <a:t>high </a:t>
            </a:r>
            <a:r>
              <a:rPr lang="en-US" dirty="0"/>
              <a:t>voltage </a:t>
            </a:r>
            <a:r>
              <a:rPr lang="en-US" dirty="0" smtClean="0"/>
              <a:t>circuits and components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Vehicle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1898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Ferdinand Porsche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Small </a:t>
            </a:r>
            <a:r>
              <a:rPr lang="en-US" dirty="0"/>
              <a:t>internal combustion </a:t>
            </a:r>
            <a:r>
              <a:rPr lang="en-US" dirty="0" smtClean="0"/>
              <a:t>engine to </a:t>
            </a:r>
            <a:r>
              <a:rPr lang="en-US" dirty="0"/>
              <a:t>spin </a:t>
            </a:r>
            <a:r>
              <a:rPr lang="en-US" dirty="0" smtClean="0"/>
              <a:t>direct </a:t>
            </a:r>
            <a:r>
              <a:rPr lang="en-US" dirty="0"/>
              <a:t>current (dc) electric </a:t>
            </a:r>
            <a:r>
              <a:rPr lang="en-US" dirty="0" smtClean="0"/>
              <a:t>generator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1966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U.S. Congress </a:t>
            </a:r>
            <a:r>
              <a:rPr lang="en-US" dirty="0"/>
              <a:t>passed </a:t>
            </a:r>
            <a:r>
              <a:rPr lang="en-US" dirty="0" smtClean="0"/>
              <a:t>bill recommending developing electric vehicles to </a:t>
            </a:r>
            <a:r>
              <a:rPr lang="en-US" dirty="0"/>
              <a:t>reduce air pollution and </a:t>
            </a:r>
            <a:r>
              <a:rPr lang="en-US" dirty="0" smtClean="0"/>
              <a:t>dependence </a:t>
            </a:r>
            <a:r>
              <a:rPr lang="en-US" dirty="0"/>
              <a:t>on </a:t>
            </a:r>
            <a:r>
              <a:rPr lang="en-US" dirty="0" smtClean="0"/>
              <a:t>foreign oil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Vehicle History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1990s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Automakers </a:t>
            </a:r>
            <a:r>
              <a:rPr lang="en-US" dirty="0"/>
              <a:t>started </a:t>
            </a:r>
            <a:r>
              <a:rPr lang="en-US" dirty="0" smtClean="0"/>
              <a:t>perfecting hybrid </a:t>
            </a:r>
            <a:r>
              <a:rPr lang="en-US" dirty="0"/>
              <a:t>drive </a:t>
            </a:r>
            <a:r>
              <a:rPr lang="en-US" dirty="0" smtClean="0"/>
              <a:t>systems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Currently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All </a:t>
            </a:r>
            <a:r>
              <a:rPr lang="en-US" dirty="0"/>
              <a:t>major automakers </a:t>
            </a:r>
            <a:r>
              <a:rPr lang="en-US" dirty="0" smtClean="0"/>
              <a:t>build hybrid </a:t>
            </a:r>
            <a:r>
              <a:rPr lang="en-US" dirty="0"/>
              <a:t>electric vehicles </a:t>
            </a:r>
            <a:r>
              <a:rPr lang="en-US" dirty="0" smtClean="0"/>
              <a:t>capable </a:t>
            </a:r>
            <a:r>
              <a:rPr lang="en-US" dirty="0"/>
              <a:t>of </a:t>
            </a:r>
            <a:r>
              <a:rPr lang="en-US" dirty="0" smtClean="0"/>
              <a:t>operating on </a:t>
            </a:r>
            <a:r>
              <a:rPr lang="en-US" dirty="0"/>
              <a:t>electricity </a:t>
            </a:r>
            <a:r>
              <a:rPr lang="en-US" dirty="0" smtClean="0"/>
              <a:t>only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Full electric </a:t>
            </a:r>
            <a:r>
              <a:rPr lang="en-US" dirty="0" smtClean="0"/>
              <a:t>vehicles practical for </a:t>
            </a:r>
            <a:r>
              <a:rPr lang="en-US" dirty="0"/>
              <a:t>short trips or city </a:t>
            </a:r>
            <a:r>
              <a:rPr lang="en-US" dirty="0" smtClean="0"/>
              <a:t>driving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Drive Construction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Internal </a:t>
            </a:r>
            <a:r>
              <a:rPr lang="en-US" dirty="0"/>
              <a:t>combustion </a:t>
            </a:r>
            <a:r>
              <a:rPr lang="en-US" dirty="0" smtClean="0"/>
              <a:t>engine (ICE) and electric </a:t>
            </a:r>
            <a:r>
              <a:rPr lang="en-US" dirty="0"/>
              <a:t>drive system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Under computer control </a:t>
            </a:r>
            <a:r>
              <a:rPr lang="en-US" dirty="0"/>
              <a:t>to propel </a:t>
            </a:r>
            <a:r>
              <a:rPr lang="en-US" dirty="0" smtClean="0"/>
              <a:t>vehicle </a:t>
            </a:r>
            <a:r>
              <a:rPr lang="en-US" dirty="0"/>
              <a:t>and operate </a:t>
            </a:r>
            <a:r>
              <a:rPr lang="en-US" dirty="0" smtClean="0"/>
              <a:t>accessory systems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Hybrid vehicle comes to a stop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Both internal combustion </a:t>
            </a:r>
            <a:r>
              <a:rPr lang="en-US" dirty="0"/>
              <a:t>engine and </a:t>
            </a:r>
            <a:r>
              <a:rPr lang="en-US" dirty="0" smtClean="0"/>
              <a:t>high-voltage charging system shut off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Drive Construction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Hybrid electric </a:t>
            </a:r>
            <a:r>
              <a:rPr lang="en-US" dirty="0"/>
              <a:t>drive </a:t>
            </a:r>
            <a:r>
              <a:rPr lang="en-US" dirty="0" smtClean="0"/>
              <a:t>system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Almost silently </a:t>
            </a:r>
            <a:r>
              <a:rPr lang="en-US" dirty="0" smtClean="0"/>
              <a:t>cranks engine </a:t>
            </a:r>
            <a:r>
              <a:rPr lang="en-US" dirty="0"/>
              <a:t>over for </a:t>
            </a:r>
            <a:r>
              <a:rPr lang="en-US" dirty="0" smtClean="0"/>
              <a:t>starting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Steps-down </a:t>
            </a:r>
            <a:r>
              <a:rPr lang="en-US" dirty="0"/>
              <a:t>HV battery dc voltage </a:t>
            </a:r>
            <a:r>
              <a:rPr lang="en-US" dirty="0" smtClean="0"/>
              <a:t>to</a:t>
            </a:r>
            <a:br>
              <a:rPr lang="en-US" dirty="0" smtClean="0"/>
            </a:br>
            <a:r>
              <a:rPr lang="en-US" dirty="0" smtClean="0"/>
              <a:t>12–15 volts dc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Power lights</a:t>
            </a:r>
            <a:r>
              <a:rPr lang="en-US" dirty="0"/>
              <a:t>, instrumentation, </a:t>
            </a:r>
            <a:r>
              <a:rPr lang="en-US" dirty="0" smtClean="0"/>
              <a:t>and on</a:t>
            </a:r>
            <a:r>
              <a:rPr lang="en-US" dirty="0"/>
              <a:t>-board computer </a:t>
            </a:r>
            <a:r>
              <a:rPr lang="en-US" dirty="0" smtClean="0"/>
              <a:t>circuits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Drive Construction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Shut off </a:t>
            </a:r>
            <a:r>
              <a:rPr lang="en-US" dirty="0" smtClean="0"/>
              <a:t>internal </a:t>
            </a:r>
            <a:r>
              <a:rPr lang="en-US" dirty="0"/>
              <a:t>combustion engine </a:t>
            </a:r>
            <a:r>
              <a:rPr lang="en-US" dirty="0" smtClean="0"/>
              <a:t>when battery </a:t>
            </a:r>
            <a:r>
              <a:rPr lang="en-US" dirty="0"/>
              <a:t>charging is not </a:t>
            </a:r>
            <a:r>
              <a:rPr lang="en-US" dirty="0" smtClean="0"/>
              <a:t>needed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Hybrid </a:t>
            </a:r>
            <a:r>
              <a:rPr lang="en-US" dirty="0"/>
              <a:t>drive regenerative braking </a:t>
            </a:r>
            <a:r>
              <a:rPr lang="en-US" dirty="0" smtClean="0"/>
              <a:t>system prevents </a:t>
            </a:r>
            <a:r>
              <a:rPr lang="en-US" dirty="0"/>
              <a:t>wear of conventional </a:t>
            </a:r>
            <a:r>
              <a:rPr lang="en-US" dirty="0" smtClean="0"/>
              <a:t>friction brake </a:t>
            </a:r>
            <a:r>
              <a:rPr lang="en-US" dirty="0"/>
              <a:t>pads and brake </a:t>
            </a:r>
            <a:r>
              <a:rPr lang="en-US" dirty="0" smtClean="0"/>
              <a:t>rotors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Drive Construction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Six </a:t>
            </a:r>
            <a:r>
              <a:rPr lang="en-US" dirty="0"/>
              <a:t>major </a:t>
            </a:r>
            <a:r>
              <a:rPr lang="en-US" dirty="0" smtClean="0"/>
              <a:t>assemblies in hybrid </a:t>
            </a:r>
            <a:r>
              <a:rPr lang="en-US" dirty="0"/>
              <a:t>drive </a:t>
            </a:r>
            <a:r>
              <a:rPr lang="en-US" dirty="0" smtClean="0"/>
              <a:t>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HV </a:t>
            </a:r>
            <a:r>
              <a:rPr lang="en-US" dirty="0" smtClean="0"/>
              <a:t>battery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Motor-</a:t>
            </a:r>
            <a:r>
              <a:rPr lang="en-US" dirty="0" smtClean="0"/>
              <a:t>generator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HV power control module (HV PCM</a:t>
            </a:r>
            <a:r>
              <a:rPr lang="en-US" dirty="0" smtClean="0"/>
              <a:t>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Hybrid control </a:t>
            </a:r>
            <a:r>
              <a:rPr lang="en-US" dirty="0" smtClean="0"/>
              <a:t>module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HV power </a:t>
            </a:r>
            <a:r>
              <a:rPr lang="en-US" dirty="0" smtClean="0"/>
              <a:t>cables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Internal combustion </a:t>
            </a:r>
            <a:r>
              <a:rPr lang="en-US" dirty="0" smtClean="0"/>
              <a:t>engine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Full Hybrids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Uses motor-generator </a:t>
            </a:r>
            <a:r>
              <a:rPr lang="en-US" dirty="0"/>
              <a:t>to </a:t>
            </a:r>
            <a:r>
              <a:rPr lang="en-US" dirty="0" smtClean="0"/>
              <a:t>initially accelerate </a:t>
            </a:r>
            <a:r>
              <a:rPr lang="en-US" dirty="0"/>
              <a:t>and propel </a:t>
            </a:r>
            <a:r>
              <a:rPr lang="en-US" dirty="0" smtClean="0"/>
              <a:t>vehicle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Internal combustion engine </a:t>
            </a:r>
            <a:r>
              <a:rPr lang="en-US" dirty="0"/>
              <a:t>runs only when </a:t>
            </a:r>
            <a:r>
              <a:rPr lang="en-US" dirty="0" smtClean="0"/>
              <a:t>battery pack discharges, </a:t>
            </a:r>
            <a:r>
              <a:rPr lang="en-US" dirty="0"/>
              <a:t>or during heavy </a:t>
            </a:r>
            <a:r>
              <a:rPr lang="en-US" dirty="0" smtClean="0"/>
              <a:t>acceleration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Full hybrids </a:t>
            </a:r>
            <a:r>
              <a:rPr lang="en-US" dirty="0" smtClean="0"/>
              <a:t>accelerate </a:t>
            </a:r>
            <a:r>
              <a:rPr lang="en-US" dirty="0"/>
              <a:t>normally </a:t>
            </a:r>
            <a:r>
              <a:rPr lang="en-US" dirty="0" smtClean="0"/>
              <a:t>without </a:t>
            </a:r>
            <a:r>
              <a:rPr lang="en-US" dirty="0"/>
              <a:t>consuming </a:t>
            </a:r>
            <a:r>
              <a:rPr lang="en-US" dirty="0" smtClean="0"/>
              <a:t>fuel </a:t>
            </a:r>
            <a:r>
              <a:rPr lang="en-US" dirty="0"/>
              <a:t>or emitting </a:t>
            </a:r>
            <a:r>
              <a:rPr lang="en-US" dirty="0" smtClean="0"/>
              <a:t>exhaust emissions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Mild Hybrids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Mild hybrid </a:t>
            </a:r>
            <a:r>
              <a:rPr lang="en-US" dirty="0"/>
              <a:t>or assist </a:t>
            </a:r>
            <a:r>
              <a:rPr lang="en-US" dirty="0" smtClean="0"/>
              <a:t>hybrid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Propelled </a:t>
            </a:r>
            <a:r>
              <a:rPr lang="en-US" dirty="0"/>
              <a:t>by </a:t>
            </a:r>
            <a:r>
              <a:rPr lang="en-US" dirty="0" smtClean="0"/>
              <a:t>internal </a:t>
            </a:r>
            <a:r>
              <a:rPr lang="en-US" dirty="0"/>
              <a:t>combustion engine </a:t>
            </a:r>
            <a:r>
              <a:rPr lang="en-US" dirty="0" smtClean="0"/>
              <a:t>only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This hybrid shuts </a:t>
            </a:r>
            <a:r>
              <a:rPr lang="en-US" dirty="0"/>
              <a:t>down </a:t>
            </a:r>
            <a:r>
              <a:rPr lang="en-US" dirty="0" smtClean="0"/>
              <a:t>internal </a:t>
            </a:r>
            <a:r>
              <a:rPr lang="en-US" dirty="0"/>
              <a:t>combustion engine when </a:t>
            </a:r>
            <a:r>
              <a:rPr lang="en-US" dirty="0" smtClean="0"/>
              <a:t>vehicle coasts, brakes, </a:t>
            </a:r>
            <a:r>
              <a:rPr lang="en-US" dirty="0"/>
              <a:t>or </a:t>
            </a:r>
            <a:r>
              <a:rPr lang="en-US" dirty="0" smtClean="0"/>
              <a:t>stops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Uses HV </a:t>
            </a:r>
            <a:r>
              <a:rPr lang="en-US" dirty="0"/>
              <a:t>starter-alternator to </a:t>
            </a:r>
            <a:r>
              <a:rPr lang="en-US" dirty="0" smtClean="0"/>
              <a:t>restart engine when brake </a:t>
            </a:r>
            <a:r>
              <a:rPr lang="en-US" dirty="0"/>
              <a:t>pedal is </a:t>
            </a:r>
            <a:r>
              <a:rPr lang="en-US" dirty="0" smtClean="0"/>
              <a:t>released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Series Hybrid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351337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Electric motor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Only </a:t>
            </a:r>
            <a:r>
              <a:rPr lang="en-US" dirty="0"/>
              <a:t>method used to apply torque to </a:t>
            </a:r>
            <a:r>
              <a:rPr lang="en-US" dirty="0" smtClean="0"/>
              <a:t>vehicle’s drive train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Internal combustion engine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No </a:t>
            </a:r>
            <a:r>
              <a:rPr lang="en-US" dirty="0"/>
              <a:t>mechanical connection to </a:t>
            </a:r>
            <a:r>
              <a:rPr lang="en-US" dirty="0" smtClean="0"/>
              <a:t>drive train</a:t>
            </a:r>
            <a:endParaRPr lang="en-US" dirty="0"/>
          </a:p>
        </p:txBody>
      </p:sp>
      <p:pic>
        <p:nvPicPr>
          <p:cNvPr id="5" name="Picture 4" descr="26-04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9925" y="2109788"/>
            <a:ext cx="4529138" cy="38893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Parallel Hybrid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2957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Uses </a:t>
            </a:r>
            <a:r>
              <a:rPr lang="en-US" dirty="0"/>
              <a:t>both </a:t>
            </a:r>
            <a:r>
              <a:rPr lang="en-US" dirty="0" smtClean="0"/>
              <a:t>internal </a:t>
            </a:r>
            <a:r>
              <a:rPr lang="en-US" dirty="0"/>
              <a:t>engine and </a:t>
            </a:r>
            <a:r>
              <a:rPr lang="en-US" dirty="0" smtClean="0"/>
              <a:t>motor-generator </a:t>
            </a:r>
            <a:r>
              <a:rPr lang="en-US" dirty="0"/>
              <a:t>to </a:t>
            </a:r>
            <a:r>
              <a:rPr lang="en-US" dirty="0" smtClean="0"/>
              <a:t>apply mechanical </a:t>
            </a:r>
            <a:r>
              <a:rPr lang="en-US" dirty="0"/>
              <a:t>torque to </a:t>
            </a:r>
            <a:r>
              <a:rPr lang="en-US" dirty="0" smtClean="0"/>
              <a:t>drive train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Engine and motor</a:t>
            </a:r>
            <a:r>
              <a:rPr lang="en-US" dirty="0"/>
              <a:t>-generator operate </a:t>
            </a:r>
            <a:r>
              <a:rPr lang="en-US" dirty="0" smtClean="0"/>
              <a:t>in parallel</a:t>
            </a:r>
            <a:endParaRPr lang="en-US" dirty="0"/>
          </a:p>
        </p:txBody>
      </p:sp>
      <p:pic>
        <p:nvPicPr>
          <p:cNvPr id="5" name="Content Placeholder 4" descr="26-05.tif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4576763" y="2165350"/>
            <a:ext cx="4433887" cy="3813175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Series-Parallel Hybrid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59422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Combines advantages of parallel </a:t>
            </a:r>
            <a:r>
              <a:rPr lang="en-US" dirty="0"/>
              <a:t>hybrid </a:t>
            </a:r>
            <a:r>
              <a:rPr lang="en-US" dirty="0" smtClean="0"/>
              <a:t>and series hybrids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Can </a:t>
            </a:r>
            <a:r>
              <a:rPr lang="en-US" dirty="0"/>
              <a:t>recharge </a:t>
            </a:r>
            <a:r>
              <a:rPr lang="en-US" dirty="0" smtClean="0"/>
              <a:t>battery while electric motor in use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ICE can </a:t>
            </a:r>
            <a:r>
              <a:rPr lang="en-US" dirty="0"/>
              <a:t>drive </a:t>
            </a:r>
            <a:r>
              <a:rPr lang="en-US" dirty="0" smtClean="0"/>
              <a:t>wheels     or disconnect so </a:t>
            </a:r>
            <a:r>
              <a:rPr lang="en-US" dirty="0"/>
              <a:t>only </a:t>
            </a:r>
            <a:r>
              <a:rPr lang="en-US" dirty="0" smtClean="0"/>
              <a:t>electric </a:t>
            </a:r>
            <a:r>
              <a:rPr lang="en-US" dirty="0"/>
              <a:t>drive motor propels </a:t>
            </a:r>
            <a:r>
              <a:rPr lang="en-US" dirty="0" smtClean="0"/>
              <a:t>vehicle</a:t>
            </a:r>
            <a:endParaRPr lang="en-US" dirty="0"/>
          </a:p>
        </p:txBody>
      </p:sp>
      <p:pic>
        <p:nvPicPr>
          <p:cNvPr id="5" name="Content Placeholder 4" descr="26-06.tif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4562475" y="2533650"/>
            <a:ext cx="4433888" cy="3702050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Plug-In Hybrid Electric Vehicles (PHEVs)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732337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Designed </a:t>
            </a:r>
            <a:r>
              <a:rPr lang="en-US" dirty="0"/>
              <a:t>so </a:t>
            </a:r>
            <a:r>
              <a:rPr lang="en-US" dirty="0" smtClean="0"/>
              <a:t>battery can </a:t>
            </a:r>
            <a:r>
              <a:rPr lang="en-US" dirty="0"/>
              <a:t>be fully </a:t>
            </a:r>
            <a:r>
              <a:rPr lang="en-US" dirty="0" smtClean="0"/>
              <a:t>recharged when vehicle is not in use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New PHEVs </a:t>
            </a:r>
            <a:r>
              <a:rPr lang="en-US" dirty="0"/>
              <a:t>can travel 30–40 miles </a:t>
            </a:r>
            <a:r>
              <a:rPr lang="en-US" dirty="0" smtClean="0"/>
              <a:t>before </a:t>
            </a:r>
            <a:r>
              <a:rPr lang="en-US" dirty="0"/>
              <a:t>gas or </a:t>
            </a:r>
            <a:r>
              <a:rPr lang="en-US" dirty="0" smtClean="0"/>
              <a:t>diesel engine operates</a:t>
            </a:r>
            <a:endParaRPr lang="en-US" dirty="0"/>
          </a:p>
        </p:txBody>
      </p:sp>
      <p:pic>
        <p:nvPicPr>
          <p:cNvPr id="37892" name="Content Placeholder 4" descr="26-07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94275" y="2409825"/>
            <a:ext cx="4038600" cy="2906713"/>
          </a:xfrm>
        </p:spPr>
      </p:pic>
      <p:sp>
        <p:nvSpPr>
          <p:cNvPr id="37893" name="TextBox 5"/>
          <p:cNvSpPr txBox="1">
            <a:spLocks noChangeArrowheads="1"/>
          </p:cNvSpPr>
          <p:nvPr/>
        </p:nvSpPr>
        <p:spPr bwMode="auto">
          <a:xfrm>
            <a:off x="5105400" y="5316538"/>
            <a:ext cx="26082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(General Motors Corp.)</a:t>
            </a:r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Full-Electric Vehicles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Only have electric propulsion system 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No </a:t>
            </a:r>
            <a:r>
              <a:rPr lang="en-US" dirty="0"/>
              <a:t>method of recharging </a:t>
            </a:r>
            <a:r>
              <a:rPr lang="en-US" dirty="0" smtClean="0"/>
              <a:t>HV battery </a:t>
            </a:r>
            <a:r>
              <a:rPr lang="en-US" dirty="0"/>
              <a:t>when </a:t>
            </a:r>
            <a:r>
              <a:rPr lang="en-US" dirty="0" smtClean="0"/>
              <a:t>driving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Practical </a:t>
            </a:r>
            <a:r>
              <a:rPr lang="en-US" dirty="0"/>
              <a:t>for city </a:t>
            </a:r>
            <a:r>
              <a:rPr lang="en-US" dirty="0" smtClean="0"/>
              <a:t>driving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Driving range limited </a:t>
            </a:r>
            <a:r>
              <a:rPr lang="en-US" dirty="0"/>
              <a:t>to less than </a:t>
            </a:r>
            <a:r>
              <a:rPr lang="en-US" dirty="0" smtClean="0"/>
              <a:t>100 miles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Flywheel Generator Hybrids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HV flywheel or </a:t>
            </a:r>
            <a:r>
              <a:rPr lang="en-US" dirty="0"/>
              <a:t>kinetic energy </a:t>
            </a:r>
            <a:r>
              <a:rPr lang="en-US" dirty="0" smtClean="0"/>
              <a:t>generator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Uses large</a:t>
            </a:r>
            <a:r>
              <a:rPr lang="en-US" dirty="0"/>
              <a:t>, heavy </a:t>
            </a:r>
            <a:r>
              <a:rPr lang="en-US" dirty="0" smtClean="0"/>
              <a:t>flywheel </a:t>
            </a:r>
            <a:r>
              <a:rPr lang="en-US" dirty="0"/>
              <a:t>rotor </a:t>
            </a:r>
            <a:r>
              <a:rPr lang="en-US" dirty="0" smtClean="0"/>
              <a:t>spinning series </a:t>
            </a:r>
            <a:r>
              <a:rPr lang="en-US" dirty="0"/>
              <a:t>of electromagnets to store </a:t>
            </a:r>
            <a:r>
              <a:rPr lang="en-US" dirty="0" smtClean="0"/>
              <a:t>electrical energy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Equipped in hybrid race cars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Successful </a:t>
            </a:r>
            <a:r>
              <a:rPr lang="en-US" dirty="0"/>
              <a:t>on international road race </a:t>
            </a:r>
            <a:r>
              <a:rPr lang="en-US" dirty="0" smtClean="0"/>
              <a:t>courses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Corner exit boost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6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Flywheel Generator Hybrids (Cont.)</a:t>
            </a:r>
          </a:p>
        </p:txBody>
      </p:sp>
      <p:pic>
        <p:nvPicPr>
          <p:cNvPr id="40963" name="Content Placeholder 3" descr="26-08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0525" y="2011363"/>
            <a:ext cx="8662988" cy="4278312"/>
          </a:xfrm>
        </p:spPr>
      </p:pic>
      <p:sp>
        <p:nvSpPr>
          <p:cNvPr id="40964" name="TextBox 4"/>
          <p:cNvSpPr txBox="1">
            <a:spLocks noChangeArrowheads="1"/>
          </p:cNvSpPr>
          <p:nvPr/>
        </p:nvSpPr>
        <p:spPr bwMode="auto">
          <a:xfrm>
            <a:off x="1054100" y="6135688"/>
            <a:ext cx="22177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(Porsche)</a:t>
            </a:r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Vehicle 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Six </a:t>
            </a:r>
            <a:r>
              <a:rPr lang="en-US" dirty="0"/>
              <a:t>basic modes of </a:t>
            </a:r>
            <a:r>
              <a:rPr lang="en-US" dirty="0" smtClean="0"/>
              <a:t>operation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All-electric drive </a:t>
            </a:r>
            <a:r>
              <a:rPr lang="en-US" dirty="0" smtClean="0"/>
              <a:t>mode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Motor</a:t>
            </a:r>
            <a:r>
              <a:rPr lang="en-US" dirty="0"/>
              <a:t>-assist </a:t>
            </a:r>
            <a:r>
              <a:rPr lang="en-US" dirty="0" smtClean="0"/>
              <a:t>mode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Idle </a:t>
            </a:r>
            <a:r>
              <a:rPr lang="en-US" dirty="0"/>
              <a:t>stop </a:t>
            </a:r>
            <a:r>
              <a:rPr lang="en-US" dirty="0" smtClean="0"/>
              <a:t>mode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Regenerative </a:t>
            </a:r>
            <a:r>
              <a:rPr lang="en-US" dirty="0"/>
              <a:t>braking </a:t>
            </a:r>
            <a:r>
              <a:rPr lang="en-US" dirty="0" smtClean="0"/>
              <a:t>mode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Engine </a:t>
            </a:r>
            <a:r>
              <a:rPr lang="en-US" dirty="0"/>
              <a:t>starting </a:t>
            </a:r>
            <a:r>
              <a:rPr lang="en-US" dirty="0" smtClean="0"/>
              <a:t>mode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HV </a:t>
            </a:r>
            <a:r>
              <a:rPr lang="en-US" dirty="0"/>
              <a:t>battery recharging </a:t>
            </a:r>
            <a:r>
              <a:rPr lang="en-US" dirty="0" smtClean="0"/>
              <a:t>mode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All-Electric Drive Mode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Vehicle operates </a:t>
            </a:r>
            <a:r>
              <a:rPr lang="en-US" dirty="0"/>
              <a:t>just like </a:t>
            </a:r>
            <a:r>
              <a:rPr lang="en-US" dirty="0" smtClean="0"/>
              <a:t>all-electric car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Battery pack </a:t>
            </a:r>
            <a:r>
              <a:rPr lang="en-US" dirty="0"/>
              <a:t>provides all </a:t>
            </a:r>
            <a:r>
              <a:rPr lang="en-US" dirty="0" smtClean="0"/>
              <a:t>energy </a:t>
            </a:r>
            <a:r>
              <a:rPr lang="en-US" dirty="0"/>
              <a:t>needed </a:t>
            </a:r>
            <a:r>
              <a:rPr lang="en-US" dirty="0" smtClean="0"/>
              <a:t>for driving</a:t>
            </a:r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Motor-Assist Mode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Both motor generator and internal combustion engine apply torque to drive train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Idle Stop Mode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System </a:t>
            </a:r>
            <a:r>
              <a:rPr lang="en-US" dirty="0"/>
              <a:t>automatically </a:t>
            </a:r>
            <a:r>
              <a:rPr lang="en-US" dirty="0" smtClean="0"/>
              <a:t>shuts off ICE when vehicle stops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</a:t>
            </a:r>
            <a:r>
              <a:rPr lang="en-US" dirty="0" smtClean="0"/>
              <a:t>estarts engine when vehicle </a:t>
            </a:r>
            <a:r>
              <a:rPr lang="en-US" dirty="0"/>
              <a:t>reaches </a:t>
            </a:r>
            <a:r>
              <a:rPr lang="en-US" dirty="0" smtClean="0"/>
              <a:t>predetermined speed</a:t>
            </a:r>
            <a:r>
              <a:rPr lang="en-US" dirty="0"/>
              <a:t> o</a:t>
            </a:r>
            <a:r>
              <a:rPr lang="en-US" dirty="0" smtClean="0"/>
              <a:t>r HV </a:t>
            </a:r>
            <a:r>
              <a:rPr lang="en-US" dirty="0"/>
              <a:t>battery is partially </a:t>
            </a:r>
            <a:r>
              <a:rPr lang="en-US" dirty="0" smtClean="0"/>
              <a:t>discharged</a:t>
            </a:r>
          </a:p>
          <a:p>
            <a:pPr marL="514350" indent="-457200"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Regenerative Braking Mode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Motor-generator </a:t>
            </a:r>
            <a:r>
              <a:rPr lang="en-US" dirty="0"/>
              <a:t>serves as </a:t>
            </a:r>
            <a:r>
              <a:rPr lang="en-US" dirty="0" smtClean="0"/>
              <a:t>electrical generator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Sends </a:t>
            </a:r>
            <a:r>
              <a:rPr lang="en-US" dirty="0"/>
              <a:t>high voltage and </a:t>
            </a:r>
            <a:r>
              <a:rPr lang="en-US" dirty="0" smtClean="0"/>
              <a:t>current through HV </a:t>
            </a:r>
            <a:r>
              <a:rPr lang="en-US" dirty="0"/>
              <a:t>power cables, to </a:t>
            </a:r>
            <a:r>
              <a:rPr lang="en-US" dirty="0" smtClean="0"/>
              <a:t>HV </a:t>
            </a:r>
            <a:r>
              <a:rPr lang="en-US" dirty="0"/>
              <a:t>PCM, </a:t>
            </a:r>
            <a:r>
              <a:rPr lang="en-US" dirty="0" smtClean="0"/>
              <a:t>and into HV battery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Engine Starting Mode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Motor generator spins engine crankshaft to start internal combustion engine</a:t>
            </a:r>
          </a:p>
          <a:p>
            <a:r>
              <a:rPr lang="en-US" dirty="0" smtClean="0"/>
              <a:t>Hybrid ECU energizes transmission solenoids that apply and release clutches</a:t>
            </a:r>
          </a:p>
          <a:p>
            <a:pPr marL="741363" indent="-279400">
              <a:buFont typeface="Helvetica" pitchFamily="34" charset="0"/>
              <a:buChar char="–"/>
            </a:pPr>
            <a:r>
              <a:rPr lang="en-US" sz="2600" dirty="0" smtClean="0"/>
              <a:t>Also signals engine ECU to provide “spark and fuel” to engine</a:t>
            </a:r>
            <a:endParaRPr lang="en-US" sz="2600" dirty="0"/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Battery Charging Mode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Hybrid </a:t>
            </a:r>
            <a:r>
              <a:rPr lang="en-US" dirty="0"/>
              <a:t>control module detects </a:t>
            </a:r>
            <a:r>
              <a:rPr lang="en-US" dirty="0" smtClean="0"/>
              <a:t>lower voltage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About </a:t>
            </a:r>
            <a:r>
              <a:rPr lang="en-US" dirty="0"/>
              <a:t>70% </a:t>
            </a:r>
            <a:r>
              <a:rPr lang="en-US" dirty="0" smtClean="0"/>
              <a:t>discharge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Internal combustion engine starts </a:t>
            </a:r>
            <a:r>
              <a:rPr lang="en-US" dirty="0"/>
              <a:t>to propel </a:t>
            </a:r>
            <a:r>
              <a:rPr lang="en-US" dirty="0" smtClean="0"/>
              <a:t>vehicle and recharge HV battery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Drive Assemblies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HV battery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Sends </a:t>
            </a:r>
            <a:r>
              <a:rPr lang="en-US" dirty="0"/>
              <a:t>high-voltage dc into </a:t>
            </a:r>
            <a:r>
              <a:rPr lang="en-US" dirty="0" smtClean="0"/>
              <a:t>HV </a:t>
            </a:r>
            <a:r>
              <a:rPr lang="en-US" dirty="0"/>
              <a:t>PCM </a:t>
            </a:r>
            <a:r>
              <a:rPr lang="en-US" dirty="0" smtClean="0"/>
              <a:t>through HV </a:t>
            </a:r>
            <a:r>
              <a:rPr lang="en-US" dirty="0"/>
              <a:t>power </a:t>
            </a:r>
            <a:r>
              <a:rPr lang="en-US" dirty="0" smtClean="0"/>
              <a:t>cables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HV PCM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Converts </a:t>
            </a:r>
            <a:r>
              <a:rPr lang="en-US" dirty="0"/>
              <a:t>this dc to ac, and usually steps </a:t>
            </a:r>
            <a:r>
              <a:rPr lang="en-US" dirty="0" smtClean="0"/>
              <a:t>voltage up </a:t>
            </a:r>
            <a:r>
              <a:rPr lang="en-US" dirty="0"/>
              <a:t>or down as needed by system </a:t>
            </a:r>
            <a:r>
              <a:rPr lang="en-US" dirty="0" smtClean="0"/>
              <a:t>circuits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HV </a:t>
            </a:r>
            <a:r>
              <a:rPr lang="en-US" dirty="0" smtClean="0"/>
              <a:t>battery dc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Converted </a:t>
            </a:r>
            <a:r>
              <a:rPr lang="en-US" dirty="0"/>
              <a:t>into three-phase ac to </a:t>
            </a:r>
            <a:r>
              <a:rPr lang="en-US" dirty="0" smtClean="0"/>
              <a:t>operate motor-generator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Battery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HV </a:t>
            </a:r>
            <a:r>
              <a:rPr lang="en-US" dirty="0"/>
              <a:t>battery and </a:t>
            </a:r>
            <a:r>
              <a:rPr lang="en-US" dirty="0" smtClean="0"/>
              <a:t>motor generator easily </a:t>
            </a:r>
            <a:r>
              <a:rPr lang="en-US" dirty="0"/>
              <a:t>propel </a:t>
            </a:r>
            <a:r>
              <a:rPr lang="en-US" dirty="0" smtClean="0"/>
              <a:t>vehicle </a:t>
            </a:r>
            <a:r>
              <a:rPr lang="en-US" dirty="0"/>
              <a:t>or start </a:t>
            </a:r>
            <a:r>
              <a:rPr lang="en-US" dirty="0" smtClean="0"/>
              <a:t>internal </a:t>
            </a:r>
            <a:r>
              <a:rPr lang="en-US" dirty="0"/>
              <a:t>combustion </a:t>
            </a:r>
            <a:r>
              <a:rPr lang="en-US" dirty="0" smtClean="0"/>
              <a:t>engine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Contains </a:t>
            </a:r>
            <a:r>
              <a:rPr lang="en-US" dirty="0"/>
              <a:t>several high-</a:t>
            </a:r>
            <a:r>
              <a:rPr lang="en-US" dirty="0" smtClean="0"/>
              <a:t>efficiency lithium</a:t>
            </a:r>
            <a:r>
              <a:rPr lang="en-US" dirty="0"/>
              <a:t>-ion battery modules stacked in </a:t>
            </a:r>
            <a:r>
              <a:rPr lang="en-US" dirty="0" smtClean="0"/>
              <a:t>sealed enclosure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Wired in series </a:t>
            </a:r>
            <a:r>
              <a:rPr lang="en-US" dirty="0"/>
              <a:t>to produce </a:t>
            </a:r>
            <a:r>
              <a:rPr lang="en-US" dirty="0" smtClean="0"/>
              <a:t>very </a:t>
            </a:r>
            <a:r>
              <a:rPr lang="en-US" dirty="0"/>
              <a:t>high-voltage power </a:t>
            </a:r>
            <a:r>
              <a:rPr lang="en-US" dirty="0" smtClean="0"/>
              <a:t>source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Battery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3322637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HV battery cover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Encloses modules and protects from damage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Normally mounted in rear of chassis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Behind or under rear seat or in trunk area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50180" name="Content Placeholder 5" descr="26-10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48138" y="1706563"/>
            <a:ext cx="4721225" cy="4608512"/>
          </a:xfrm>
        </p:spPr>
      </p:pic>
      <p:sp>
        <p:nvSpPr>
          <p:cNvPr id="50181" name="TextBox 4"/>
          <p:cNvSpPr txBox="1">
            <a:spLocks noChangeArrowheads="1"/>
          </p:cNvSpPr>
          <p:nvPr/>
        </p:nvSpPr>
        <p:spPr bwMode="auto">
          <a:xfrm>
            <a:off x="7296150" y="6315075"/>
            <a:ext cx="1847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(Toyota)</a:t>
            </a:r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Motor-Generator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Functions </a:t>
            </a:r>
            <a:r>
              <a:rPr lang="en-US" dirty="0"/>
              <a:t>as </a:t>
            </a:r>
            <a:r>
              <a:rPr lang="en-US" dirty="0" smtClean="0"/>
              <a:t>traction motor </a:t>
            </a:r>
            <a:r>
              <a:rPr lang="en-US" dirty="0"/>
              <a:t>and </a:t>
            </a:r>
            <a:r>
              <a:rPr lang="en-US" dirty="0" smtClean="0"/>
              <a:t>as </a:t>
            </a:r>
            <a:r>
              <a:rPr lang="en-US" dirty="0"/>
              <a:t>alternator </a:t>
            </a:r>
            <a:r>
              <a:rPr lang="en-US" dirty="0" smtClean="0"/>
              <a:t>in </a:t>
            </a:r>
            <a:r>
              <a:rPr lang="en-US" dirty="0" err="1" smtClean="0"/>
              <a:t>powertrain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Several specific functions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H</a:t>
            </a:r>
            <a:r>
              <a:rPr lang="en-US" dirty="0" smtClean="0"/>
              <a:t>elps </a:t>
            </a:r>
            <a:r>
              <a:rPr lang="en-US" dirty="0"/>
              <a:t>power </a:t>
            </a:r>
            <a:r>
              <a:rPr lang="en-US" dirty="0" smtClean="0"/>
              <a:t>drive </a:t>
            </a:r>
            <a:r>
              <a:rPr lang="en-US" dirty="0"/>
              <a:t>train and propel </a:t>
            </a:r>
            <a:r>
              <a:rPr lang="en-US" dirty="0" smtClean="0"/>
              <a:t>vehicle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R</a:t>
            </a:r>
            <a:r>
              <a:rPr lang="en-US" dirty="0" smtClean="0"/>
              <a:t>echarges HV battery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C</a:t>
            </a:r>
            <a:r>
              <a:rPr lang="en-US" dirty="0" smtClean="0"/>
              <a:t>ranks internal </a:t>
            </a:r>
            <a:r>
              <a:rPr lang="en-US" dirty="0"/>
              <a:t>combustion </a:t>
            </a:r>
            <a:r>
              <a:rPr lang="en-US" dirty="0" smtClean="0"/>
              <a:t>engine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H</a:t>
            </a:r>
            <a:r>
              <a:rPr lang="en-US" dirty="0" smtClean="0"/>
              <a:t>elps </a:t>
            </a:r>
            <a:r>
              <a:rPr lang="en-US" dirty="0"/>
              <a:t>slow and stop </a:t>
            </a:r>
            <a:r>
              <a:rPr lang="en-US" dirty="0" smtClean="0"/>
              <a:t>vehicle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Motor-Generator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Basic parts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Armature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Set </a:t>
            </a:r>
            <a:r>
              <a:rPr lang="en-US" dirty="0"/>
              <a:t>of permanent </a:t>
            </a:r>
            <a:r>
              <a:rPr lang="en-US" dirty="0" smtClean="0"/>
              <a:t>magnets mounted inside </a:t>
            </a:r>
            <a:r>
              <a:rPr lang="en-US" dirty="0"/>
              <a:t>segmented steel or </a:t>
            </a:r>
            <a:r>
              <a:rPr lang="en-US" dirty="0" smtClean="0"/>
              <a:t>carbon fiber disc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Stator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Set </a:t>
            </a:r>
            <a:r>
              <a:rPr lang="en-US" dirty="0"/>
              <a:t>of stationary coil </a:t>
            </a:r>
            <a:r>
              <a:rPr lang="en-US" dirty="0" smtClean="0"/>
              <a:t>windings wrapped </a:t>
            </a:r>
            <a:r>
              <a:rPr lang="en-US" dirty="0"/>
              <a:t>around iron cores and arranged </a:t>
            </a:r>
            <a:r>
              <a:rPr lang="en-US" dirty="0" smtClean="0"/>
              <a:t>around armature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Housing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Holds stator </a:t>
            </a:r>
            <a:r>
              <a:rPr lang="en-US" dirty="0"/>
              <a:t>assembly </a:t>
            </a:r>
            <a:r>
              <a:rPr lang="en-US" dirty="0" smtClean="0"/>
              <a:t>and sometimes armature </a:t>
            </a:r>
            <a:r>
              <a:rPr lang="en-US" dirty="0"/>
              <a:t>in </a:t>
            </a:r>
            <a:r>
              <a:rPr lang="en-US" dirty="0" smtClean="0"/>
              <a:t>place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Motor-Generator as an HV Motor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Propel vehicle</a:t>
            </a:r>
            <a:r>
              <a:rPr lang="en-US" dirty="0"/>
              <a:t>, three-phase voltage is </a:t>
            </a:r>
            <a:r>
              <a:rPr lang="en-US" dirty="0" smtClean="0"/>
              <a:t>applied to stator </a:t>
            </a:r>
            <a:r>
              <a:rPr lang="en-US" dirty="0"/>
              <a:t>windings by </a:t>
            </a:r>
            <a:r>
              <a:rPr lang="en-US" dirty="0" smtClean="0"/>
              <a:t>HV PCM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To efficiently control motor-generator, HV PCM can vary ac frequency, voltage, and resulting current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Increase or decrease motor torque and speed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Three-Phase AC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Three single phase alternating voltage waves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Flowing through three conductors at different intervals in time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Spin armature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54276" name="Content Placeholder 4" descr="26-13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2450" y="3559175"/>
            <a:ext cx="8326438" cy="2916238"/>
          </a:xfrm>
        </p:spPr>
      </p:pic>
      <p:sp>
        <p:nvSpPr>
          <p:cNvPr id="54277" name="TextBox 7"/>
          <p:cNvSpPr txBox="1">
            <a:spLocks noChangeArrowheads="1"/>
          </p:cNvSpPr>
          <p:nvPr/>
        </p:nvSpPr>
        <p:spPr bwMode="auto">
          <a:xfrm>
            <a:off x="7934325" y="6315075"/>
            <a:ext cx="12096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(Toyota)</a:t>
            </a:r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Motor-Generator as an HV Generator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Motor-generator </a:t>
            </a:r>
            <a:r>
              <a:rPr lang="en-US" dirty="0"/>
              <a:t>acts as </a:t>
            </a:r>
            <a:r>
              <a:rPr lang="en-US" dirty="0" smtClean="0"/>
              <a:t>ac generator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During </a:t>
            </a:r>
            <a:r>
              <a:rPr lang="en-US" dirty="0"/>
              <a:t>regenerative braking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When driven </a:t>
            </a:r>
            <a:r>
              <a:rPr lang="en-US" dirty="0"/>
              <a:t>by </a:t>
            </a:r>
            <a:r>
              <a:rPr lang="en-US" dirty="0" smtClean="0"/>
              <a:t>internal </a:t>
            </a:r>
            <a:r>
              <a:rPr lang="en-US" dirty="0"/>
              <a:t>combustion engine </a:t>
            </a:r>
            <a:r>
              <a:rPr lang="en-US" dirty="0" smtClean="0"/>
              <a:t>or transmission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Dual Motor-Generator Hybrids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Two separate motor</a:t>
            </a:r>
            <a:r>
              <a:rPr lang="en-US" dirty="0"/>
              <a:t>-generators </a:t>
            </a:r>
            <a:r>
              <a:rPr lang="en-US" dirty="0" smtClean="0"/>
              <a:t>used to </a:t>
            </a:r>
            <a:r>
              <a:rPr lang="en-US" dirty="0"/>
              <a:t>provide </a:t>
            </a:r>
            <a:r>
              <a:rPr lang="en-US" dirty="0" smtClean="0"/>
              <a:t>assist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Usually </a:t>
            </a:r>
            <a:r>
              <a:rPr lang="en-US" dirty="0"/>
              <a:t>located inside </a:t>
            </a:r>
            <a:r>
              <a:rPr lang="en-US" dirty="0" smtClean="0"/>
              <a:t>transmission or transaxle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During regenerative </a:t>
            </a:r>
            <a:r>
              <a:rPr lang="en-US" dirty="0" smtClean="0"/>
              <a:t>braking, both act </a:t>
            </a:r>
            <a:r>
              <a:rPr lang="en-US" dirty="0"/>
              <a:t>as generators to recharge </a:t>
            </a:r>
            <a:r>
              <a:rPr lang="en-US" dirty="0" smtClean="0"/>
              <a:t>battery and help drag drive </a:t>
            </a:r>
            <a:r>
              <a:rPr lang="en-US" dirty="0"/>
              <a:t>train to a </a:t>
            </a:r>
            <a:r>
              <a:rPr lang="en-US" dirty="0" smtClean="0"/>
              <a:t>stop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Both </a:t>
            </a:r>
            <a:r>
              <a:rPr lang="en-US" dirty="0"/>
              <a:t>motor-generators a</a:t>
            </a:r>
            <a:r>
              <a:rPr lang="en-US" dirty="0" smtClean="0"/>
              <a:t>ct as </a:t>
            </a:r>
            <a:r>
              <a:rPr lang="en-US" dirty="0"/>
              <a:t>motors to help propel </a:t>
            </a:r>
            <a:r>
              <a:rPr lang="en-US" dirty="0" smtClean="0"/>
              <a:t>vehicle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Triple Motor-Generator Hybrids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Two motor-</a:t>
            </a:r>
            <a:r>
              <a:rPr lang="en-US" dirty="0" smtClean="0"/>
              <a:t>generators located </a:t>
            </a:r>
            <a:r>
              <a:rPr lang="en-US" dirty="0"/>
              <a:t>in </a:t>
            </a:r>
            <a:r>
              <a:rPr lang="en-US" dirty="0" smtClean="0"/>
              <a:t>transmission </a:t>
            </a:r>
            <a:r>
              <a:rPr lang="en-US" dirty="0"/>
              <a:t>or </a:t>
            </a:r>
            <a:r>
              <a:rPr lang="en-US" dirty="0" smtClean="0"/>
              <a:t>transaxle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One motor-generator located </a:t>
            </a:r>
            <a:r>
              <a:rPr lang="en-US" dirty="0"/>
              <a:t>in </a:t>
            </a:r>
            <a:r>
              <a:rPr lang="en-US" dirty="0" smtClean="0"/>
              <a:t>rear </a:t>
            </a:r>
            <a:r>
              <a:rPr lang="en-US" dirty="0"/>
              <a:t>drive axle </a:t>
            </a:r>
            <a:r>
              <a:rPr lang="en-US" dirty="0" smtClean="0"/>
              <a:t>assembly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Triple or quad </a:t>
            </a:r>
            <a:r>
              <a:rPr lang="en-US" dirty="0"/>
              <a:t>motor-</a:t>
            </a:r>
            <a:r>
              <a:rPr lang="en-US" dirty="0" smtClean="0"/>
              <a:t>generator arrangements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Used </a:t>
            </a:r>
            <a:r>
              <a:rPr lang="en-US" dirty="0"/>
              <a:t>in large four-wheel drive vehicles to </a:t>
            </a:r>
            <a:r>
              <a:rPr lang="en-US" dirty="0" smtClean="0"/>
              <a:t>help electrically </a:t>
            </a:r>
            <a:r>
              <a:rPr lang="en-US" dirty="0"/>
              <a:t>drive all four </a:t>
            </a:r>
            <a:r>
              <a:rPr lang="en-US" dirty="0" smtClean="0"/>
              <a:t>wheels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Triple Motor-Generator Hybrids (Cont.)</a:t>
            </a:r>
          </a:p>
        </p:txBody>
      </p:sp>
      <p:pic>
        <p:nvPicPr>
          <p:cNvPr id="58371" name="Content Placeholder 3" descr="26-16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108200"/>
            <a:ext cx="8545513" cy="3889375"/>
          </a:xfrm>
        </p:spPr>
      </p:pic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Power Splitter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Hybrid </a:t>
            </a:r>
            <a:r>
              <a:rPr lang="en-US" dirty="0"/>
              <a:t>power splitter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Planetary </a:t>
            </a:r>
            <a:r>
              <a:rPr lang="en-US" dirty="0" err="1" smtClean="0"/>
              <a:t>gearset</a:t>
            </a:r>
            <a:r>
              <a:rPr lang="en-US" dirty="0" smtClean="0"/>
              <a:t> used </a:t>
            </a:r>
            <a:r>
              <a:rPr lang="en-US" dirty="0"/>
              <a:t>to control </a:t>
            </a:r>
            <a:r>
              <a:rPr lang="en-US" dirty="0" smtClean="0"/>
              <a:t>transfer </a:t>
            </a:r>
            <a:r>
              <a:rPr lang="en-US" dirty="0"/>
              <a:t>of power through </a:t>
            </a:r>
            <a:r>
              <a:rPr lang="en-US" dirty="0" smtClean="0"/>
              <a:t>hybrid </a:t>
            </a:r>
            <a:r>
              <a:rPr lang="en-US" dirty="0"/>
              <a:t>drive </a:t>
            </a:r>
            <a:r>
              <a:rPr lang="en-US" dirty="0" smtClean="0"/>
              <a:t>train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With transaxle, under </a:t>
            </a:r>
            <a:r>
              <a:rPr lang="en-US" dirty="0"/>
              <a:t>computer </a:t>
            </a:r>
            <a:r>
              <a:rPr lang="en-US" dirty="0" smtClean="0"/>
              <a:t>control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Power Control Module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Feeds voltage between HV </a:t>
            </a:r>
            <a:r>
              <a:rPr lang="en-US" dirty="0"/>
              <a:t>battery and </a:t>
            </a:r>
            <a:r>
              <a:rPr lang="en-US" dirty="0" smtClean="0"/>
              <a:t>motor-generator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Controls amount </a:t>
            </a:r>
            <a:r>
              <a:rPr lang="en-US" dirty="0"/>
              <a:t>of ac or dc (0 to 200 amps) </a:t>
            </a:r>
            <a:r>
              <a:rPr lang="en-US" dirty="0" smtClean="0"/>
              <a:t>flowing through high-voltage </a:t>
            </a:r>
            <a:r>
              <a:rPr lang="en-US" dirty="0"/>
              <a:t>power </a:t>
            </a:r>
            <a:r>
              <a:rPr lang="en-US" dirty="0" smtClean="0"/>
              <a:t>cables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Controls speed </a:t>
            </a:r>
            <a:r>
              <a:rPr lang="en-US" dirty="0"/>
              <a:t>and torque of </a:t>
            </a:r>
            <a:r>
              <a:rPr lang="en-US" dirty="0" smtClean="0"/>
              <a:t>motor-generator by </a:t>
            </a:r>
            <a:r>
              <a:rPr lang="en-US" dirty="0"/>
              <a:t>varying ac frequency and ac phase </a:t>
            </a:r>
            <a:r>
              <a:rPr lang="en-US" dirty="0" smtClean="0"/>
              <a:t>shift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Power Control Module (Cont.)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Located </a:t>
            </a:r>
            <a:r>
              <a:rPr lang="en-US" dirty="0"/>
              <a:t>next to </a:t>
            </a:r>
            <a:r>
              <a:rPr lang="en-US" dirty="0" smtClean="0"/>
              <a:t>HV </a:t>
            </a:r>
            <a:r>
              <a:rPr lang="en-US" dirty="0"/>
              <a:t>battery</a:t>
            </a:r>
            <a:r>
              <a:rPr lang="en-US" dirty="0" smtClean="0"/>
              <a:t>, on transaxle</a:t>
            </a:r>
            <a:r>
              <a:rPr lang="en-US" dirty="0"/>
              <a:t>, or on top of </a:t>
            </a:r>
            <a:r>
              <a:rPr lang="en-US" dirty="0" smtClean="0"/>
              <a:t>engine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Contains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Converter circuit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Can </a:t>
            </a:r>
            <a:r>
              <a:rPr lang="en-US" dirty="0"/>
              <a:t>step </a:t>
            </a:r>
            <a:r>
              <a:rPr lang="en-US" dirty="0" smtClean="0"/>
              <a:t>dc voltage </a:t>
            </a:r>
            <a:r>
              <a:rPr lang="en-US" dirty="0"/>
              <a:t>up or </a:t>
            </a:r>
            <a:r>
              <a:rPr lang="en-US" dirty="0" smtClean="0"/>
              <a:t>down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Inverter circuit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Changes </a:t>
            </a:r>
            <a:r>
              <a:rPr lang="en-US" dirty="0"/>
              <a:t>dc </a:t>
            </a:r>
            <a:r>
              <a:rPr lang="en-US" dirty="0" smtClean="0"/>
              <a:t>to ac </a:t>
            </a:r>
            <a:r>
              <a:rPr lang="en-US" dirty="0"/>
              <a:t>and ac to dc</a:t>
            </a:r>
          </a:p>
        </p:txBody>
      </p:sp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Control Module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Controls inverter and </a:t>
            </a:r>
            <a:r>
              <a:rPr lang="en-US" dirty="0"/>
              <a:t>converter circuits to </a:t>
            </a:r>
            <a:r>
              <a:rPr lang="en-US" dirty="0" smtClean="0"/>
              <a:t>efficiently </a:t>
            </a:r>
            <a:r>
              <a:rPr lang="en-US" dirty="0"/>
              <a:t>operate </a:t>
            </a:r>
            <a:r>
              <a:rPr lang="en-US" dirty="0" smtClean="0"/>
              <a:t>motor-generator(s)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Responds </a:t>
            </a:r>
            <a:r>
              <a:rPr lang="en-US" dirty="0"/>
              <a:t>to control signals from other </a:t>
            </a:r>
            <a:r>
              <a:rPr lang="en-US" dirty="0" smtClean="0"/>
              <a:t>control modules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Controls HV </a:t>
            </a:r>
            <a:r>
              <a:rPr lang="en-US" dirty="0"/>
              <a:t>PCM </a:t>
            </a:r>
            <a:r>
              <a:rPr lang="en-US" dirty="0" smtClean="0"/>
              <a:t>to keep HV </a:t>
            </a:r>
            <a:r>
              <a:rPr lang="en-US" dirty="0"/>
              <a:t>battery operating at </a:t>
            </a:r>
            <a:r>
              <a:rPr lang="en-US" dirty="0" smtClean="0"/>
              <a:t>optimum temperature and </a:t>
            </a:r>
            <a:r>
              <a:rPr lang="en-US" dirty="0"/>
              <a:t>state of </a:t>
            </a:r>
            <a:r>
              <a:rPr lang="en-US" dirty="0" smtClean="0"/>
              <a:t>charge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Increases </a:t>
            </a:r>
            <a:r>
              <a:rPr lang="en-US" dirty="0"/>
              <a:t>battery service life and </a:t>
            </a:r>
            <a:r>
              <a:rPr lang="en-US" dirty="0" smtClean="0"/>
              <a:t>fuel economy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Rotor Sensor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Measures </a:t>
            </a:r>
            <a:r>
              <a:rPr lang="en-US" dirty="0"/>
              <a:t>armature </a:t>
            </a:r>
            <a:r>
              <a:rPr lang="en-US" dirty="0" smtClean="0"/>
              <a:t>speed and </a:t>
            </a:r>
            <a:r>
              <a:rPr lang="en-US" dirty="0"/>
              <a:t>position to control ac phase </a:t>
            </a:r>
            <a:r>
              <a:rPr lang="en-US" dirty="0" smtClean="0"/>
              <a:t>shift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Controls motor </a:t>
            </a:r>
            <a:r>
              <a:rPr lang="en-US" dirty="0"/>
              <a:t>torque and </a:t>
            </a:r>
            <a:r>
              <a:rPr lang="en-US" dirty="0" smtClean="0"/>
              <a:t>speed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Power Cables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Transfer </a:t>
            </a:r>
            <a:r>
              <a:rPr lang="en-US" dirty="0"/>
              <a:t>extremely high </a:t>
            </a:r>
            <a:r>
              <a:rPr lang="en-US" dirty="0" smtClean="0"/>
              <a:t>voltage and </a:t>
            </a:r>
            <a:r>
              <a:rPr lang="en-US" dirty="0"/>
              <a:t>current levels to </a:t>
            </a:r>
            <a:r>
              <a:rPr lang="en-US" dirty="0" smtClean="0"/>
              <a:t>components </a:t>
            </a:r>
            <a:r>
              <a:rPr lang="en-US" dirty="0"/>
              <a:t>of </a:t>
            </a:r>
            <a:r>
              <a:rPr lang="en-US" dirty="0" smtClean="0"/>
              <a:t>electric drive 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Heavily insulated to </a:t>
            </a:r>
            <a:r>
              <a:rPr lang="en-US" dirty="0"/>
              <a:t>prevent </a:t>
            </a:r>
            <a:r>
              <a:rPr lang="en-US" dirty="0" smtClean="0"/>
              <a:t>voltages </a:t>
            </a:r>
            <a:r>
              <a:rPr lang="en-US" dirty="0"/>
              <a:t>from shorting to </a:t>
            </a:r>
            <a:r>
              <a:rPr lang="en-US" dirty="0" smtClean="0"/>
              <a:t>ground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Two large HV power cables c</a:t>
            </a:r>
            <a:r>
              <a:rPr lang="en-US" dirty="0" smtClean="0"/>
              <a:t>onnect battery pack </a:t>
            </a:r>
            <a:r>
              <a:rPr lang="en-US" dirty="0"/>
              <a:t>to </a:t>
            </a:r>
            <a:r>
              <a:rPr lang="en-US" dirty="0" smtClean="0"/>
              <a:t>HV PCM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Three </a:t>
            </a:r>
            <a:r>
              <a:rPr lang="en-US" dirty="0"/>
              <a:t>more large power </a:t>
            </a:r>
            <a:r>
              <a:rPr lang="en-US" dirty="0" smtClean="0"/>
              <a:t>cables connect HV </a:t>
            </a:r>
            <a:r>
              <a:rPr lang="en-US" dirty="0"/>
              <a:t>PCM to </a:t>
            </a:r>
            <a:r>
              <a:rPr lang="en-US" dirty="0" smtClean="0"/>
              <a:t>motor-generator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Ground Fault Interrupter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Constantly monitors system </a:t>
            </a:r>
            <a:r>
              <a:rPr lang="en-US" dirty="0"/>
              <a:t>for high-voltage leakage </a:t>
            </a:r>
            <a:r>
              <a:rPr lang="en-US" dirty="0" smtClean="0"/>
              <a:t>into the vehicle’s metal chassis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</a:t>
            </a:r>
            <a:r>
              <a:rPr lang="en-US" dirty="0"/>
              <a:t>high voltage </a:t>
            </a:r>
            <a:r>
              <a:rPr lang="en-US" dirty="0" smtClean="0"/>
              <a:t>from HV </a:t>
            </a:r>
            <a:r>
              <a:rPr lang="en-US" dirty="0"/>
              <a:t>battery or motor-generator is shorting </a:t>
            </a:r>
            <a:r>
              <a:rPr lang="en-US" dirty="0" smtClean="0"/>
              <a:t>to ground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HV PCM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Illuminates warning light 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De-energizes main </a:t>
            </a:r>
            <a:r>
              <a:rPr lang="en-US" dirty="0"/>
              <a:t>power relays (contactors</a:t>
            </a:r>
            <a:r>
              <a:rPr lang="en-US" dirty="0" smtClean="0"/>
              <a:t>)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Disconnects HV </a:t>
            </a:r>
            <a:r>
              <a:rPr lang="en-US" dirty="0"/>
              <a:t>battery from its drive circuit</a:t>
            </a:r>
          </a:p>
        </p:txBody>
      </p:sp>
    </p:spTree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Impact Sensors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Impact </a:t>
            </a:r>
            <a:r>
              <a:rPr lang="en-US" dirty="0" smtClean="0"/>
              <a:t>sensors</a:t>
            </a:r>
            <a:r>
              <a:rPr lang="en-US" dirty="0"/>
              <a:t> </a:t>
            </a:r>
            <a:r>
              <a:rPr lang="en-US" dirty="0" smtClean="0"/>
              <a:t>or </a:t>
            </a:r>
            <a:r>
              <a:rPr lang="en-US" dirty="0"/>
              <a:t>inertia </a:t>
            </a:r>
            <a:r>
              <a:rPr lang="en-US" dirty="0" smtClean="0"/>
              <a:t>switches open during severe impact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Open high-voltage circuits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Disable electric </a:t>
            </a:r>
            <a:r>
              <a:rPr lang="en-US" dirty="0"/>
              <a:t>fuel pumps for </a:t>
            </a:r>
            <a:r>
              <a:rPr lang="en-US" dirty="0" smtClean="0"/>
              <a:t>internal combustion engine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Deploy air bags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Dash Display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Combination meter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Displays variables pertinent </a:t>
            </a:r>
            <a:r>
              <a:rPr lang="en-US" dirty="0"/>
              <a:t>to </a:t>
            </a:r>
            <a:r>
              <a:rPr lang="en-US" dirty="0" smtClean="0"/>
              <a:t>performance and </a:t>
            </a:r>
            <a:r>
              <a:rPr lang="en-US" dirty="0"/>
              <a:t>condition of </a:t>
            </a:r>
            <a:r>
              <a:rPr lang="en-US" dirty="0" smtClean="0"/>
              <a:t>internal </a:t>
            </a:r>
            <a:r>
              <a:rPr lang="en-US" dirty="0"/>
              <a:t>combustion engine </a:t>
            </a:r>
            <a:r>
              <a:rPr lang="en-US" dirty="0" smtClean="0"/>
              <a:t>and electric </a:t>
            </a:r>
            <a:r>
              <a:rPr lang="en-US" dirty="0"/>
              <a:t>drive </a:t>
            </a:r>
            <a:r>
              <a:rPr lang="en-US" dirty="0" smtClean="0"/>
              <a:t>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Hybrid </a:t>
            </a:r>
            <a:r>
              <a:rPr lang="en-US" dirty="0"/>
              <a:t>drive ready </a:t>
            </a:r>
            <a:r>
              <a:rPr lang="en-US" dirty="0" smtClean="0"/>
              <a:t>light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Blinks at startup, stays on when electric drive engaged</a:t>
            </a:r>
          </a:p>
        </p:txBody>
      </p:sp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Dash Display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Hybrid </a:t>
            </a:r>
            <a:r>
              <a:rPr lang="en-US" dirty="0"/>
              <a:t>master warning light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 combination meter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Warns for problems </a:t>
            </a:r>
            <a:r>
              <a:rPr lang="en-US" dirty="0"/>
              <a:t>in any part of </a:t>
            </a:r>
            <a:r>
              <a:rPr lang="en-US" dirty="0" smtClean="0"/>
              <a:t>drive train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Battery </a:t>
            </a:r>
            <a:r>
              <a:rPr lang="en-US" dirty="0"/>
              <a:t>pack warning light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 instrument cluster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Illuminates </a:t>
            </a:r>
            <a:r>
              <a:rPr lang="en-US" dirty="0"/>
              <a:t>to signal </a:t>
            </a:r>
            <a:r>
              <a:rPr lang="en-US" dirty="0" smtClean="0"/>
              <a:t>driver </a:t>
            </a:r>
            <a:r>
              <a:rPr lang="en-US" dirty="0"/>
              <a:t>about </a:t>
            </a:r>
            <a:r>
              <a:rPr lang="en-US" dirty="0" smtClean="0"/>
              <a:t>battery pack </a:t>
            </a:r>
            <a:r>
              <a:rPr lang="en-US" dirty="0"/>
              <a:t>problems</a:t>
            </a: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Dash Display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Malfunction </a:t>
            </a:r>
            <a:r>
              <a:rPr lang="en-US" dirty="0"/>
              <a:t>indicator light (MIL)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Turns </a:t>
            </a:r>
            <a:r>
              <a:rPr lang="en-US" dirty="0"/>
              <a:t>on when any control module detects </a:t>
            </a:r>
            <a:r>
              <a:rPr lang="en-US" dirty="0" smtClean="0"/>
              <a:t>vehicle malfunction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Hybrid </a:t>
            </a:r>
            <a:r>
              <a:rPr lang="en-US" dirty="0"/>
              <a:t>power </a:t>
            </a:r>
            <a:r>
              <a:rPr lang="en-US" dirty="0" smtClean="0"/>
              <a:t>display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Informs driver </a:t>
            </a:r>
            <a:r>
              <a:rPr lang="en-US" dirty="0"/>
              <a:t>of </a:t>
            </a:r>
            <a:r>
              <a:rPr lang="en-US" dirty="0" smtClean="0"/>
              <a:t>hybrid </a:t>
            </a:r>
            <a:r>
              <a:rPr lang="en-US" dirty="0"/>
              <a:t>drive operating </a:t>
            </a:r>
            <a:r>
              <a:rPr lang="en-US" dirty="0" smtClean="0"/>
              <a:t>conditions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Hybrid Power Display</a:t>
            </a:r>
          </a:p>
        </p:txBody>
      </p:sp>
      <p:pic>
        <p:nvPicPr>
          <p:cNvPr id="70659" name="Content Placeholder 3" descr="26-19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5938" y="1860550"/>
            <a:ext cx="8389937" cy="4468813"/>
          </a:xfrm>
        </p:spPr>
      </p:pic>
      <p:sp>
        <p:nvSpPr>
          <p:cNvPr id="70660" name="TextBox 4"/>
          <p:cNvSpPr txBox="1">
            <a:spLocks noChangeArrowheads="1"/>
          </p:cNvSpPr>
          <p:nvPr/>
        </p:nvSpPr>
        <p:spPr bwMode="auto">
          <a:xfrm>
            <a:off x="8267700" y="6329363"/>
            <a:ext cx="876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(Toyota)</a:t>
            </a:r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1536</Words>
  <Application>Microsoft Office PowerPoint</Application>
  <PresentationFormat>On-screen Show (4:3)</PresentationFormat>
  <Paragraphs>276</Paragraphs>
  <Slides>49</Slides>
  <Notes>47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Title Slide</vt:lpstr>
      <vt:lpstr>4_Custom Design</vt:lpstr>
      <vt:lpstr>Ojectives</vt:lpstr>
      <vt:lpstr>Content</vt:lpstr>
      <vt:lpstr>PowerPoint Presentation</vt:lpstr>
      <vt:lpstr>26</vt:lpstr>
      <vt:lpstr>Objectives</vt:lpstr>
      <vt:lpstr>Hybrid Vehicles</vt:lpstr>
      <vt:lpstr>Hybrid Vehicle History</vt:lpstr>
      <vt:lpstr>Hybrid Vehicle History (Cont.)</vt:lpstr>
      <vt:lpstr>Hybrid Drive Construction</vt:lpstr>
      <vt:lpstr>Hybrid Drive Construction (Cont.)</vt:lpstr>
      <vt:lpstr>Hybrid Drive Construction (Cont.)</vt:lpstr>
      <vt:lpstr>Hybrid Drive Construction (Cont.)</vt:lpstr>
      <vt:lpstr>Full Hybrids</vt:lpstr>
      <vt:lpstr>Mild Hybrids</vt:lpstr>
      <vt:lpstr>Series Hybrid</vt:lpstr>
      <vt:lpstr>Parallel Hybrid</vt:lpstr>
      <vt:lpstr>Series-Parallel Hybrid</vt:lpstr>
      <vt:lpstr>Plug-In Hybrid Electric Vehicles (PHEVs)</vt:lpstr>
      <vt:lpstr>Full-Electric Vehicles</vt:lpstr>
      <vt:lpstr>Flywheel Generator Hybrids</vt:lpstr>
      <vt:lpstr>Flywheel Generator Hybrids (Cont.)</vt:lpstr>
      <vt:lpstr>Hybrid Vehicle Operation</vt:lpstr>
      <vt:lpstr>All-Electric Drive Mode</vt:lpstr>
      <vt:lpstr>Motor-Assist Mode</vt:lpstr>
      <vt:lpstr>Idle Stop Mode</vt:lpstr>
      <vt:lpstr>Regenerative Braking Mode</vt:lpstr>
      <vt:lpstr>Engine Starting Mode</vt:lpstr>
      <vt:lpstr>Battery Charging Mode</vt:lpstr>
      <vt:lpstr>Hybrid Drive Assemblies</vt:lpstr>
      <vt:lpstr>HV Battery</vt:lpstr>
      <vt:lpstr>HV Battery (Cont.)</vt:lpstr>
      <vt:lpstr>Motor-Generator</vt:lpstr>
      <vt:lpstr>Motor-Generator (Cont.)</vt:lpstr>
      <vt:lpstr>Motor-Generator as an HV Motor</vt:lpstr>
      <vt:lpstr>Three-Phase AC Power</vt:lpstr>
      <vt:lpstr>Motor-Generator as an HV Generator</vt:lpstr>
      <vt:lpstr>Dual Motor-Generator Hybrids</vt:lpstr>
      <vt:lpstr>Triple Motor-Generator Hybrids</vt:lpstr>
      <vt:lpstr>Triple Motor-Generator Hybrids (Cont.)</vt:lpstr>
      <vt:lpstr>Power Splitter</vt:lpstr>
      <vt:lpstr>HV Power Control Module</vt:lpstr>
      <vt:lpstr>HV Power Control Module (Cont.)</vt:lpstr>
      <vt:lpstr>Hybrid Control Module</vt:lpstr>
      <vt:lpstr>Hybrid Rotor Sensor</vt:lpstr>
      <vt:lpstr>HV Power Cables</vt:lpstr>
      <vt:lpstr>Hybrid Ground Fault Interrupter</vt:lpstr>
      <vt:lpstr>Impact Sensors</vt:lpstr>
      <vt:lpstr>Hybrid Dash Display</vt:lpstr>
      <vt:lpstr>Hybrid Dash Display (Cont.)</vt:lpstr>
      <vt:lpstr>Hybrid Dash Display (Cont.)</vt:lpstr>
      <vt:lpstr>Hybrid Power Display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2013-08-27T15:06:53Z</dcterms:created>
  <dcterms:modified xsi:type="dcterms:W3CDTF">2016-07-01T13:04:27Z</dcterms:modified>
</cp:coreProperties>
</file>