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41"/>
  </p:notesMasterIdLst>
  <p:sldIdLst>
    <p:sldId id="293" r:id="rId5"/>
    <p:sldId id="292" r:id="rId6"/>
    <p:sldId id="256" r:id="rId7"/>
    <p:sldId id="257" r:id="rId8"/>
    <p:sldId id="258" r:id="rId9"/>
    <p:sldId id="260" r:id="rId10"/>
    <p:sldId id="259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1" r:id="rId21"/>
    <p:sldId id="272" r:id="rId22"/>
    <p:sldId id="273" r:id="rId23"/>
    <p:sldId id="270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7" r:id="rId37"/>
    <p:sldId id="288" r:id="rId38"/>
    <p:sldId id="289" r:id="rId39"/>
    <p:sldId id="290" r:id="rId40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6" autoAdjust="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264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E4B1EB1-7F74-4DDE-88CF-A525DD33DF4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02ADDC-DAB1-4F23-9980-F4AC8B6D8E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8195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7B4C9B5-A47E-434A-A585-5B6D8AF67DB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0650942-2112-43A7-A710-F9C6FDCA5DA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F0CD2EE-4B66-4A6A-9B71-6168204F9D9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0C47E81-48C8-44D0-B5B8-9E56D4EA45C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910C5A5-F4F9-47BD-BA29-1ED181B10FE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0873E45-1808-4D93-89E6-D73C01E27A9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CAF7024-A5F9-4454-A183-FCCCE223491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26B43AF-C72F-4008-9301-AFFFCAABF82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B675BF7-D6EE-47A1-9461-D30E91CECEE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DD114F6-1A6D-4B6C-928D-A83E88A21D8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AEF1E3-6717-4A61-811D-3D98F5D655E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20D9590-8473-41F9-B1D5-430EBFAD3EA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B49A48E-89BB-4FD3-AF4A-0F589C3416E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61F0A3C-01EB-4E42-9699-51D2CD292DE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0C9DF92-9CCA-416F-AB2D-2004404E10A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F551B14-9A80-43BD-8C35-3ECA1F1FA68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33BC437-E67A-4652-ABB3-805E22E6B3C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55D165F-BC8C-4EDD-9F6C-5C08CD93E85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2232796-D44E-4648-B809-73B32AD3B01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DB09B77-BA1E-4D7D-AAA4-8B4026113C5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B0978C5-046A-4180-B826-6D56F49A657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169953-0EAC-43F2-9EC0-E32D4F15036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4A0A9F8-32F0-428E-941D-8E29F5A8834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409A4E6-6FA0-41B6-941F-FAB24B63936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FC7AAFB-879A-4605-8198-C514A484759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7EF4641-07DE-41D9-B9BC-8AB4187F90B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E5DB0F6-23C4-4631-ACD6-459DAAB6C24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4A51ED-2837-4701-808B-75FB612D5A7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7D116B-BDBF-42F8-AA01-5F226D20F03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956287-382A-4F46-B6AF-E2EC0900E5A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BE6A8BE-B7FE-42B6-9E50-52FD0BA9E78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C12BB81-5E5B-444A-95AD-59133C88A81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BDF136-331E-4AFC-BC95-42F0980227D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043A2E6-4464-40FC-B054-B3E8B363064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B81E75B-CB0C-40AB-B6E2-7332AFD1000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806829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909630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7633507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5496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343959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640975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1539432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0055529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3509093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142888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802700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12212" y="488275"/>
            <a:ext cx="3533323" cy="286605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>
              <a:defRPr sz="16500" b="1" i="0" baseline="0">
                <a:solidFill>
                  <a:srgbClr val="8CB9DE"/>
                </a:solidFill>
                <a:latin typeface="Helvetica" pitchFamily="34" charset="0"/>
                <a:ea typeface="GungsuhChe" pitchFamily="49" charset="-127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1056" y="3346885"/>
            <a:ext cx="6383033" cy="2627786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802167" y="2274175"/>
            <a:ext cx="3142696" cy="735363"/>
          </a:xfrm>
          <a:prstGeom prst="rect">
            <a:avLst/>
          </a:prstGeom>
        </p:spPr>
        <p:txBody>
          <a:bodyPr anchor="b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000" b="0" i="0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010317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5766987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2198058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4153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192136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440729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4753802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3545389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4804823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119400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428133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0F118FF-20B8-480C-8B5A-AA701EA3CEB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D9609EF-AF56-474B-BA9C-5A783D6D0E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324598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571" y="159797"/>
            <a:ext cx="8549196" cy="75460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chemeClr val="bg1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180724"/>
            <a:ext cx="8575828" cy="5335485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595503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DD3BA20-9EC1-48C8-9CDE-A9393AADC16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B1DDCDF-BE79-49DB-A3C6-5965CD8040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862633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36E7F13-C25B-47D2-BD2D-1B009B05F0E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4572D79-5415-445A-9169-B69A6C17B6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210093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0C8E4C0-2E74-4FF3-A92F-2C3D22E0BA0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97CD408-EC62-4E3B-B7F1-4E7C2E60C7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227844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8564CBC-8562-4412-A55C-15C3E9E4D25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1BECBC-D57E-4E93-92E8-445B1F64DC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146150"/>
      </p:ext>
    </p:extLst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E4E9CAF-3C58-4907-A420-BB1EED34025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601F3DE-3CB5-4581-ADD2-645C95E210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541032"/>
      </p:ext>
    </p:extLst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1028E3A-592A-4F8E-8734-3F2F6777998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3480BE1-3969-4479-AE20-DE628488A5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453786"/>
      </p:ext>
    </p:extLst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D9DD06-692E-48E9-B827-C0BBD8061D3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424B42C-9609-4EB2-B4C3-20DE2E08DD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827086"/>
      </p:ext>
    </p:extLst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8836A75-C1AE-4A6A-A54C-84789AC17B5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EA01FB0-8423-4D0F-9562-FF3980F2E7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938814"/>
      </p:ext>
    </p:extLst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796A5DF-FF5F-4EAC-84FF-AF85B05B94B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31F76FE-3D27-40C2-A6F9-D11768BE93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513654"/>
      </p:ext>
    </p:extLst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AE8EAC8-0B51-4104-B0D3-5D1BB4B48C6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01A0F76-8EF2-4567-AE58-D7E247EBDB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656626"/>
      </p:ext>
    </p:extLst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615" y="159796"/>
            <a:ext cx="8478174" cy="117185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482575"/>
            <a:ext cx="8575828" cy="5140170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553331"/>
      </p:ext>
    </p:extLst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EFDC4BD-9C2F-499D-AFE2-360EC6CBBAF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E7E36E1-4ED5-409E-B92F-0FE6A26568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621091"/>
      </p:ext>
    </p:extLst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8A0EC7A-85EB-4B80-854A-DBB256AA846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DAB9340-C28D-4F08-AE23-9FBEAF0BE6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462094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0B80C06-C0EA-4ED2-A59C-64B4371DBCF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AF806BF-81F5-4397-897B-F4A95E4C39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242062"/>
      </p:ext>
    </p:extLst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1AFEFD1-BC21-4999-B7F3-D70B2C1EE7B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C4C917F-1840-4AD5-AA2B-C5DD4BCD9D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700250"/>
      </p:ext>
    </p:extLst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10E70A3-6E08-4BAE-A9C1-F0D9D71EE33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A0A2CD8-732A-4B8D-A3C9-090FD51FFC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626628"/>
      </p:ext>
    </p:extLst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447065C-7728-4430-8C92-142A2BC8A89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00FCF29-5980-48F4-85AC-F4CF9AB17F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90163"/>
      </p:ext>
    </p:extLst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A2EFABA-34A5-418A-96EF-B5C94D9D3BF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0D7C1CC-2FB4-487F-975B-25586A5460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401020"/>
      </p:ext>
    </p:extLst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078510D-A9FD-4902-BF25-B676648C867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6F67ACF-9AE9-4E16-B7C9-0CE5575A98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168948"/>
      </p:ext>
    </p:extLst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34F92B8-9C7B-4C09-9927-C9DFC57CFC6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2344DCF-B361-4CDA-96BF-B5AE41F35F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006335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0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1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Michael O'Malley\mat17_ppt\00-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2" y="0"/>
            <a:ext cx="913451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 bwMode="auto">
          <a:xfrm>
            <a:off x="4411663" y="488950"/>
            <a:ext cx="3533775" cy="2865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>
                <a:ea typeface="GungsuhChe"/>
              </a:rPr>
              <a:t>27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11338" y="3346450"/>
            <a:ext cx="6383337" cy="26289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Hybrid Drive Systems Diagnosis and Repair</a:t>
            </a:r>
            <a:endParaRPr lang="en-US" dirty="0"/>
          </a:p>
        </p:txBody>
      </p:sp>
      <p:sp>
        <p:nvSpPr>
          <p:cNvPr id="23556" name="Content Placeholder 5"/>
          <p:cNvSpPr>
            <a:spLocks noGrp="1"/>
          </p:cNvSpPr>
          <p:nvPr>
            <p:ph idx="10"/>
          </p:nvPr>
        </p:nvSpPr>
        <p:spPr bwMode="auto">
          <a:xfrm>
            <a:off x="1801813" y="2274888"/>
            <a:ext cx="3143250" cy="735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Chapter</a:t>
            </a: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After studying this chapter, you will be able to: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Use on-board diagnostics to </a:t>
            </a:r>
            <a:r>
              <a:rPr lang="en-US" dirty="0" smtClean="0"/>
              <a:t>find </a:t>
            </a:r>
            <a:r>
              <a:rPr lang="en-US" dirty="0"/>
              <a:t>the source </a:t>
            </a:r>
            <a:r>
              <a:rPr lang="en-US" dirty="0" smtClean="0"/>
              <a:t>of problems </a:t>
            </a:r>
            <a:r>
              <a:rPr lang="en-US" dirty="0"/>
              <a:t>in a hybrid drive system.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Recall </a:t>
            </a:r>
            <a:r>
              <a:rPr lang="en-US" dirty="0"/>
              <a:t>the safety measures that must be </a:t>
            </a:r>
            <a:r>
              <a:rPr lang="en-US" dirty="0" smtClean="0"/>
              <a:t>followed when </a:t>
            </a:r>
            <a:r>
              <a:rPr lang="en-US" dirty="0"/>
              <a:t>working on high-voltage, </a:t>
            </a:r>
            <a:r>
              <a:rPr lang="en-US" dirty="0" smtClean="0"/>
              <a:t>high-current hybrid </a:t>
            </a:r>
            <a:r>
              <a:rPr lang="en-US" dirty="0"/>
              <a:t>drive systems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Perform basic tests to verify hybrid </a:t>
            </a:r>
            <a:r>
              <a:rPr lang="en-US" dirty="0" smtClean="0"/>
              <a:t>drive trouble </a:t>
            </a:r>
            <a:r>
              <a:rPr lang="en-US" dirty="0"/>
              <a:t>codes.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Carry out proper procedures for </a:t>
            </a:r>
            <a:r>
              <a:rPr lang="en-US" dirty="0" smtClean="0"/>
              <a:t>safely removing </a:t>
            </a:r>
            <a:r>
              <a:rPr lang="en-US" dirty="0"/>
              <a:t>and replacing a battery pack, an </a:t>
            </a:r>
            <a:r>
              <a:rPr lang="en-US" dirty="0" smtClean="0"/>
              <a:t>HV power </a:t>
            </a:r>
            <a:r>
              <a:rPr lang="en-US" dirty="0"/>
              <a:t>control module, HV power cables, </a:t>
            </a:r>
            <a:r>
              <a:rPr lang="en-US" dirty="0" smtClean="0"/>
              <a:t>control modules</a:t>
            </a:r>
            <a:r>
              <a:rPr lang="en-US" dirty="0"/>
              <a:t>, and motor-generator assembly.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Correctly </a:t>
            </a:r>
            <a:r>
              <a:rPr lang="en-US" dirty="0"/>
              <a:t>answer ASE </a:t>
            </a:r>
            <a:r>
              <a:rPr lang="en-US" dirty="0" smtClean="0"/>
              <a:t>certification </a:t>
            </a:r>
            <a:r>
              <a:rPr lang="en-US" dirty="0"/>
              <a:t>test </a:t>
            </a:r>
            <a:r>
              <a:rPr lang="en-US" dirty="0" smtClean="0"/>
              <a:t>questions about </a:t>
            </a:r>
            <a:r>
              <a:rPr lang="en-US" dirty="0"/>
              <a:t>hybrid drive systems </a:t>
            </a:r>
            <a:r>
              <a:rPr lang="en-US" dirty="0" smtClean="0"/>
              <a:t>diagnosis and </a:t>
            </a:r>
            <a:r>
              <a:rPr lang="en-US" dirty="0"/>
              <a:t>repair.</a:t>
            </a:r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Problem 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2957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Extensive </a:t>
            </a:r>
            <a:r>
              <a:rPr lang="en-US" dirty="0"/>
              <a:t>on-board </a:t>
            </a:r>
            <a:r>
              <a:rPr lang="en-US" dirty="0" smtClean="0"/>
              <a:t>diagnostic systems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Locate source of </a:t>
            </a:r>
            <a:r>
              <a:rPr lang="en-US" dirty="0"/>
              <a:t>system </a:t>
            </a:r>
            <a:r>
              <a:rPr lang="en-US" dirty="0" smtClean="0"/>
              <a:t>problems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Monitor </a:t>
            </a:r>
            <a:r>
              <a:rPr lang="en-US" dirty="0"/>
              <a:t>hundreds of operating conditions 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Turn on warning lights</a:t>
            </a:r>
          </a:p>
        </p:txBody>
      </p:sp>
      <p:pic>
        <p:nvPicPr>
          <p:cNvPr id="26628" name="Content Placeholder 4" descr="27-01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2014538"/>
            <a:ext cx="4038600" cy="3697287"/>
          </a:xfrm>
        </p:spPr>
      </p:pic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Problem Diagnosis (Cont.)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Hybrid </a:t>
            </a:r>
            <a:r>
              <a:rPr lang="en-US" dirty="0"/>
              <a:t>ground fault interrupter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Constantly monitors system </a:t>
            </a:r>
            <a:r>
              <a:rPr lang="en-US" dirty="0"/>
              <a:t>for high-voltage leakage </a:t>
            </a:r>
            <a:r>
              <a:rPr lang="en-US" dirty="0" smtClean="0"/>
              <a:t>into chassis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Glowing </a:t>
            </a:r>
            <a:r>
              <a:rPr lang="en-US" dirty="0"/>
              <a:t>malfunction indicator light </a:t>
            </a:r>
            <a:r>
              <a:rPr lang="en-US" dirty="0" smtClean="0"/>
              <a:t>means use </a:t>
            </a:r>
            <a:r>
              <a:rPr lang="en-US" dirty="0"/>
              <a:t>a scan tool to retrieve </a:t>
            </a:r>
            <a:r>
              <a:rPr lang="en-US" dirty="0" smtClean="0"/>
              <a:t>stored trouble codes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Service Safety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</a:t>
            </a:r>
            <a:r>
              <a:rPr lang="en-US" dirty="0"/>
              <a:t>your </a:t>
            </a:r>
            <a:r>
              <a:rPr lang="en-US" dirty="0" smtClean="0"/>
              <a:t>jewelry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Wear </a:t>
            </a:r>
            <a:r>
              <a:rPr lang="en-US" dirty="0"/>
              <a:t>eye </a:t>
            </a:r>
            <a:r>
              <a:rPr lang="en-US" dirty="0" smtClean="0"/>
              <a:t>protection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Wear </a:t>
            </a:r>
            <a:r>
              <a:rPr lang="en-US" dirty="0"/>
              <a:t>insulating </a:t>
            </a:r>
            <a:r>
              <a:rPr lang="en-US" dirty="0" smtClean="0"/>
              <a:t>gloves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Wear </a:t>
            </a:r>
            <a:r>
              <a:rPr lang="en-US" dirty="0"/>
              <a:t>rubber-soled </a:t>
            </a:r>
            <a:r>
              <a:rPr lang="en-US" dirty="0" smtClean="0"/>
              <a:t>shoes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Keep </a:t>
            </a:r>
            <a:r>
              <a:rPr lang="en-US" dirty="0"/>
              <a:t>a </a:t>
            </a:r>
            <a:r>
              <a:rPr lang="en-US" dirty="0" smtClean="0"/>
              <a:t>fire </a:t>
            </a:r>
            <a:r>
              <a:rPr lang="en-US" dirty="0"/>
              <a:t>extinguisher </a:t>
            </a:r>
            <a:r>
              <a:rPr lang="en-US" dirty="0" smtClean="0"/>
              <a:t>nearby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Follow </a:t>
            </a:r>
            <a:r>
              <a:rPr lang="en-US" dirty="0"/>
              <a:t>towing safety </a:t>
            </a:r>
            <a:r>
              <a:rPr lang="en-US" dirty="0" smtClean="0"/>
              <a:t>procedures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Disable the hybrid </a:t>
            </a:r>
            <a:r>
              <a:rPr lang="en-US" dirty="0"/>
              <a:t>drive when </a:t>
            </a:r>
            <a:r>
              <a:rPr lang="en-US" dirty="0" smtClean="0"/>
              <a:t>working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Set </a:t>
            </a:r>
            <a:r>
              <a:rPr lang="en-US" dirty="0"/>
              <a:t>up a high-voltage buffer </a:t>
            </a:r>
            <a:r>
              <a:rPr lang="en-US" dirty="0" smtClean="0"/>
              <a:t>zone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</a:t>
            </a:r>
            <a:r>
              <a:rPr lang="en-US" dirty="0"/>
              <a:t>the high-voltage </a:t>
            </a:r>
            <a:r>
              <a:rPr lang="en-US" dirty="0" smtClean="0"/>
              <a:t>disconnect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Battery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Hybrid battery packs have a warranty from </a:t>
            </a:r>
            <a:r>
              <a:rPr lang="en-US" dirty="0" smtClean="0"/>
              <a:t>manufacturer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Some offer full HV </a:t>
            </a:r>
            <a:r>
              <a:rPr lang="en-US" dirty="0"/>
              <a:t>battery replacement </a:t>
            </a:r>
            <a:r>
              <a:rPr lang="en-US" dirty="0" smtClean="0"/>
              <a:t>for </a:t>
            </a:r>
            <a:r>
              <a:rPr lang="en-US"/>
              <a:t>up </a:t>
            </a:r>
            <a:r>
              <a:rPr lang="en-US" smtClean="0"/>
              <a:t>to</a:t>
            </a:r>
            <a:br>
              <a:rPr lang="en-US" smtClean="0"/>
            </a:br>
            <a:r>
              <a:rPr lang="en-US" smtClean="0"/>
              <a:t>8 </a:t>
            </a:r>
            <a:r>
              <a:rPr lang="en-US" dirty="0" smtClean="0"/>
              <a:t>years or </a:t>
            </a:r>
            <a:r>
              <a:rPr lang="en-US" dirty="0"/>
              <a:t>100,000 </a:t>
            </a:r>
            <a:r>
              <a:rPr lang="en-US" dirty="0" smtClean="0"/>
              <a:t>miles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HV batteries </a:t>
            </a:r>
            <a:r>
              <a:rPr lang="en-US" dirty="0" smtClean="0"/>
              <a:t>very dependable and </a:t>
            </a:r>
            <a:r>
              <a:rPr lang="en-US" dirty="0"/>
              <a:t>seldom </a:t>
            </a:r>
            <a:r>
              <a:rPr lang="en-US" dirty="0" smtClean="0"/>
              <a:t>fail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Can </a:t>
            </a:r>
            <a:r>
              <a:rPr lang="en-US" dirty="0"/>
              <a:t>lose </a:t>
            </a:r>
            <a:r>
              <a:rPr lang="en-US" dirty="0" smtClean="0"/>
              <a:t>efficiency </a:t>
            </a:r>
            <a:r>
              <a:rPr lang="en-US" dirty="0"/>
              <a:t>after </a:t>
            </a:r>
            <a:r>
              <a:rPr lang="en-US" dirty="0" smtClean="0"/>
              <a:t>extended service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Diagnosing HV Battery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Hybrid </a:t>
            </a:r>
            <a:r>
              <a:rPr lang="en-US" dirty="0"/>
              <a:t>control module will </a:t>
            </a:r>
            <a:r>
              <a:rPr lang="en-US" dirty="0" smtClean="0"/>
              <a:t>check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Circuit </a:t>
            </a:r>
            <a:r>
              <a:rPr lang="en-US" dirty="0"/>
              <a:t>conditions when </a:t>
            </a:r>
            <a:r>
              <a:rPr lang="en-US" dirty="0" smtClean="0"/>
              <a:t>HV </a:t>
            </a:r>
            <a:r>
              <a:rPr lang="en-US" dirty="0"/>
              <a:t>battery is </a:t>
            </a:r>
            <a:r>
              <a:rPr lang="en-US" dirty="0" smtClean="0"/>
              <a:t>discharging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While </a:t>
            </a:r>
            <a:r>
              <a:rPr lang="en-US" dirty="0"/>
              <a:t>powering </a:t>
            </a:r>
            <a:r>
              <a:rPr lang="en-US" dirty="0" smtClean="0"/>
              <a:t>electric </a:t>
            </a:r>
            <a:r>
              <a:rPr lang="en-US" dirty="0"/>
              <a:t>drive motor(</a:t>
            </a:r>
            <a:r>
              <a:rPr lang="en-US" dirty="0" smtClean="0"/>
              <a:t>s)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While being </a:t>
            </a:r>
            <a:r>
              <a:rPr lang="en-US" dirty="0"/>
              <a:t>recharged by </a:t>
            </a:r>
            <a:r>
              <a:rPr lang="en-US" dirty="0" smtClean="0"/>
              <a:t>motor-generator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Trouble codes </a:t>
            </a:r>
            <a:r>
              <a:rPr lang="en-US" dirty="0" smtClean="0"/>
              <a:t>stored </a:t>
            </a:r>
            <a:r>
              <a:rPr lang="en-US" dirty="0"/>
              <a:t>in </a:t>
            </a:r>
            <a:r>
              <a:rPr lang="en-US" dirty="0" smtClean="0"/>
              <a:t>control module if </a:t>
            </a:r>
            <a:r>
              <a:rPr lang="en-US" dirty="0"/>
              <a:t>any electrical value is not </a:t>
            </a:r>
            <a:r>
              <a:rPr lang="en-US" dirty="0" smtClean="0"/>
              <a:t>within specifications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Diagnosing HV Battery Problems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Hybrid dash displays </a:t>
            </a:r>
            <a:r>
              <a:rPr lang="en-US" dirty="0"/>
              <a:t>that </a:t>
            </a:r>
            <a:r>
              <a:rPr lang="en-US" dirty="0" smtClean="0"/>
              <a:t>show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HV battery charge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Temperature </a:t>
            </a:r>
            <a:r>
              <a:rPr lang="en-US" dirty="0"/>
              <a:t>and </a:t>
            </a:r>
            <a:r>
              <a:rPr lang="en-US" dirty="0" smtClean="0"/>
              <a:t>condition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Display will </a:t>
            </a:r>
            <a:r>
              <a:rPr lang="en-US" dirty="0"/>
              <a:t>warn </a:t>
            </a:r>
            <a:r>
              <a:rPr lang="en-US" dirty="0" smtClean="0"/>
              <a:t>driver if diagnostic system </a:t>
            </a:r>
            <a:r>
              <a:rPr lang="en-US" dirty="0"/>
              <a:t>detects </a:t>
            </a:r>
            <a:r>
              <a:rPr lang="en-US" dirty="0" smtClean="0"/>
              <a:t>problems with 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HV battery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HV </a:t>
            </a:r>
            <a:r>
              <a:rPr lang="en-US" dirty="0"/>
              <a:t>power </a:t>
            </a:r>
            <a:r>
              <a:rPr lang="en-US" dirty="0" smtClean="0"/>
              <a:t>cables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HV </a:t>
            </a:r>
            <a:r>
              <a:rPr lang="en-US" dirty="0"/>
              <a:t>power control </a:t>
            </a:r>
            <a:r>
              <a:rPr lang="en-US" dirty="0" smtClean="0"/>
              <a:t>module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Other components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Diagnosing HV Battery Problems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Scan </a:t>
            </a:r>
            <a:r>
              <a:rPr lang="en-US" dirty="0"/>
              <a:t>tool will also quickly identify </a:t>
            </a:r>
            <a:r>
              <a:rPr lang="en-US" dirty="0" smtClean="0"/>
              <a:t>problems with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HV battery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Motor</a:t>
            </a:r>
            <a:r>
              <a:rPr lang="en-US" dirty="0"/>
              <a:t>-</a:t>
            </a:r>
            <a:r>
              <a:rPr lang="en-US" dirty="0" smtClean="0"/>
              <a:t>generator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High</a:t>
            </a:r>
            <a:r>
              <a:rPr lang="en-US" dirty="0"/>
              <a:t>-</a:t>
            </a:r>
            <a:r>
              <a:rPr lang="en-US" dirty="0" smtClean="0"/>
              <a:t>voltage electrical connections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Hybrid </a:t>
            </a:r>
            <a:r>
              <a:rPr lang="en-US" dirty="0"/>
              <a:t>control </a:t>
            </a:r>
            <a:r>
              <a:rPr lang="en-US" dirty="0" smtClean="0"/>
              <a:t>module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HV power control </a:t>
            </a:r>
            <a:r>
              <a:rPr lang="en-US" dirty="0" smtClean="0"/>
              <a:t>module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Scan </a:t>
            </a:r>
            <a:r>
              <a:rPr lang="en-US" dirty="0"/>
              <a:t>tool can also </a:t>
            </a:r>
            <a:r>
              <a:rPr lang="en-US" dirty="0" smtClean="0"/>
              <a:t>be used </a:t>
            </a:r>
            <a:r>
              <a:rPr lang="en-US" dirty="0"/>
              <a:t>to compare actual operating voltages to </a:t>
            </a:r>
            <a:r>
              <a:rPr lang="en-US" dirty="0" smtClean="0"/>
              <a:t>those on dash display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Diagnosing HV Battery Problems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HV </a:t>
            </a:r>
            <a:r>
              <a:rPr lang="en-US" dirty="0"/>
              <a:t>battery fails to accept and hold </a:t>
            </a:r>
            <a:r>
              <a:rPr lang="en-US" dirty="0" smtClean="0"/>
              <a:t>charge, trouble </a:t>
            </a:r>
            <a:r>
              <a:rPr lang="en-US" dirty="0"/>
              <a:t>code will be </a:t>
            </a:r>
            <a:r>
              <a:rPr lang="en-US" dirty="0" smtClean="0"/>
              <a:t>set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Hybrid control </a:t>
            </a:r>
            <a:r>
              <a:rPr lang="en-US" dirty="0"/>
              <a:t>module will </a:t>
            </a:r>
            <a:r>
              <a:rPr lang="en-US" dirty="0" smtClean="0"/>
              <a:t>trigger malfunction indicator light </a:t>
            </a:r>
            <a:r>
              <a:rPr lang="en-US" dirty="0"/>
              <a:t>in </a:t>
            </a:r>
            <a:r>
              <a:rPr lang="en-US" dirty="0" smtClean="0"/>
              <a:t>dash display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Replace failed </a:t>
            </a:r>
            <a:r>
              <a:rPr lang="en-US" dirty="0"/>
              <a:t>HV </a:t>
            </a:r>
            <a:r>
              <a:rPr lang="en-US" dirty="0" smtClean="0"/>
              <a:t>batteries with new or </a:t>
            </a:r>
            <a:r>
              <a:rPr lang="en-US" dirty="0"/>
              <a:t>reconditioned </a:t>
            </a:r>
            <a:r>
              <a:rPr lang="en-US" dirty="0" smtClean="0"/>
              <a:t>units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HV Battery Relays and</a:t>
            </a:r>
            <a:br>
              <a:rPr lang="en-US" altLang="en-US" smtClean="0"/>
            </a:br>
            <a:r>
              <a:rPr lang="en-US" altLang="en-US" smtClean="0"/>
              <a:t>Contactors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Very </a:t>
            </a:r>
            <a:r>
              <a:rPr lang="en-US" dirty="0"/>
              <a:t>large relays with contact </a:t>
            </a:r>
            <a:r>
              <a:rPr lang="en-US" dirty="0" smtClean="0"/>
              <a:t>points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Turn </a:t>
            </a:r>
            <a:r>
              <a:rPr lang="en-US" dirty="0"/>
              <a:t>such </a:t>
            </a:r>
            <a:r>
              <a:rPr lang="en-US" dirty="0" smtClean="0"/>
              <a:t>high electrical load </a:t>
            </a:r>
            <a:r>
              <a:rPr lang="en-US" dirty="0"/>
              <a:t>on and </a:t>
            </a:r>
            <a:r>
              <a:rPr lang="en-US" dirty="0" smtClean="0"/>
              <a:t>off, lugs become burned and pitted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If </a:t>
            </a:r>
            <a:r>
              <a:rPr lang="en-US" dirty="0"/>
              <a:t>burned enough, </a:t>
            </a:r>
            <a:r>
              <a:rPr lang="en-US" dirty="0" smtClean="0"/>
              <a:t>lugs develop high resistance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Not </a:t>
            </a:r>
            <a:r>
              <a:rPr lang="en-US" dirty="0"/>
              <a:t>able to carry </a:t>
            </a:r>
            <a:r>
              <a:rPr lang="en-US" dirty="0" smtClean="0"/>
              <a:t>enough current </a:t>
            </a:r>
            <a:r>
              <a:rPr lang="en-US" dirty="0"/>
              <a:t>to </a:t>
            </a:r>
            <a:r>
              <a:rPr lang="en-US" dirty="0" smtClean="0"/>
              <a:t>HV </a:t>
            </a:r>
            <a:r>
              <a:rPr lang="en-US" dirty="0"/>
              <a:t>PCM and </a:t>
            </a:r>
            <a:r>
              <a:rPr lang="en-US" dirty="0" smtClean="0"/>
              <a:t>motor-generator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HV Battery Relays and</a:t>
            </a:r>
            <a:br>
              <a:rPr lang="en-US" altLang="en-US" smtClean="0"/>
            </a:br>
            <a:r>
              <a:rPr lang="en-US" altLang="en-US" smtClean="0"/>
              <a:t>Contactors (Cont.)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4656137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Pinpoint </a:t>
            </a:r>
            <a:r>
              <a:rPr lang="en-US" dirty="0"/>
              <a:t>test on </a:t>
            </a:r>
            <a:r>
              <a:rPr lang="en-US" dirty="0" smtClean="0"/>
              <a:t>high-voltage contactor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</a:t>
            </a:r>
            <a:r>
              <a:rPr lang="en-US" dirty="0"/>
              <a:t>or disconnect </a:t>
            </a:r>
            <a:r>
              <a:rPr lang="en-US" dirty="0" smtClean="0"/>
              <a:t>HV battery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Measure resistance across closed contactors with key 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Then </a:t>
            </a:r>
            <a:r>
              <a:rPr lang="en-US" dirty="0"/>
              <a:t>with </a:t>
            </a:r>
            <a:r>
              <a:rPr lang="en-US" dirty="0" smtClean="0"/>
              <a:t>key off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measurements not within specifications</a:t>
            </a:r>
            <a:r>
              <a:rPr lang="en-US" dirty="0"/>
              <a:t>, replace </a:t>
            </a:r>
            <a:r>
              <a:rPr lang="en-US" dirty="0" smtClean="0"/>
              <a:t>contactors</a:t>
            </a:r>
            <a:endParaRPr lang="en-US" dirty="0"/>
          </a:p>
        </p:txBody>
      </p:sp>
      <p:pic>
        <p:nvPicPr>
          <p:cNvPr id="35844" name="Content Placeholder 5" descr="27-05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86375" y="1919288"/>
            <a:ext cx="3621088" cy="3887787"/>
          </a:xfrm>
        </p:spPr>
      </p:pic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Power Cable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Note </a:t>
            </a:r>
            <a:r>
              <a:rPr lang="en-US" dirty="0" smtClean="0"/>
              <a:t>conductor </a:t>
            </a:r>
            <a:r>
              <a:rPr lang="en-US" dirty="0"/>
              <a:t>resistance </a:t>
            </a:r>
            <a:r>
              <a:rPr lang="en-US" dirty="0" smtClean="0"/>
              <a:t>values on scan tool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not </a:t>
            </a:r>
            <a:r>
              <a:rPr lang="en-US" dirty="0"/>
              <a:t>within </a:t>
            </a:r>
            <a:r>
              <a:rPr lang="en-US" dirty="0" smtClean="0"/>
              <a:t>specifications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T</a:t>
            </a:r>
            <a:r>
              <a:rPr lang="en-US" dirty="0" smtClean="0"/>
              <a:t>ighten or repair cable ends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R</a:t>
            </a:r>
            <a:r>
              <a:rPr lang="en-US" dirty="0" smtClean="0"/>
              <a:t>eplace HV power </a:t>
            </a:r>
            <a:r>
              <a:rPr lang="en-US" dirty="0"/>
              <a:t>cables, if </a:t>
            </a:r>
            <a:r>
              <a:rPr lang="en-US" dirty="0" smtClean="0"/>
              <a:t>needed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Power Cable Service (Cont.)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460692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scan </a:t>
            </a:r>
            <a:r>
              <a:rPr lang="en-US" dirty="0"/>
              <a:t>tool </a:t>
            </a:r>
            <a:r>
              <a:rPr lang="en-US" dirty="0" smtClean="0"/>
              <a:t>shows ground </a:t>
            </a:r>
            <a:r>
              <a:rPr lang="en-US" dirty="0"/>
              <a:t>fault </a:t>
            </a:r>
            <a:r>
              <a:rPr lang="en-US" dirty="0" smtClean="0"/>
              <a:t>problem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Place test </a:t>
            </a:r>
            <a:r>
              <a:rPr lang="en-US" dirty="0"/>
              <a:t>lead on one end of </a:t>
            </a:r>
            <a:r>
              <a:rPr lang="en-US" dirty="0" smtClean="0"/>
              <a:t>cable </a:t>
            </a:r>
            <a:r>
              <a:rPr lang="en-US" dirty="0"/>
              <a:t>terminal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Place other to frame </a:t>
            </a:r>
            <a:r>
              <a:rPr lang="en-US" dirty="0"/>
              <a:t>or body </a:t>
            </a:r>
            <a:r>
              <a:rPr lang="en-US" dirty="0" smtClean="0"/>
              <a:t>ground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If reading lower than specifications, insulation </a:t>
            </a:r>
            <a:r>
              <a:rPr lang="en-US" dirty="0"/>
              <a:t>may be leaking </a:t>
            </a:r>
            <a:r>
              <a:rPr lang="en-US" dirty="0" smtClean="0"/>
              <a:t>high voltage </a:t>
            </a:r>
            <a:r>
              <a:rPr lang="en-US" dirty="0"/>
              <a:t>to </a:t>
            </a:r>
            <a:r>
              <a:rPr lang="en-US" dirty="0" smtClean="0"/>
              <a:t>ground</a:t>
            </a:r>
            <a:endParaRPr lang="en-US" dirty="0"/>
          </a:p>
        </p:txBody>
      </p:sp>
      <p:pic>
        <p:nvPicPr>
          <p:cNvPr id="37892" name="Content Placeholder 6" descr="27-07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79988" y="2433638"/>
            <a:ext cx="4038600" cy="2859087"/>
          </a:xfrm>
        </p:spPr>
      </p:pic>
      <p:sp>
        <p:nvSpPr>
          <p:cNvPr id="37893" name="TextBox 5"/>
          <p:cNvSpPr txBox="1">
            <a:spLocks noChangeArrowheads="1"/>
          </p:cNvSpPr>
          <p:nvPr/>
        </p:nvSpPr>
        <p:spPr bwMode="auto">
          <a:xfrm>
            <a:off x="7945438" y="5332413"/>
            <a:ext cx="923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(Toyota)</a:t>
            </a:r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Power Cable Service (Cont.)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To replace </a:t>
            </a:r>
            <a:r>
              <a:rPr lang="en-US" dirty="0" smtClean="0"/>
              <a:t>HV </a:t>
            </a:r>
            <a:r>
              <a:rPr lang="en-US" dirty="0"/>
              <a:t>power </a:t>
            </a:r>
            <a:r>
              <a:rPr lang="en-US" dirty="0" smtClean="0"/>
              <a:t>cable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Disconnect </a:t>
            </a:r>
            <a:r>
              <a:rPr lang="en-US" dirty="0"/>
              <a:t>both ends of </a:t>
            </a:r>
            <a:r>
              <a:rPr lang="en-US" dirty="0" smtClean="0"/>
              <a:t>cable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clips securing power cable </a:t>
            </a:r>
            <a:r>
              <a:rPr lang="en-US" dirty="0"/>
              <a:t>to </a:t>
            </a:r>
            <a:r>
              <a:rPr lang="en-US" dirty="0" smtClean="0"/>
              <a:t>vehicle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Install new </a:t>
            </a:r>
            <a:r>
              <a:rPr lang="en-US" dirty="0"/>
              <a:t>power cable in </a:t>
            </a:r>
            <a:r>
              <a:rPr lang="en-US" dirty="0" smtClean="0"/>
              <a:t>reverse order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Power Control Module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Faulty </a:t>
            </a:r>
            <a:r>
              <a:rPr lang="en-US" dirty="0"/>
              <a:t>HV PCM </a:t>
            </a:r>
            <a:r>
              <a:rPr lang="en-US" dirty="0" smtClean="0"/>
              <a:t>trip </a:t>
            </a:r>
            <a:r>
              <a:rPr lang="en-US" dirty="0"/>
              <a:t>various trouble codes</a:t>
            </a:r>
            <a:r>
              <a:rPr lang="en-US" dirty="0" smtClean="0"/>
              <a:t>, indicating </a:t>
            </a:r>
            <a:r>
              <a:rPr lang="en-US" dirty="0"/>
              <a:t>which circuit </a:t>
            </a:r>
            <a:r>
              <a:rPr lang="en-US" dirty="0" smtClean="0"/>
              <a:t>might be faulty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Some hybrid vehicles use separate converter</a:t>
            </a:r>
            <a:r>
              <a:rPr lang="en-US" dirty="0" smtClean="0"/>
              <a:t>, rectifier</a:t>
            </a:r>
            <a:r>
              <a:rPr lang="en-US" dirty="0"/>
              <a:t>, and three-phase </a:t>
            </a:r>
            <a:r>
              <a:rPr lang="en-US" dirty="0" smtClean="0"/>
              <a:t>circuits 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If scan tool indicates specific </a:t>
            </a:r>
            <a:r>
              <a:rPr lang="en-US" dirty="0"/>
              <a:t>circuit </a:t>
            </a:r>
            <a:r>
              <a:rPr lang="en-US" dirty="0" smtClean="0"/>
              <a:t>board problem, consider replacing </a:t>
            </a:r>
            <a:r>
              <a:rPr lang="en-US" dirty="0"/>
              <a:t>just </a:t>
            </a:r>
            <a:r>
              <a:rPr lang="en-US" dirty="0" smtClean="0"/>
              <a:t>failed circuit board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Power Control Module Service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Bad high-power contactor </a:t>
            </a:r>
            <a:r>
              <a:rPr lang="en-US" dirty="0" smtClean="0"/>
              <a:t>lugs in HV </a:t>
            </a:r>
            <a:r>
              <a:rPr lang="en-US" dirty="0"/>
              <a:t>PCM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Burn </a:t>
            </a:r>
            <a:r>
              <a:rPr lang="en-US" dirty="0"/>
              <a:t>and develop </a:t>
            </a:r>
            <a:r>
              <a:rPr lang="en-US" dirty="0" smtClean="0"/>
              <a:t>high resistance </a:t>
            </a:r>
            <a:r>
              <a:rPr lang="en-US" dirty="0"/>
              <a:t>after prolonged </a:t>
            </a:r>
            <a:r>
              <a:rPr lang="en-US" dirty="0" smtClean="0"/>
              <a:t>service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Bad </a:t>
            </a:r>
            <a:r>
              <a:rPr lang="en-US" dirty="0" smtClean="0"/>
              <a:t>contactor lugs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Prevent </a:t>
            </a:r>
            <a:r>
              <a:rPr lang="en-US" dirty="0"/>
              <a:t>normal current </a:t>
            </a:r>
            <a:r>
              <a:rPr lang="en-US" dirty="0" smtClean="0"/>
              <a:t>flow through HV </a:t>
            </a:r>
            <a:r>
              <a:rPr lang="en-US" dirty="0"/>
              <a:t>PCM and to </a:t>
            </a:r>
            <a:r>
              <a:rPr lang="en-US" dirty="0" smtClean="0"/>
              <a:t>motor-generator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Some hybrid vehicles use discrete </a:t>
            </a:r>
            <a:r>
              <a:rPr lang="en-US" dirty="0" smtClean="0"/>
              <a:t>inverters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Remove and replace defective inverter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Sometimes </a:t>
            </a:r>
            <a:r>
              <a:rPr lang="en-US" dirty="0" smtClean="0"/>
              <a:t>circuit </a:t>
            </a:r>
            <a:r>
              <a:rPr lang="en-US" dirty="0"/>
              <a:t>board in </a:t>
            </a:r>
            <a:r>
              <a:rPr lang="en-US" dirty="0" smtClean="0"/>
              <a:t>HV </a:t>
            </a:r>
            <a:r>
              <a:rPr lang="en-US" dirty="0"/>
              <a:t>PCM </a:t>
            </a:r>
            <a:r>
              <a:rPr lang="en-US" dirty="0" smtClean="0"/>
              <a:t>can fail </a:t>
            </a:r>
            <a:r>
              <a:rPr lang="en-US" dirty="0"/>
              <a:t>and require </a:t>
            </a:r>
            <a:r>
              <a:rPr lang="en-US" dirty="0" smtClean="0"/>
              <a:t>replacement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Power Control Module Replacement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Use </a:t>
            </a:r>
            <a:r>
              <a:rPr lang="en-US" dirty="0"/>
              <a:t>high-voltage </a:t>
            </a:r>
            <a:r>
              <a:rPr lang="en-US" dirty="0" smtClean="0"/>
              <a:t>safety gear </a:t>
            </a:r>
            <a:r>
              <a:rPr lang="en-US" dirty="0"/>
              <a:t>and </a:t>
            </a:r>
            <a:r>
              <a:rPr lang="en-US" dirty="0" smtClean="0"/>
              <a:t>tools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Disable HV battery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Disconnect low-voltage connections and </a:t>
            </a:r>
            <a:r>
              <a:rPr lang="en-US" dirty="0"/>
              <a:t>wiring harness from </a:t>
            </a:r>
            <a:r>
              <a:rPr lang="en-US" dirty="0" smtClean="0"/>
              <a:t>HV PCM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Drain </a:t>
            </a:r>
            <a:r>
              <a:rPr lang="en-US" dirty="0" smtClean="0"/>
              <a:t>HV </a:t>
            </a:r>
            <a:r>
              <a:rPr lang="en-US" dirty="0"/>
              <a:t>cooling </a:t>
            </a:r>
            <a:r>
              <a:rPr lang="en-US" dirty="0" smtClean="0"/>
              <a:t>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Remove </a:t>
            </a:r>
            <a:r>
              <a:rPr lang="en-US" dirty="0" smtClean="0"/>
              <a:t>coolant </a:t>
            </a:r>
            <a:r>
              <a:rPr lang="en-US" dirty="0"/>
              <a:t>lines from </a:t>
            </a:r>
            <a:r>
              <a:rPr lang="en-US" dirty="0" smtClean="0"/>
              <a:t>side of HV PCM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Power Control Module Replacement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Disconnect five </a:t>
            </a:r>
            <a:r>
              <a:rPr lang="en-US" dirty="0"/>
              <a:t>or more high-power </a:t>
            </a:r>
            <a:r>
              <a:rPr lang="en-US" dirty="0" smtClean="0"/>
              <a:t>cables from </a:t>
            </a:r>
            <a:r>
              <a:rPr lang="en-US" dirty="0"/>
              <a:t>the HV </a:t>
            </a:r>
            <a:r>
              <a:rPr lang="en-US" dirty="0" smtClean="0"/>
              <a:t>PCM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Wrap electrical tape around each </a:t>
            </a:r>
            <a:r>
              <a:rPr lang="en-US" dirty="0" smtClean="0"/>
              <a:t>exposed HV </a:t>
            </a:r>
            <a:r>
              <a:rPr lang="en-US" dirty="0"/>
              <a:t>battery cable </a:t>
            </a:r>
            <a:r>
              <a:rPr lang="en-US" dirty="0" smtClean="0"/>
              <a:t>end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Remove </a:t>
            </a:r>
            <a:r>
              <a:rPr lang="en-US" dirty="0" smtClean="0"/>
              <a:t>hold-down </a:t>
            </a:r>
            <a:r>
              <a:rPr lang="en-US" dirty="0"/>
              <a:t>machine </a:t>
            </a:r>
            <a:r>
              <a:rPr lang="en-US" dirty="0" smtClean="0"/>
              <a:t>screws connecting HV </a:t>
            </a:r>
            <a:r>
              <a:rPr lang="en-US" dirty="0"/>
              <a:t>PCM to </a:t>
            </a:r>
            <a:r>
              <a:rPr lang="en-US" dirty="0" smtClean="0"/>
              <a:t>body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Reinstall </a:t>
            </a:r>
            <a:r>
              <a:rPr lang="en-US" dirty="0"/>
              <a:t>in </a:t>
            </a:r>
            <a:r>
              <a:rPr lang="en-US" dirty="0" smtClean="0"/>
              <a:t>reverse order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Erase </a:t>
            </a:r>
            <a:r>
              <a:rPr lang="en-US" dirty="0" smtClean="0"/>
              <a:t>stored </a:t>
            </a:r>
            <a:r>
              <a:rPr lang="en-US" dirty="0"/>
              <a:t>trouble </a:t>
            </a:r>
            <a:r>
              <a:rPr lang="en-US" dirty="0" smtClean="0"/>
              <a:t>codes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Rescan hybrid </a:t>
            </a:r>
            <a:r>
              <a:rPr lang="en-US" dirty="0"/>
              <a:t>drive </a:t>
            </a:r>
            <a:r>
              <a:rPr lang="en-US" dirty="0" smtClean="0"/>
              <a:t>system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Cooling System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cooling </a:t>
            </a:r>
            <a:r>
              <a:rPr lang="en-US" dirty="0"/>
              <a:t>system fails, components </a:t>
            </a:r>
            <a:r>
              <a:rPr lang="en-US" dirty="0" smtClean="0"/>
              <a:t>overheat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air cooled, listen </a:t>
            </a:r>
            <a:r>
              <a:rPr lang="en-US" dirty="0"/>
              <a:t>for </a:t>
            </a:r>
            <a:r>
              <a:rPr lang="en-US" dirty="0" smtClean="0"/>
              <a:t>normal operation </a:t>
            </a:r>
            <a:r>
              <a:rPr lang="en-US" dirty="0"/>
              <a:t>of </a:t>
            </a:r>
            <a:r>
              <a:rPr lang="en-US" dirty="0" smtClean="0"/>
              <a:t>cooling fan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water cooled, place stethoscope </a:t>
            </a:r>
            <a:r>
              <a:rPr lang="en-US" dirty="0"/>
              <a:t>on </a:t>
            </a:r>
            <a:r>
              <a:rPr lang="en-US" dirty="0" smtClean="0"/>
              <a:t>electric </a:t>
            </a:r>
            <a:r>
              <a:rPr lang="en-US" dirty="0"/>
              <a:t>pump </a:t>
            </a:r>
            <a:r>
              <a:rPr lang="en-US" dirty="0" smtClean="0"/>
              <a:t>to determine </a:t>
            </a:r>
            <a:r>
              <a:rPr lang="en-US" dirty="0"/>
              <a:t>if </a:t>
            </a:r>
            <a:r>
              <a:rPr lang="en-US" dirty="0" smtClean="0"/>
              <a:t>running when under high </a:t>
            </a:r>
            <a:r>
              <a:rPr lang="en-US" dirty="0"/>
              <a:t>electrical </a:t>
            </a:r>
            <a:r>
              <a:rPr lang="en-US" dirty="0" smtClean="0"/>
              <a:t>load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Cooling System Service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If you </a:t>
            </a:r>
            <a:r>
              <a:rPr lang="en-US" dirty="0" smtClean="0"/>
              <a:t>find inoperative </a:t>
            </a:r>
            <a:r>
              <a:rPr lang="en-US" dirty="0"/>
              <a:t>cooling fan </a:t>
            </a:r>
            <a:r>
              <a:rPr lang="en-US" dirty="0" smtClean="0"/>
              <a:t>blower motor,</a:t>
            </a:r>
            <a:r>
              <a:rPr lang="en-US" dirty="0"/>
              <a:t> r</a:t>
            </a:r>
            <a:r>
              <a:rPr lang="en-US" dirty="0" smtClean="0"/>
              <a:t>eplace </a:t>
            </a:r>
            <a:r>
              <a:rPr lang="en-US" dirty="0"/>
              <a:t>it </a:t>
            </a:r>
            <a:r>
              <a:rPr lang="en-US" dirty="0" smtClean="0"/>
              <a:t>like a climate control blower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With </a:t>
            </a:r>
            <a:r>
              <a:rPr lang="en-US" dirty="0" smtClean="0"/>
              <a:t>liquid system, disconnect hoses </a:t>
            </a:r>
            <a:r>
              <a:rPr lang="en-US" dirty="0"/>
              <a:t>and wires going to </a:t>
            </a:r>
            <a:r>
              <a:rPr lang="en-US" dirty="0" smtClean="0"/>
              <a:t>pump </a:t>
            </a:r>
            <a:r>
              <a:rPr lang="en-US" dirty="0"/>
              <a:t>motor before </a:t>
            </a:r>
            <a:r>
              <a:rPr lang="en-US" dirty="0" smtClean="0"/>
              <a:t>replacement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Motor-Generator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Normally, </a:t>
            </a:r>
            <a:r>
              <a:rPr lang="en-US" dirty="0" smtClean="0"/>
              <a:t>motor-generator </a:t>
            </a:r>
            <a:r>
              <a:rPr lang="en-US" dirty="0"/>
              <a:t>is trouble </a:t>
            </a:r>
            <a:r>
              <a:rPr lang="en-US" dirty="0" smtClean="0"/>
              <a:t>free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car </a:t>
            </a:r>
            <a:r>
              <a:rPr lang="en-US" dirty="0"/>
              <a:t>is hit by lightning or used for </a:t>
            </a:r>
            <a:r>
              <a:rPr lang="en-US" dirty="0" smtClean="0"/>
              <a:t>extended period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Motor-generator </a:t>
            </a:r>
            <a:r>
              <a:rPr lang="en-US" dirty="0"/>
              <a:t>can </a:t>
            </a:r>
            <a:r>
              <a:rPr lang="en-US" dirty="0" smtClean="0"/>
              <a:t>fail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Stator </a:t>
            </a:r>
            <a:r>
              <a:rPr lang="en-US" dirty="0"/>
              <a:t>coil windings in </a:t>
            </a:r>
            <a:r>
              <a:rPr lang="en-US" dirty="0" smtClean="0"/>
              <a:t>unit </a:t>
            </a:r>
            <a:r>
              <a:rPr lang="en-US" dirty="0"/>
              <a:t>can short or </a:t>
            </a:r>
            <a:r>
              <a:rPr lang="en-US" dirty="0" smtClean="0"/>
              <a:t>burn open</a:t>
            </a:r>
          </a:p>
        </p:txBody>
      </p:sp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Motor-Generator Service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Motor-generator </a:t>
            </a:r>
            <a:r>
              <a:rPr lang="en-US" dirty="0"/>
              <a:t>trouble </a:t>
            </a:r>
            <a:r>
              <a:rPr lang="en-US" dirty="0" smtClean="0"/>
              <a:t>code can indicate various problems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Short coils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Poor </a:t>
            </a:r>
            <a:r>
              <a:rPr lang="en-US" dirty="0"/>
              <a:t>power cable </a:t>
            </a:r>
            <a:r>
              <a:rPr lang="en-US" dirty="0" smtClean="0"/>
              <a:t>connections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Permanent </a:t>
            </a:r>
            <a:r>
              <a:rPr lang="en-US" dirty="0"/>
              <a:t>magnet armature </a:t>
            </a:r>
            <a:r>
              <a:rPr lang="en-US" dirty="0" smtClean="0"/>
              <a:t>damage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Motor </a:t>
            </a:r>
            <a:r>
              <a:rPr lang="en-US" dirty="0"/>
              <a:t>speed sensor </a:t>
            </a:r>
            <a:r>
              <a:rPr lang="en-US" dirty="0" smtClean="0"/>
              <a:t>failure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Other </a:t>
            </a:r>
            <a:r>
              <a:rPr lang="en-US" dirty="0"/>
              <a:t>things</a:t>
            </a:r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ECM’s That Can Affect Motor-Generator Operation</a:t>
            </a:r>
          </a:p>
        </p:txBody>
      </p:sp>
      <p:pic>
        <p:nvPicPr>
          <p:cNvPr id="48131" name="Content Placeholder 3" descr="27-12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3725" y="1624013"/>
            <a:ext cx="8275638" cy="4860925"/>
          </a:xfrm>
        </p:spPr>
      </p:pic>
      <p:sp>
        <p:nvSpPr>
          <p:cNvPr id="48132" name="TextBox 4"/>
          <p:cNvSpPr txBox="1">
            <a:spLocks noChangeArrowheads="1"/>
          </p:cNvSpPr>
          <p:nvPr/>
        </p:nvSpPr>
        <p:spPr bwMode="auto">
          <a:xfrm>
            <a:off x="7824788" y="6176963"/>
            <a:ext cx="10445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en-US" altLang="en-US" sz="1400" i="1">
                <a:latin typeface="Helvetica" pitchFamily="34" charset="0"/>
              </a:rPr>
              <a:t>(Toyota)</a:t>
            </a:r>
          </a:p>
        </p:txBody>
      </p:sp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Testing a Motor-Generator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To perform </a:t>
            </a:r>
            <a:r>
              <a:rPr lang="en-US" dirty="0" smtClean="0"/>
              <a:t>motor-generator resistance test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Wear insulated gloves and </a:t>
            </a:r>
            <a:r>
              <a:rPr lang="en-US" dirty="0" smtClean="0"/>
              <a:t>safety glasses</a:t>
            </a:r>
            <a:r>
              <a:rPr lang="en-US" dirty="0"/>
              <a:t>, and use insulated </a:t>
            </a:r>
            <a:r>
              <a:rPr lang="en-US" dirty="0" smtClean="0"/>
              <a:t>tools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Disable or disconnect </a:t>
            </a:r>
            <a:r>
              <a:rPr lang="en-US" dirty="0" smtClean="0"/>
              <a:t>HV battery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Disconnect </a:t>
            </a:r>
            <a:r>
              <a:rPr lang="en-US" dirty="0" smtClean="0"/>
              <a:t>three </a:t>
            </a:r>
            <a:r>
              <a:rPr lang="en-US" dirty="0"/>
              <a:t>power cables </a:t>
            </a:r>
            <a:r>
              <a:rPr lang="en-US" dirty="0" smtClean="0"/>
              <a:t>connected </a:t>
            </a:r>
            <a:r>
              <a:rPr lang="en-US" dirty="0"/>
              <a:t>to </a:t>
            </a:r>
            <a:r>
              <a:rPr lang="en-US" dirty="0" smtClean="0"/>
              <a:t>motor-generator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Inspect both sets of orange cable </a:t>
            </a:r>
            <a:r>
              <a:rPr lang="en-US" dirty="0" smtClean="0"/>
              <a:t>conductor terminals </a:t>
            </a:r>
            <a:r>
              <a:rPr lang="en-US" dirty="0"/>
              <a:t>for damage </a:t>
            </a:r>
            <a:r>
              <a:rPr lang="en-US" dirty="0" smtClean="0"/>
              <a:t>from overheating </a:t>
            </a:r>
            <a:r>
              <a:rPr lang="en-US" dirty="0"/>
              <a:t>and </a:t>
            </a:r>
            <a:r>
              <a:rPr lang="en-US" dirty="0" smtClean="0"/>
              <a:t>burning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Testing a Motor-Generator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Connect </a:t>
            </a:r>
            <a:r>
              <a:rPr lang="en-US" dirty="0" smtClean="0"/>
              <a:t>ohmmeter </a:t>
            </a:r>
            <a:r>
              <a:rPr lang="en-US" dirty="0"/>
              <a:t>to each </a:t>
            </a:r>
            <a:r>
              <a:rPr lang="en-US" dirty="0" smtClean="0"/>
              <a:t>conductor going </a:t>
            </a:r>
            <a:r>
              <a:rPr lang="en-US" dirty="0"/>
              <a:t>to </a:t>
            </a:r>
            <a:r>
              <a:rPr lang="en-US" dirty="0" smtClean="0"/>
              <a:t>motor-generator stator windings </a:t>
            </a:r>
            <a:r>
              <a:rPr lang="en-US" dirty="0"/>
              <a:t>and to </a:t>
            </a:r>
            <a:r>
              <a:rPr lang="en-US" dirty="0" smtClean="0"/>
              <a:t>ground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Record and compare </a:t>
            </a:r>
            <a:r>
              <a:rPr lang="en-US" dirty="0" smtClean="0"/>
              <a:t>ohmmeter reading </a:t>
            </a:r>
            <a:r>
              <a:rPr lang="en-US" dirty="0"/>
              <a:t>for each of </a:t>
            </a:r>
            <a:r>
              <a:rPr lang="en-US" dirty="0" smtClean="0"/>
              <a:t>three legs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Normally, each </a:t>
            </a:r>
            <a:r>
              <a:rPr lang="en-US" dirty="0"/>
              <a:t>leg of </a:t>
            </a:r>
            <a:r>
              <a:rPr lang="en-US" dirty="0" smtClean="0"/>
              <a:t>stator windings should </a:t>
            </a:r>
            <a:r>
              <a:rPr lang="en-US" dirty="0"/>
              <a:t>have </a:t>
            </a:r>
            <a:r>
              <a:rPr lang="en-US" dirty="0" smtClean="0"/>
              <a:t>same reading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Testing a Motor-Generator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Using stethoscope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Raise </a:t>
            </a:r>
            <a:r>
              <a:rPr lang="en-US" dirty="0" smtClean="0"/>
              <a:t>vehicle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Drive in all</a:t>
            </a:r>
            <a:r>
              <a:rPr lang="en-US" dirty="0"/>
              <a:t>-electric mode until </a:t>
            </a:r>
            <a:r>
              <a:rPr lang="en-US" dirty="0" smtClean="0"/>
              <a:t>system attempts </a:t>
            </a:r>
            <a:r>
              <a:rPr lang="en-US" dirty="0"/>
              <a:t>to start </a:t>
            </a:r>
            <a:r>
              <a:rPr lang="en-US" dirty="0" smtClean="0"/>
              <a:t>engine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Listen </a:t>
            </a:r>
            <a:r>
              <a:rPr lang="en-US" dirty="0" smtClean="0"/>
              <a:t>during </a:t>
            </a:r>
            <a:r>
              <a:rPr lang="en-US" dirty="0"/>
              <a:t>electric </a:t>
            </a:r>
            <a:r>
              <a:rPr lang="en-US" dirty="0" smtClean="0"/>
              <a:t>propulsion and </a:t>
            </a:r>
            <a:r>
              <a:rPr lang="en-US" dirty="0"/>
              <a:t>engine </a:t>
            </a:r>
            <a:r>
              <a:rPr lang="en-US" dirty="0" smtClean="0"/>
              <a:t>starting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Place </a:t>
            </a:r>
            <a:r>
              <a:rPr lang="en-US" dirty="0" smtClean="0"/>
              <a:t>stethoscope </a:t>
            </a:r>
            <a:r>
              <a:rPr lang="en-US" dirty="0"/>
              <a:t>against </a:t>
            </a:r>
            <a:r>
              <a:rPr lang="en-US" dirty="0" smtClean="0"/>
              <a:t>traction motor’s side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Listen for mechanical noises that indicate failure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Removing and Installing a Motor-Generator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Disable </a:t>
            </a:r>
            <a:r>
              <a:rPr lang="en-US" dirty="0" smtClean="0"/>
              <a:t>electric </a:t>
            </a:r>
            <a:r>
              <a:rPr lang="en-US" dirty="0"/>
              <a:t>drive system </a:t>
            </a:r>
            <a:r>
              <a:rPr lang="en-US" dirty="0" smtClean="0"/>
              <a:t>and HV battery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Remove </a:t>
            </a:r>
            <a:r>
              <a:rPr lang="en-US" dirty="0" smtClean="0"/>
              <a:t>CV </a:t>
            </a:r>
            <a:r>
              <a:rPr lang="en-US" dirty="0"/>
              <a:t>axles or drive shaft</a:t>
            </a:r>
            <a:r>
              <a:rPr lang="en-US" dirty="0" smtClean="0"/>
              <a:t>, wires</a:t>
            </a:r>
            <a:r>
              <a:rPr lang="en-US" dirty="0"/>
              <a:t>, </a:t>
            </a:r>
            <a:r>
              <a:rPr lang="en-US" dirty="0" smtClean="0"/>
              <a:t>fluid </a:t>
            </a:r>
            <a:r>
              <a:rPr lang="en-US" dirty="0"/>
              <a:t>lines, linkages, and </a:t>
            </a:r>
            <a:r>
              <a:rPr lang="en-US" dirty="0" smtClean="0"/>
              <a:t>body to-transmission </a:t>
            </a:r>
            <a:r>
              <a:rPr lang="en-US" dirty="0"/>
              <a:t>mounting </a:t>
            </a:r>
            <a:r>
              <a:rPr lang="en-US" dirty="0" smtClean="0"/>
              <a:t>fasteners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Remove </a:t>
            </a:r>
            <a:r>
              <a:rPr lang="en-US" dirty="0" smtClean="0"/>
              <a:t>transaxle </a:t>
            </a:r>
            <a:r>
              <a:rPr lang="en-US" dirty="0"/>
              <a:t>or </a:t>
            </a:r>
            <a:r>
              <a:rPr lang="en-US" dirty="0" smtClean="0"/>
              <a:t>transmission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Disconnect any cooling lines, wires</a:t>
            </a:r>
            <a:r>
              <a:rPr lang="en-US" dirty="0" smtClean="0"/>
              <a:t>, and flex </a:t>
            </a:r>
            <a:r>
              <a:rPr lang="en-US" dirty="0"/>
              <a:t>or end plates from </a:t>
            </a:r>
            <a:r>
              <a:rPr lang="en-US" dirty="0" smtClean="0"/>
              <a:t>motor generator housing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Removing and Installing a Motor-Generator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Install </a:t>
            </a:r>
            <a:r>
              <a:rPr lang="en-US" dirty="0" smtClean="0"/>
              <a:t>plastic </a:t>
            </a:r>
            <a:r>
              <a:rPr lang="en-US" dirty="0"/>
              <a:t>ring tool between </a:t>
            </a:r>
            <a:r>
              <a:rPr lang="en-US" dirty="0" smtClean="0"/>
              <a:t>armature </a:t>
            </a:r>
            <a:r>
              <a:rPr lang="en-US" dirty="0"/>
              <a:t>and </a:t>
            </a:r>
            <a:r>
              <a:rPr lang="en-US" dirty="0" smtClean="0"/>
              <a:t>stator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Remove </a:t>
            </a:r>
            <a:r>
              <a:rPr lang="en-US" dirty="0" smtClean="0"/>
              <a:t>armature </a:t>
            </a:r>
            <a:r>
              <a:rPr lang="en-US" dirty="0"/>
              <a:t>bolts and </a:t>
            </a:r>
            <a:r>
              <a:rPr lang="en-US" dirty="0" smtClean="0"/>
              <a:t>pull armature </a:t>
            </a:r>
            <a:r>
              <a:rPr lang="en-US" dirty="0"/>
              <a:t>off </a:t>
            </a:r>
            <a:r>
              <a:rPr lang="en-US" dirty="0" smtClean="0"/>
              <a:t>crankshaft flange with wheel puller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Unbolt and remove </a:t>
            </a:r>
            <a:r>
              <a:rPr lang="en-US" dirty="0" smtClean="0"/>
              <a:t>stator housing from engine block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Removing and Installing a Motor-Generator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Check </a:t>
            </a:r>
            <a:r>
              <a:rPr lang="en-US" dirty="0" smtClean="0"/>
              <a:t>resistance </a:t>
            </a:r>
            <a:r>
              <a:rPr lang="en-US" dirty="0"/>
              <a:t>and </a:t>
            </a:r>
            <a:r>
              <a:rPr lang="en-US" dirty="0" smtClean="0"/>
              <a:t>condition of </a:t>
            </a:r>
            <a:r>
              <a:rPr lang="en-US" dirty="0"/>
              <a:t>armature </a:t>
            </a:r>
            <a:r>
              <a:rPr lang="en-US" dirty="0" smtClean="0"/>
              <a:t>sensor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Install </a:t>
            </a:r>
            <a:r>
              <a:rPr lang="en-US" dirty="0" smtClean="0"/>
              <a:t>new </a:t>
            </a:r>
            <a:r>
              <a:rPr lang="en-US" dirty="0"/>
              <a:t>motor-generator </a:t>
            </a:r>
            <a:r>
              <a:rPr lang="en-US" dirty="0" smtClean="0"/>
              <a:t>in reverse order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Bolt and torque </a:t>
            </a:r>
            <a:r>
              <a:rPr lang="en-US" dirty="0" smtClean="0"/>
              <a:t>armature </a:t>
            </a:r>
            <a:r>
              <a:rPr lang="en-US" dirty="0"/>
              <a:t>to </a:t>
            </a:r>
            <a:r>
              <a:rPr lang="en-US" dirty="0" smtClean="0"/>
              <a:t>crankshaft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Install </a:t>
            </a:r>
            <a:r>
              <a:rPr lang="en-US" dirty="0" smtClean="0"/>
              <a:t>plastic </a:t>
            </a:r>
            <a:r>
              <a:rPr lang="en-US" dirty="0"/>
              <a:t>spacer ring tool </a:t>
            </a:r>
            <a:r>
              <a:rPr lang="en-US" dirty="0" smtClean="0"/>
              <a:t>over armature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Torque </a:t>
            </a:r>
            <a:r>
              <a:rPr lang="en-US" dirty="0" smtClean="0"/>
              <a:t>stator </a:t>
            </a:r>
            <a:r>
              <a:rPr lang="en-US" dirty="0"/>
              <a:t>housing bolts to </a:t>
            </a:r>
            <a:r>
              <a:rPr lang="en-US" dirty="0" smtClean="0"/>
              <a:t>specs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Typical Engine-Mounted Motor-Generator </a:t>
            </a:r>
          </a:p>
        </p:txBody>
      </p:sp>
      <p:pic>
        <p:nvPicPr>
          <p:cNvPr id="55299" name="Content Placeholder 3" descr="27-15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1800" y="1749425"/>
            <a:ext cx="8572500" cy="4664075"/>
          </a:xfrm>
        </p:spPr>
      </p:pic>
      <p:sp>
        <p:nvSpPr>
          <p:cNvPr id="55300" name="TextBox 4"/>
          <p:cNvSpPr txBox="1">
            <a:spLocks noChangeArrowheads="1"/>
          </p:cNvSpPr>
          <p:nvPr/>
        </p:nvSpPr>
        <p:spPr bwMode="auto">
          <a:xfrm>
            <a:off x="431800" y="6140450"/>
            <a:ext cx="1041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(Porsche)</a:t>
            </a:r>
          </a:p>
        </p:txBody>
      </p:sp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Wiring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Certain </a:t>
            </a:r>
            <a:r>
              <a:rPr lang="en-US" dirty="0"/>
              <a:t>electrical/</a:t>
            </a:r>
            <a:r>
              <a:rPr lang="en-US" dirty="0" smtClean="0"/>
              <a:t>electronic circuit issues are difficult to diagnose and repair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Poor electrical connections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Broken wire conductors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Shorted wires </a:t>
            </a:r>
          </a:p>
        </p:txBody>
      </p:sp>
    </p:spTree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Wiring Problems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If scan tool shows issue with component that tests good, check for wiring problems in corresponding circuit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factory diagrams to locate items possibly affecting operation of that circuit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Factory Diagram</a:t>
            </a:r>
          </a:p>
        </p:txBody>
      </p:sp>
      <p:pic>
        <p:nvPicPr>
          <p:cNvPr id="58371" name="Content Placeholder 3" descr="27-18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74838" y="1484313"/>
            <a:ext cx="5840412" cy="5056187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Custom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7030A0"/>
      </a:accent2>
      <a:accent3>
        <a:srgbClr val="FFFFFF"/>
      </a:accent3>
      <a:accent4>
        <a:srgbClr val="000000"/>
      </a:accent4>
      <a:accent5>
        <a:srgbClr val="DAEDEF"/>
      </a:accent5>
      <a:accent6>
        <a:srgbClr val="729900"/>
      </a:accent6>
      <a:hlink>
        <a:srgbClr val="7030A0"/>
      </a:hlink>
      <a:folHlink>
        <a:srgbClr val="FFC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ModernAutoTech</Template>
  <TotalTime>0</TotalTime>
  <Words>1257</Words>
  <Application>Microsoft Office PowerPoint</Application>
  <PresentationFormat>On-screen Show (4:3)</PresentationFormat>
  <Paragraphs>213</Paragraphs>
  <Slides>36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Title Slide</vt:lpstr>
      <vt:lpstr>4_Custom Design</vt:lpstr>
      <vt:lpstr>Ojectives</vt:lpstr>
      <vt:lpstr>Content</vt:lpstr>
      <vt:lpstr>PowerPoint Presentation</vt:lpstr>
      <vt:lpstr>27</vt:lpstr>
      <vt:lpstr>Objectives</vt:lpstr>
      <vt:lpstr>Objectives </vt:lpstr>
      <vt:lpstr>Hybrid Problem Diagnosis</vt:lpstr>
      <vt:lpstr>Hybrid Problem Diagnosis (Cont.)</vt:lpstr>
      <vt:lpstr>Hybrid Service Safety</vt:lpstr>
      <vt:lpstr>HV Battery Service</vt:lpstr>
      <vt:lpstr>Diagnosing HV Battery Problems</vt:lpstr>
      <vt:lpstr>Diagnosing HV Battery Problems (Cont.)</vt:lpstr>
      <vt:lpstr>Diagnosing HV Battery Problems (Cont.)</vt:lpstr>
      <vt:lpstr>Diagnosing HV Battery Problems (Cont.)</vt:lpstr>
      <vt:lpstr>Checking HV Battery Relays and Contactors</vt:lpstr>
      <vt:lpstr>Checking HV Battery Relays and Contactors (Cont.)</vt:lpstr>
      <vt:lpstr>HV Power Cable Service</vt:lpstr>
      <vt:lpstr>HV Power Cable Service (Cont.)</vt:lpstr>
      <vt:lpstr>HV Power Cable Service (Cont.)</vt:lpstr>
      <vt:lpstr>HV Power Control Module Service</vt:lpstr>
      <vt:lpstr>HV Power Control Module Service (Cont.)</vt:lpstr>
      <vt:lpstr>HV Power Control Module Replacement</vt:lpstr>
      <vt:lpstr>HV Power Control Module Replacement (Cont.)</vt:lpstr>
      <vt:lpstr>Hybrid Cooling System Service</vt:lpstr>
      <vt:lpstr>Hybrid Cooling System Service (Cont.)</vt:lpstr>
      <vt:lpstr>Motor-Generator Service</vt:lpstr>
      <vt:lpstr>Motor-Generator Service (Cont.)</vt:lpstr>
      <vt:lpstr>ECM’s That Can Affect Motor-Generator Operation</vt:lpstr>
      <vt:lpstr>Testing a Motor-Generator</vt:lpstr>
      <vt:lpstr>Testing a Motor-Generator (Cont.)</vt:lpstr>
      <vt:lpstr>Testing a Motor-Generator (Cont.)</vt:lpstr>
      <vt:lpstr>Removing and Installing a Motor-Generator</vt:lpstr>
      <vt:lpstr>Removing and Installing a Motor-Generator (Cont.)</vt:lpstr>
      <vt:lpstr>Removing and Installing a Motor-Generator (Cont.)</vt:lpstr>
      <vt:lpstr>Typical Engine-Mounted Motor-Generator </vt:lpstr>
      <vt:lpstr>Hybrid Wiring Problems</vt:lpstr>
      <vt:lpstr>Hybrid Wiring Problems (Cont.)</vt:lpstr>
      <vt:lpstr>Factory Diagram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2013-08-22T20:36:18Z</dcterms:created>
  <dcterms:modified xsi:type="dcterms:W3CDTF">2016-07-01T13:04:31Z</dcterms:modified>
</cp:coreProperties>
</file>