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4"/>
  </p:notesMasterIdLst>
  <p:sldIdLst>
    <p:sldId id="305" r:id="rId5"/>
    <p:sldId id="303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304" r:id="rId15"/>
    <p:sldId id="264" r:id="rId16"/>
    <p:sldId id="265" r:id="rId17"/>
    <p:sldId id="266" r:id="rId18"/>
    <p:sldId id="267" r:id="rId19"/>
    <p:sldId id="268" r:id="rId20"/>
    <p:sldId id="272" r:id="rId21"/>
    <p:sldId id="270" r:id="rId22"/>
    <p:sldId id="274" r:id="rId23"/>
    <p:sldId id="271" r:id="rId24"/>
    <p:sldId id="273" r:id="rId25"/>
    <p:sldId id="275" r:id="rId26"/>
    <p:sldId id="276" r:id="rId27"/>
    <p:sldId id="279" r:id="rId28"/>
    <p:sldId id="277" r:id="rId29"/>
    <p:sldId id="278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9" r:id="rId39"/>
    <p:sldId id="288" r:id="rId40"/>
    <p:sldId id="290" r:id="rId41"/>
    <p:sldId id="291" r:id="rId42"/>
    <p:sldId id="292" r:id="rId43"/>
    <p:sldId id="293" r:id="rId44"/>
    <p:sldId id="294" r:id="rId45"/>
    <p:sldId id="296" r:id="rId46"/>
    <p:sldId id="297" r:id="rId47"/>
    <p:sldId id="306" r:id="rId48"/>
    <p:sldId id="295" r:id="rId49"/>
    <p:sldId id="298" r:id="rId50"/>
    <p:sldId id="299" r:id="rId51"/>
    <p:sldId id="300" r:id="rId52"/>
    <p:sldId id="301" r:id="rId5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3CFDA3D-6F2B-4EB3-ADDE-52C017A9CED8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EDF5A0C-2315-4D73-A080-F92C1AE8F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909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DA4EA3-CD62-415C-9711-591347F832F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EE0289-A1A2-48AC-B3E3-57C9005CA89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18603A-2D1A-41F1-B3C6-C79FEAB3126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2BCB71-4718-4B34-ADE1-807CC2D9D6C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D21DCA-D77F-452E-B487-4B7B36AEE09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241F1B-82FD-43B5-9F66-74C76814322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3DEFB2-6774-4147-BB80-114BE6F440C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BFB441-7056-4756-80CF-5C1306E3819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882B51-98D4-400F-A627-B3596F042E7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905E0E-9D29-448C-B6A6-281A677DDDD5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349103-0334-427D-BD1E-25572D14C90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B1AB25-C391-4734-8C14-F200C691D9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B29935-B9B9-4722-BE10-730457A9D8B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C4C5CA-2A11-4510-BC82-F9B20629B4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28129D-B176-4729-A82D-2350329ADB9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A36D88-E752-46A6-B15A-5725AF96CAB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21DE31-33FF-49EC-8BAC-773D4F4C2FB4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5204C7-5169-4C6C-956B-925D40001E0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78063F-6399-47E1-8BFE-E5C1CA9D0B0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60D33B-5670-4FB7-92A0-711919DDAAE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C23317-A97A-45AF-8A41-D32DEBFC56B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D2CE36-3ABF-4F95-B416-D30004AD934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A0DE2E-2C2F-4E82-AF0F-9D6E326871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D2FB13-3408-4424-96A9-D807AD70EB7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E41607-D067-45B5-9C86-9168918B0BA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476FCC-E425-4A8E-9A64-299115B4F25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881071-698A-47FD-8BA6-ACC6115668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732CF9-FA35-4230-A442-B03E7C7577C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0A457B-AE73-47B9-965D-D3E689ECA1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E7C5B6-AA45-4DCA-95B9-7CCEB3A4C4EC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701F1C-C50F-4E7A-9485-AC1208F63D0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6553FF-421C-4AA6-BBCA-F58F1E2236B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A19E1D-8D04-46DD-BEE7-5C1C24AD11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1FBDAD-3FCD-4960-962A-052937AD35F7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2728DA-E11B-423D-8057-6DF3328F458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74B6D9-2D1D-429F-9533-C1941E92B44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F6ED4A-41D8-4397-808D-88CA476D0EC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FD26C5-D811-4721-BDEB-98BB32AE904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17E496-4E71-4A83-A95A-EE1558417C0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17CC48-5C0E-4FB9-99F1-E986B472BF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C332A7-59C3-4A46-9BCF-46181F961BB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931A43-EB03-4537-A06F-0224DEBAA87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41EB37-D33C-411B-AC90-831080B59E3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61629E-0221-483E-A19D-A393FC10875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11153F-A87B-4020-8160-C007339438F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D1BAB5-A1CA-4C3E-8587-BC652B5605B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E383D1-50EE-41DE-BBEC-75DCED5A15D8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016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03261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569574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23535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207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387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3492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368827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322728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55377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53926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12212" y="488275"/>
            <a:ext cx="3533323" cy="286605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>
              <a:defRPr sz="16500" b="1" i="0" baseline="0">
                <a:solidFill>
                  <a:srgbClr val="8CB9DE"/>
                </a:solidFill>
                <a:latin typeface="Helvetica" pitchFamily="34" charset="0"/>
                <a:ea typeface="GungsuhChe" pitchFamily="49" charset="-127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1056" y="3346885"/>
            <a:ext cx="6383033" cy="2627786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802167" y="2274175"/>
            <a:ext cx="3142696" cy="735363"/>
          </a:xfrm>
          <a:prstGeom prst="rect">
            <a:avLst/>
          </a:prstGeom>
        </p:spPr>
        <p:txBody>
          <a:bodyPr anchor="b"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000" b="0" i="0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02580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9249322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093830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874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82510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83316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370017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3685898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609425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26113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6257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FCCC6B-763F-4387-A4F7-33C5E016079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F2934A2-6FE5-4E17-B37C-4AFF9C4351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28804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71" y="159797"/>
            <a:ext cx="8549196" cy="75460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chemeClr val="bg1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180724"/>
            <a:ext cx="8575828" cy="533548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682666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FDC2FD-96BE-4139-9D2A-DB96735E1ED5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BE4DAF4-9521-484B-A6DF-DB84D9E93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25249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99183F-C3DD-43A8-9CB4-DECE1754F7F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0AF7E7-A9AA-4644-9F23-C72B64BB1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89108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90CD1E3-A422-46D0-B079-C1E141EF8A2F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91694BF-F5E6-42F9-960E-A97A54D46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38480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8E184D4-12EF-4D59-8F56-DA33DE1AFEE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3B75CC-901D-48CD-AC6C-102205B30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43259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417911-2610-4604-B706-5809BFCA6AE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124A98-D6A4-438D-958C-EB600E8E0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78183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4884-616D-437E-A541-14765841819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9CE35B-4313-4BFE-AAA4-20C84A8AE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0573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A30EC3-83A6-4177-A535-C0417338676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1D7D82-794B-43C1-B5A0-65E674C2B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91295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15053C-87E6-457F-89BC-FB3BACF18C1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DA10EF-F74B-4B5A-AF17-6433E5919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83432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C102399-2DE6-4216-A176-9CA47867D77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82FDE57-B5E3-4639-9FA4-C4FCEB08F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55750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739452-19AE-46C0-BE1E-05BE0FBC20E3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B1137D-A678-418E-AE1C-666632478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50582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5" y="159796"/>
            <a:ext cx="8478174" cy="1171854"/>
          </a:xfrm>
        </p:spPr>
        <p:txBody>
          <a:bodyPr anchor="b">
            <a:normAutofit/>
          </a:bodyPr>
          <a:lstStyle>
            <a:lvl1pPr algn="l">
              <a:defRPr sz="3300" b="0" i="1">
                <a:solidFill>
                  <a:srgbClr val="3296CC"/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63" y="1482575"/>
            <a:ext cx="8575828" cy="514017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81082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BD7D04-1C47-4843-97AD-E3C54002B1FB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460CC1A-32CD-4B86-AAAE-8DC288B806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29259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A690C9-9D1E-4959-88A6-ECC58250DE6A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CB5308A-6ED9-433E-B779-0EDAF4413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60484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3A8406-1385-4052-9E6B-4FED826C386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E0CB91-336D-42F7-B2C5-60DA82E32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48064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A458E1B-3D17-4982-B150-F4D0F78EA419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94126C-80D2-47C3-91B7-2CECD4DE3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49205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96C01F-A1E1-4BF4-81F9-293F16AA8E50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E723998-FACB-4A97-B55F-7EB7125F2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07015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8C69BF-4CC8-4107-B9B6-CA7027AB2504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D82460-24E3-4F46-8C8C-386150497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77554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8C0B93E-488D-4517-A28C-FB7571B9D47C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43FB54-A04C-43FB-A410-C7E2C69D7E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60864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D0A117-46A2-47E9-AB4F-5C55441C9227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D7C2EE0-839F-40D0-B931-36B2C4FB3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20598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F5E798-7414-490D-8714-8130C4824301}" type="datetimeFigureOut">
              <a:rPr lang="en-US"/>
              <a:pPr>
                <a:defRPr/>
              </a:pPr>
              <a:t>7/1/2016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0770BE-5590-4A73-9C24-3D2CDE9713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4126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0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43600" y="6623050"/>
            <a:ext cx="312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Permission granted to reproduce for educational use only.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191000" y="6623050"/>
            <a:ext cx="1828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© Goodheart-Willcox Co.,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Michael O'Malley\mat17_ppt\00-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2" y="0"/>
            <a:ext cx="913451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xfrm>
            <a:off x="4411663" y="488950"/>
            <a:ext cx="3533775" cy="2865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ea typeface="GungsuhChe"/>
              </a:rPr>
              <a:t>28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1338" y="3346450"/>
            <a:ext cx="6383337" cy="2628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12-Volt and HV Battery Technology</a:t>
            </a:r>
            <a:endParaRPr lang="en-US" dirty="0"/>
          </a:p>
        </p:txBody>
      </p:sp>
      <p:sp>
        <p:nvSpPr>
          <p:cNvPr id="23556" name="Content Placeholder 5"/>
          <p:cNvSpPr>
            <a:spLocks noGrp="1"/>
          </p:cNvSpPr>
          <p:nvPr>
            <p:ph idx="10"/>
          </p:nvPr>
        </p:nvSpPr>
        <p:spPr bwMode="auto">
          <a:xfrm>
            <a:off x="1801813" y="2274888"/>
            <a:ext cx="3143250" cy="735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Chapter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After studying this chapter, you will be able to: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Describe </a:t>
            </a:r>
            <a:r>
              <a:rPr lang="en-US" dirty="0" smtClean="0"/>
              <a:t>the operation </a:t>
            </a:r>
            <a:r>
              <a:rPr lang="en-US" dirty="0"/>
              <a:t>of a basic battery cell.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</a:t>
            </a:r>
            <a:r>
              <a:rPr lang="en-US" dirty="0"/>
              <a:t>the functions of all types of </a:t>
            </a:r>
            <a:r>
              <a:rPr lang="en-US" dirty="0" smtClean="0"/>
              <a:t>automotive batteries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the construction of a 12-volt </a:t>
            </a:r>
            <a:r>
              <a:rPr lang="en-US" dirty="0" smtClean="0"/>
              <a:t>battery and </a:t>
            </a:r>
            <a:r>
              <a:rPr lang="en-US" dirty="0"/>
              <a:t>how it operates in a car engine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Compare battery terminals and </a:t>
            </a:r>
            <a:r>
              <a:rPr lang="en-US" dirty="0" smtClean="0"/>
              <a:t>connection types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Summarize typical 12-volt and HV </a:t>
            </a:r>
            <a:r>
              <a:rPr lang="en-US" dirty="0" smtClean="0"/>
              <a:t>battery types </a:t>
            </a:r>
            <a:r>
              <a:rPr lang="en-US" dirty="0"/>
              <a:t>and ratings.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Explain </a:t>
            </a:r>
            <a:r>
              <a:rPr lang="en-US" dirty="0"/>
              <a:t>how temperature affects </a:t>
            </a:r>
            <a:r>
              <a:rPr lang="en-US" dirty="0" smtClean="0"/>
              <a:t>battery performance</a:t>
            </a:r>
            <a:r>
              <a:rPr lang="en-US" dirty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Summarize </a:t>
            </a:r>
            <a:r>
              <a:rPr lang="en-US" dirty="0"/>
              <a:t>the operation of both a fuel </a:t>
            </a:r>
            <a:r>
              <a:rPr lang="en-US" dirty="0" smtClean="0"/>
              <a:t>cell and </a:t>
            </a:r>
            <a:r>
              <a:rPr lang="en-US" dirty="0"/>
              <a:t>a </a:t>
            </a:r>
            <a:r>
              <a:rPr lang="en-US" dirty="0" smtClean="0"/>
              <a:t>flywheel </a:t>
            </a:r>
            <a:r>
              <a:rPr lang="en-US" dirty="0"/>
              <a:t>generator</a:t>
            </a:r>
            <a:r>
              <a:rPr lang="en-US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Describe the role of capacitor banks in </a:t>
            </a:r>
            <a:r>
              <a:rPr lang="en-US" dirty="0" smtClean="0"/>
              <a:t>battery operation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49238" y="160338"/>
            <a:ext cx="8548687" cy="754062"/>
          </a:xfrm>
        </p:spPr>
        <p:txBody>
          <a:bodyPr/>
          <a:lstStyle/>
          <a:p>
            <a:r>
              <a:rPr lang="en-US" altLang="en-US" smtClean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181100"/>
            <a:ext cx="8575675" cy="533558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Correctly answer ASE </a:t>
            </a:r>
            <a:r>
              <a:rPr lang="en-US" dirty="0" smtClean="0"/>
              <a:t>certification </a:t>
            </a:r>
            <a:r>
              <a:rPr lang="en-US" dirty="0"/>
              <a:t>test </a:t>
            </a:r>
            <a:r>
              <a:rPr lang="en-US" dirty="0" smtClean="0"/>
              <a:t>questions that </a:t>
            </a:r>
            <a:r>
              <a:rPr lang="en-US" dirty="0"/>
              <a:t>require a basic knowledge of chemical</a:t>
            </a:r>
            <a:r>
              <a:rPr lang="en-US" dirty="0" smtClean="0"/>
              <a:t>/ electrical </a:t>
            </a:r>
            <a:r>
              <a:rPr lang="en-US" dirty="0"/>
              <a:t>and mechanical/electrical </a:t>
            </a:r>
            <a:r>
              <a:rPr lang="en-US" dirty="0" smtClean="0"/>
              <a:t>storage devices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and HV Battery Technology </a:t>
            </a:r>
            <a:br>
              <a:rPr lang="en-US" altLang="en-US" smtClean="0"/>
            </a:br>
            <a:r>
              <a:rPr lang="en-US" altLang="en-US" smtClean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Conventional </a:t>
            </a:r>
            <a:r>
              <a:rPr lang="en-US" dirty="0"/>
              <a:t>vehicles use </a:t>
            </a:r>
            <a:r>
              <a:rPr lang="en-US" dirty="0" smtClean="0"/>
              <a:t>12-volt </a:t>
            </a:r>
            <a:r>
              <a:rPr lang="en-US" dirty="0"/>
              <a:t>lead-acid </a:t>
            </a:r>
            <a:r>
              <a:rPr lang="en-US" dirty="0" smtClean="0"/>
              <a:t>battery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Hybrid </a:t>
            </a:r>
            <a:r>
              <a:rPr lang="en-US" dirty="0" smtClean="0"/>
              <a:t>vehicles use high-voltage nickel </a:t>
            </a:r>
            <a:r>
              <a:rPr lang="en-US" dirty="0"/>
              <a:t>metal hydride or lithium-ion </a:t>
            </a:r>
            <a:r>
              <a:rPr lang="en-US" dirty="0" smtClean="0"/>
              <a:t>battery producing 100–300 V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HV </a:t>
            </a:r>
            <a:r>
              <a:rPr lang="en-US" dirty="0"/>
              <a:t>battery </a:t>
            </a:r>
            <a:r>
              <a:rPr lang="en-US" dirty="0" smtClean="0"/>
              <a:t>has 50 </a:t>
            </a:r>
            <a:r>
              <a:rPr lang="en-US" dirty="0"/>
              <a:t>kilowatts of potentially deadly </a:t>
            </a:r>
            <a:r>
              <a:rPr lang="en-US" dirty="0" smtClean="0"/>
              <a:t>energy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Good technicians fully understand both 12-volt and HV batteries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12-volt </a:t>
            </a:r>
            <a:r>
              <a:rPr lang="en-US" dirty="0" smtClean="0"/>
              <a:t>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Electrochemical </a:t>
            </a:r>
            <a:r>
              <a:rPr lang="en-US" dirty="0"/>
              <a:t>device that produces and </a:t>
            </a:r>
            <a:r>
              <a:rPr lang="en-US" dirty="0" smtClean="0"/>
              <a:t>stores electricity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All </a:t>
            </a:r>
            <a:r>
              <a:rPr lang="en-US" dirty="0"/>
              <a:t>batteries produce </a:t>
            </a:r>
            <a:r>
              <a:rPr lang="en-US" dirty="0" smtClean="0"/>
              <a:t>direct current </a:t>
            </a:r>
            <a:r>
              <a:rPr lang="cs-CZ" dirty="0" smtClean="0"/>
              <a:t>(</a:t>
            </a:r>
            <a:r>
              <a:rPr lang="cs-CZ" dirty="0"/>
              <a:t>dc</a:t>
            </a:r>
            <a:r>
              <a:rPr lang="cs-CZ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It changes chemical energy </a:t>
            </a:r>
            <a:r>
              <a:rPr lang="en-US" dirty="0"/>
              <a:t>into electrical </a:t>
            </a:r>
            <a:r>
              <a:rPr lang="en-US" dirty="0" smtClean="0"/>
              <a:t>energy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Current and electrons flowing out of cells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Principles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During </a:t>
            </a:r>
            <a:r>
              <a:rPr lang="en-US" dirty="0" smtClean="0"/>
              <a:t>charging, battery converts electrical </a:t>
            </a:r>
            <a:r>
              <a:rPr lang="en-US" dirty="0"/>
              <a:t>energy back into chemical </a:t>
            </a:r>
            <a:r>
              <a:rPr lang="en-US" dirty="0" smtClean="0"/>
              <a:t>energy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Current flowing back into cells from charging system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Energy is stored </a:t>
            </a:r>
            <a:r>
              <a:rPr lang="en-US" dirty="0"/>
              <a:t>for extended </a:t>
            </a:r>
            <a:r>
              <a:rPr lang="en-US" dirty="0" smtClean="0"/>
              <a:t>periods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Principles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cycling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Time between discharging and charging battery cells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Deep </a:t>
            </a:r>
            <a:r>
              <a:rPr lang="en-US" dirty="0"/>
              <a:t>cycling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Going from </a:t>
            </a:r>
            <a:r>
              <a:rPr lang="en-US" dirty="0"/>
              <a:t>very low charge to </a:t>
            </a:r>
            <a:r>
              <a:rPr lang="en-US" dirty="0" smtClean="0"/>
              <a:t>full charge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shorten </a:t>
            </a:r>
            <a:r>
              <a:rPr lang="en-US" dirty="0" smtClean="0"/>
              <a:t>service </a:t>
            </a:r>
            <a:r>
              <a:rPr lang="en-US" dirty="0"/>
              <a:t>life of </a:t>
            </a:r>
            <a:r>
              <a:rPr lang="en-US" dirty="0" smtClean="0"/>
              <a:t>12-volt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Load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Current-using device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Connected to simple battery cell, current will flow through load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Battery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Metal</a:t>
            </a:r>
            <a:r>
              <a:rPr lang="en-US" dirty="0"/>
              <a:t>-acid battery cell consists of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Negative plate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Positive plate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Container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Electrolyte (</a:t>
            </a:r>
            <a:r>
              <a:rPr lang="en-US" dirty="0"/>
              <a:t>liquid sulfuric acid</a:t>
            </a:r>
            <a:r>
              <a:rPr lang="en-US" dirty="0" smtClean="0"/>
              <a:t>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Electrolyte usually acidic </a:t>
            </a:r>
            <a:r>
              <a:rPr lang="en-US" dirty="0"/>
              <a:t>lithium paste or </a:t>
            </a:r>
            <a:r>
              <a:rPr lang="en-US" dirty="0" smtClean="0"/>
              <a:t>gel in HV battery cells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Battery Cell (Cont.)</a:t>
            </a:r>
          </a:p>
        </p:txBody>
      </p:sp>
      <p:pic>
        <p:nvPicPr>
          <p:cNvPr id="32771" name="Content Placeholder 3" descr="28-0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063" y="2270125"/>
            <a:ext cx="8575675" cy="3565525"/>
          </a:xfrm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390525" y="5957888"/>
            <a:ext cx="957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(Nissan)</a:t>
            </a: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Battery Cell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Current equalizes difference </a:t>
            </a:r>
            <a:r>
              <a:rPr lang="en-US" dirty="0"/>
              <a:t>in voltage potential on </a:t>
            </a:r>
            <a:r>
              <a:rPr lang="en-US" dirty="0" smtClean="0"/>
              <a:t>two cell plates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Excess electrons move from </a:t>
            </a:r>
            <a:r>
              <a:rPr lang="en-US" dirty="0" smtClean="0"/>
              <a:t>negative to positive plate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To </a:t>
            </a:r>
            <a:r>
              <a:rPr lang="en-US" dirty="0"/>
              <a:t>cancel out </a:t>
            </a:r>
            <a:r>
              <a:rPr lang="en-US" dirty="0" smtClean="0"/>
              <a:t>difference in </a:t>
            </a:r>
            <a:r>
              <a:rPr lang="en-US" dirty="0"/>
              <a:t>potential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With enough current flow, electrolyte changes into water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Complete discharge of plates results in dead battery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Basic Battery Cycling</a:t>
            </a:r>
          </a:p>
        </p:txBody>
      </p:sp>
      <p:pic>
        <p:nvPicPr>
          <p:cNvPr id="34819" name="Content Placeholder 3" descr="28-02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900" y="1546225"/>
            <a:ext cx="6699250" cy="5045075"/>
          </a:xfrm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Operate </a:t>
            </a:r>
            <a:r>
              <a:rPr lang="en-US" dirty="0" smtClean="0"/>
              <a:t>starting </a:t>
            </a:r>
            <a:r>
              <a:rPr lang="en-US" dirty="0"/>
              <a:t>motor, ignition system, </a:t>
            </a:r>
            <a:r>
              <a:rPr lang="en-US" dirty="0" smtClean="0"/>
              <a:t>electronic fuel </a:t>
            </a:r>
            <a:r>
              <a:rPr lang="en-US" dirty="0"/>
              <a:t>injection system, and other </a:t>
            </a:r>
            <a:r>
              <a:rPr lang="en-US" dirty="0" smtClean="0"/>
              <a:t>electrical devices </a:t>
            </a:r>
            <a:r>
              <a:rPr lang="en-US" dirty="0"/>
              <a:t>during engine cranking and </a:t>
            </a:r>
            <a:r>
              <a:rPr lang="en-US" dirty="0" smtClean="0"/>
              <a:t>starting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Supply all </a:t>
            </a:r>
            <a:r>
              <a:rPr lang="en-US" dirty="0" smtClean="0"/>
              <a:t>electrical </a:t>
            </a:r>
            <a:r>
              <a:rPr lang="en-US" dirty="0"/>
              <a:t>power, even </a:t>
            </a:r>
            <a:r>
              <a:rPr lang="en-US" dirty="0" smtClean="0"/>
              <a:t>propulsion</a:t>
            </a:r>
            <a:r>
              <a:rPr lang="en-US" dirty="0"/>
              <a:t>, </a:t>
            </a:r>
            <a:r>
              <a:rPr lang="en-US" dirty="0" smtClean="0"/>
              <a:t>when engine is </a:t>
            </a:r>
            <a:r>
              <a:rPr lang="en-US" dirty="0"/>
              <a:t>not </a:t>
            </a:r>
            <a:r>
              <a:rPr lang="en-US" dirty="0" smtClean="0"/>
              <a:t>running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Store electrical energy for extended periods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Functions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Provides </a:t>
            </a:r>
            <a:r>
              <a:rPr lang="en-US" dirty="0"/>
              <a:t>electricity to </a:t>
            </a:r>
            <a:r>
              <a:rPr lang="en-US" dirty="0" smtClean="0"/>
              <a:t>instrumentation and circuits with vehicle stopped </a:t>
            </a:r>
            <a:r>
              <a:rPr lang="en-US" dirty="0"/>
              <a:t>and </a:t>
            </a:r>
            <a:r>
              <a:rPr lang="en-US" dirty="0" smtClean="0"/>
              <a:t>internal </a:t>
            </a:r>
            <a:r>
              <a:rPr lang="en-US" dirty="0"/>
              <a:t>combustion engine </a:t>
            </a:r>
            <a:r>
              <a:rPr lang="en-US" dirty="0" smtClean="0"/>
              <a:t>not running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Act as </a:t>
            </a:r>
            <a:r>
              <a:rPr lang="en-US" dirty="0" smtClean="0"/>
              <a:t>capacitor </a:t>
            </a:r>
            <a:r>
              <a:rPr lang="en-US" dirty="0"/>
              <a:t>or </a:t>
            </a:r>
            <a:r>
              <a:rPr lang="en-US" dirty="0" smtClean="0"/>
              <a:t>filter that </a:t>
            </a:r>
            <a:r>
              <a:rPr lang="en-US" dirty="0"/>
              <a:t>produces smoother dc than </a:t>
            </a:r>
            <a:r>
              <a:rPr lang="en-US" dirty="0" smtClean="0"/>
              <a:t>alternator or motor-generator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Sends filtered dc throughout electrical system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Most </a:t>
            </a:r>
            <a:r>
              <a:rPr lang="en-US" dirty="0" smtClean="0"/>
              <a:t>vehicles </a:t>
            </a:r>
            <a:r>
              <a:rPr lang="en-US" dirty="0"/>
              <a:t>still use </a:t>
            </a:r>
            <a:r>
              <a:rPr lang="en-US" dirty="0" smtClean="0"/>
              <a:t>conventional 12</a:t>
            </a:r>
            <a:r>
              <a:rPr lang="en-US" dirty="0"/>
              <a:t>-volt battery and </a:t>
            </a:r>
            <a:r>
              <a:rPr lang="en-US" dirty="0" smtClean="0"/>
              <a:t>main </a:t>
            </a:r>
            <a:r>
              <a:rPr lang="en-US" dirty="0"/>
              <a:t>electrical </a:t>
            </a:r>
            <a:r>
              <a:rPr lang="en-US" dirty="0" smtClean="0"/>
              <a:t>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12-volt </a:t>
            </a:r>
            <a:r>
              <a:rPr lang="en-US" dirty="0" smtClean="0"/>
              <a:t>battery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Six cells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Open circuit </a:t>
            </a:r>
            <a:r>
              <a:rPr lang="en-US" dirty="0"/>
              <a:t>voltage of </a:t>
            </a:r>
            <a:r>
              <a:rPr lang="en-US" dirty="0" smtClean="0"/>
              <a:t>12.6 volts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Some large </a:t>
            </a:r>
            <a:r>
              <a:rPr lang="en-US" dirty="0" smtClean="0"/>
              <a:t>diesel pickup </a:t>
            </a:r>
            <a:r>
              <a:rPr lang="en-US" dirty="0"/>
              <a:t>trucks </a:t>
            </a:r>
            <a:r>
              <a:rPr lang="en-US" dirty="0" smtClean="0"/>
              <a:t>use two </a:t>
            </a:r>
            <a:r>
              <a:rPr lang="en-US" dirty="0"/>
              <a:t>12-volt batteries connected in </a:t>
            </a:r>
            <a:r>
              <a:rPr lang="en-US" dirty="0" smtClean="0"/>
              <a:t>parallel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Output </a:t>
            </a:r>
            <a:r>
              <a:rPr lang="en-US" dirty="0"/>
              <a:t>voltage stays </a:t>
            </a:r>
            <a:r>
              <a:rPr lang="en-US" dirty="0" smtClean="0"/>
              <a:t>the same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Current </a:t>
            </a:r>
            <a:r>
              <a:rPr lang="en-US" dirty="0"/>
              <a:t>output doubles</a:t>
            </a: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Content Placeholder 6" descr="28-03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1275" y="1635125"/>
            <a:ext cx="3738563" cy="4332288"/>
          </a:xfrm>
        </p:spPr>
      </p:pic>
      <p:sp>
        <p:nvSpPr>
          <p:cNvPr id="38915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Construction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Battery </a:t>
            </a:r>
            <a:r>
              <a:rPr lang="en-US" dirty="0" smtClean="0"/>
              <a:t>Cell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Positive plates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Negative plates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straps or connectors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Separators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case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Electrolyte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Battery acid</a:t>
            </a:r>
          </a:p>
        </p:txBody>
      </p:sp>
      <p:sp>
        <p:nvSpPr>
          <p:cNvPr id="38917" name="TextBox 5"/>
          <p:cNvSpPr txBox="1">
            <a:spLocks noChangeArrowheads="1"/>
          </p:cNvSpPr>
          <p:nvPr/>
        </p:nvSpPr>
        <p:spPr bwMode="auto">
          <a:xfrm>
            <a:off x="8094663" y="6161088"/>
            <a:ext cx="1049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(Gould)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</a:t>
            </a:r>
            <a:r>
              <a:rPr lang="en-US" dirty="0"/>
              <a:t>plates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Made </a:t>
            </a:r>
            <a:r>
              <a:rPr lang="en-US" dirty="0"/>
              <a:t>of </a:t>
            </a:r>
            <a:r>
              <a:rPr lang="en-US" dirty="0" smtClean="0"/>
              <a:t>grid coated </a:t>
            </a:r>
            <a:r>
              <a:rPr lang="en-US" dirty="0"/>
              <a:t>with porous </a:t>
            </a:r>
            <a:r>
              <a:rPr lang="en-US" dirty="0" smtClean="0"/>
              <a:t>lead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Calcium or antimony is normally added to </a:t>
            </a:r>
            <a:r>
              <a:rPr lang="en-US" dirty="0" smtClean="0"/>
              <a:t>lead to </a:t>
            </a:r>
            <a:r>
              <a:rPr lang="en-US" dirty="0"/>
              <a:t>increase </a:t>
            </a:r>
            <a:r>
              <a:rPr lang="en-US" dirty="0" smtClean="0"/>
              <a:t>performance </a:t>
            </a:r>
            <a:r>
              <a:rPr lang="en-US" dirty="0"/>
              <a:t>and decrease gassing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Gassing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Conversion </a:t>
            </a:r>
            <a:r>
              <a:rPr lang="en-US" dirty="0"/>
              <a:t>of water in </a:t>
            </a:r>
            <a:r>
              <a:rPr lang="en-US" dirty="0" smtClean="0"/>
              <a:t>electrolyte into hydrogen </a:t>
            </a:r>
            <a:r>
              <a:rPr lang="en-US" dirty="0"/>
              <a:t>and </a:t>
            </a:r>
            <a:r>
              <a:rPr lang="en-US" dirty="0" smtClean="0"/>
              <a:t>oxygen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Gases escape </a:t>
            </a:r>
            <a:r>
              <a:rPr lang="en-US" dirty="0"/>
              <a:t>from </a:t>
            </a:r>
            <a:r>
              <a:rPr lang="en-US" dirty="0" smtClean="0"/>
              <a:t>top </a:t>
            </a:r>
            <a:r>
              <a:rPr lang="en-US" dirty="0"/>
              <a:t>of </a:t>
            </a:r>
            <a:r>
              <a:rPr lang="en-US" dirty="0" smtClean="0"/>
              <a:t>battery resulting in </a:t>
            </a:r>
            <a:r>
              <a:rPr lang="en-US" dirty="0"/>
              <a:t>loss of </a:t>
            </a:r>
            <a:r>
              <a:rPr lang="en-US" dirty="0" smtClean="0"/>
              <a:t>water</a:t>
            </a: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Battery Cell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</a:t>
            </a:r>
            <a:r>
              <a:rPr lang="en-US" dirty="0"/>
              <a:t>straps, or </a:t>
            </a:r>
            <a:r>
              <a:rPr lang="en-US" dirty="0" smtClean="0"/>
              <a:t>connectors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Run </a:t>
            </a:r>
            <a:r>
              <a:rPr lang="en-US" dirty="0"/>
              <a:t>along </a:t>
            </a:r>
            <a:r>
              <a:rPr lang="en-US" dirty="0" smtClean="0"/>
              <a:t>upper </a:t>
            </a:r>
            <a:r>
              <a:rPr lang="en-US" dirty="0"/>
              <a:t>part of </a:t>
            </a:r>
            <a:r>
              <a:rPr lang="en-US" dirty="0" smtClean="0"/>
              <a:t>battery </a:t>
            </a:r>
            <a:r>
              <a:rPr lang="en-US" dirty="0"/>
              <a:t>case to connect </a:t>
            </a:r>
            <a:r>
              <a:rPr lang="en-US" dirty="0" smtClean="0"/>
              <a:t>plates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Separators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it </a:t>
            </a:r>
            <a:r>
              <a:rPr lang="en-US" dirty="0"/>
              <a:t>between </a:t>
            </a:r>
            <a:r>
              <a:rPr lang="en-US" dirty="0" smtClean="0"/>
              <a:t>plates </a:t>
            </a:r>
            <a:r>
              <a:rPr lang="en-US" dirty="0"/>
              <a:t>to </a:t>
            </a:r>
            <a:r>
              <a:rPr lang="en-US" dirty="0" smtClean="0"/>
              <a:t>keep them </a:t>
            </a:r>
            <a:r>
              <a:rPr lang="en-US" dirty="0"/>
              <a:t>from touching </a:t>
            </a:r>
            <a:r>
              <a:rPr lang="en-US" dirty="0" smtClean="0"/>
              <a:t>and shorting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Case, Cover, and Caps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case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Made </a:t>
            </a:r>
            <a:r>
              <a:rPr lang="en-US" dirty="0"/>
              <a:t>of </a:t>
            </a:r>
            <a:r>
              <a:rPr lang="en-US" dirty="0" smtClean="0"/>
              <a:t>high quality plastic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Holds elements </a:t>
            </a:r>
            <a:r>
              <a:rPr lang="en-US" dirty="0"/>
              <a:t>and </a:t>
            </a:r>
            <a:r>
              <a:rPr lang="en-US" dirty="0" smtClean="0"/>
              <a:t>electrolyte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cover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Bonded </a:t>
            </a:r>
            <a:r>
              <a:rPr lang="en-US" dirty="0"/>
              <a:t>to </a:t>
            </a:r>
            <a:r>
              <a:rPr lang="en-US" dirty="0" smtClean="0"/>
              <a:t>top </a:t>
            </a:r>
            <a:r>
              <a:rPr lang="en-US" dirty="0"/>
              <a:t>of </a:t>
            </a:r>
            <a:r>
              <a:rPr lang="en-US" dirty="0" smtClean="0"/>
              <a:t>battery case </a:t>
            </a:r>
            <a:r>
              <a:rPr lang="en-US" dirty="0"/>
              <a:t>and seals </a:t>
            </a:r>
            <a:r>
              <a:rPr lang="en-US" dirty="0" smtClean="0"/>
              <a:t>case’s top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Battery caps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Snap </a:t>
            </a:r>
            <a:r>
              <a:rPr lang="en-US" dirty="0"/>
              <a:t>into </a:t>
            </a:r>
            <a:r>
              <a:rPr lang="en-US" dirty="0" smtClean="0"/>
              <a:t>holes </a:t>
            </a:r>
            <a:r>
              <a:rPr lang="en-US" dirty="0"/>
              <a:t>in </a:t>
            </a:r>
            <a:r>
              <a:rPr lang="en-US" dirty="0" smtClean="0"/>
              <a:t>battery cover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Keep </a:t>
            </a:r>
            <a:r>
              <a:rPr lang="en-US" dirty="0"/>
              <a:t>electrolyte from splashing out </a:t>
            </a:r>
            <a:r>
              <a:rPr lang="en-US" dirty="0" smtClean="0"/>
              <a:t>of 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Electrolyte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Electrolyte, often called battery </a:t>
            </a:r>
            <a:r>
              <a:rPr lang="en-US" dirty="0" smtClean="0"/>
              <a:t>acid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Mixture of </a:t>
            </a:r>
            <a:r>
              <a:rPr lang="en-US" dirty="0"/>
              <a:t>sulfuric acid and distilled </a:t>
            </a:r>
            <a:r>
              <a:rPr lang="en-US" dirty="0" smtClean="0"/>
              <a:t>water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Poured </a:t>
            </a:r>
            <a:r>
              <a:rPr lang="en-US" dirty="0"/>
              <a:t>into each cell until </a:t>
            </a:r>
            <a:r>
              <a:rPr lang="en-US" dirty="0" smtClean="0"/>
              <a:t>plates </a:t>
            </a:r>
            <a:r>
              <a:rPr lang="en-US" dirty="0"/>
              <a:t>are </a:t>
            </a:r>
            <a:r>
              <a:rPr lang="en-US" dirty="0" smtClean="0"/>
              <a:t>covered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Distilled </a:t>
            </a:r>
            <a:r>
              <a:rPr lang="en-US" dirty="0" smtClean="0"/>
              <a:t>water </a:t>
            </a:r>
            <a:r>
              <a:rPr lang="en-US" dirty="0"/>
              <a:t>used in 12-volt batteries </a:t>
            </a:r>
            <a:r>
              <a:rPr lang="en-US" dirty="0" smtClean="0"/>
              <a:t>because it </a:t>
            </a:r>
            <a:r>
              <a:rPr lang="en-US" dirty="0"/>
              <a:t>does not contain </a:t>
            </a:r>
            <a:r>
              <a:rPr lang="en-US" dirty="0" smtClean="0"/>
              <a:t>impurities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Charge Indicator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91012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</a:t>
            </a:r>
            <a:r>
              <a:rPr lang="en-US" dirty="0"/>
              <a:t>called </a:t>
            </a:r>
            <a:r>
              <a:rPr lang="en-US" i="1" dirty="0" smtClean="0"/>
              <a:t>battery eye </a:t>
            </a:r>
            <a:r>
              <a:rPr lang="en-US" dirty="0"/>
              <a:t>or </a:t>
            </a:r>
            <a:r>
              <a:rPr lang="en-US" i="1" dirty="0"/>
              <a:t>test </a:t>
            </a:r>
            <a:r>
              <a:rPr lang="en-US" i="1" dirty="0" smtClean="0"/>
              <a:t>indicator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Shows general </a:t>
            </a:r>
            <a:r>
              <a:rPr lang="en-US" dirty="0"/>
              <a:t>charge </a:t>
            </a:r>
            <a:r>
              <a:rPr lang="en-US" dirty="0" smtClean="0"/>
              <a:t>condition of 12-volt </a:t>
            </a:r>
            <a:r>
              <a:rPr lang="en-US" dirty="0"/>
              <a:t>battery</a:t>
            </a:r>
          </a:p>
        </p:txBody>
      </p:sp>
      <p:pic>
        <p:nvPicPr>
          <p:cNvPr id="44036" name="Content Placeholder 5" descr="28-0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2888" y="1535113"/>
            <a:ext cx="3611562" cy="4911725"/>
          </a:xfrm>
        </p:spPr>
      </p:pic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4229100" y="6292850"/>
            <a:ext cx="1093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(Chrysler)</a:t>
            </a: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Terminals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Connect battery </a:t>
            </a:r>
            <a:r>
              <a:rPr lang="en-US" dirty="0"/>
              <a:t>plates to </a:t>
            </a:r>
            <a:r>
              <a:rPr lang="en-US" dirty="0" smtClean="0"/>
              <a:t>electrical system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Battery posts 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Round </a:t>
            </a:r>
            <a:r>
              <a:rPr lang="en-US" dirty="0"/>
              <a:t>metal terminals </a:t>
            </a:r>
            <a:r>
              <a:rPr lang="en-US" dirty="0" smtClean="0"/>
              <a:t>that extend </a:t>
            </a:r>
            <a:r>
              <a:rPr lang="en-US" dirty="0"/>
              <a:t>through </a:t>
            </a:r>
            <a:r>
              <a:rPr lang="en-US" dirty="0" smtClean="0"/>
              <a:t>top </a:t>
            </a:r>
            <a:r>
              <a:rPr lang="en-US" dirty="0"/>
              <a:t>of </a:t>
            </a:r>
            <a:r>
              <a:rPr lang="en-US" dirty="0" smtClean="0"/>
              <a:t>battery cover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Side </a:t>
            </a:r>
            <a:r>
              <a:rPr lang="en-US" dirty="0" smtClean="0"/>
              <a:t>terminals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Electrical </a:t>
            </a:r>
            <a:r>
              <a:rPr lang="en-US" dirty="0"/>
              <a:t>connections </a:t>
            </a:r>
            <a:r>
              <a:rPr lang="en-US" dirty="0" smtClean="0"/>
              <a:t>located on battery side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Terminals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Positive </a:t>
            </a:r>
            <a:r>
              <a:rPr lang="en-US" dirty="0"/>
              <a:t>post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Larger </a:t>
            </a:r>
            <a:r>
              <a:rPr lang="en-US" dirty="0"/>
              <a:t>than </a:t>
            </a:r>
            <a:r>
              <a:rPr lang="en-US" dirty="0" smtClean="0"/>
              <a:t>negative post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</a:t>
            </a:r>
            <a:r>
              <a:rPr lang="en-US" dirty="0"/>
              <a:t>be marked with red paint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Has positive </a:t>
            </a:r>
            <a:r>
              <a:rPr lang="en-US" dirty="0"/>
              <a:t>(+) symbol on or near </a:t>
            </a:r>
            <a:r>
              <a:rPr lang="en-US" dirty="0" smtClean="0"/>
              <a:t>it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Negative post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Smaller </a:t>
            </a:r>
            <a:r>
              <a:rPr lang="en-US" dirty="0"/>
              <a:t>than </a:t>
            </a:r>
            <a:r>
              <a:rPr lang="en-US" dirty="0" smtClean="0"/>
              <a:t>positive </a:t>
            </a:r>
            <a:r>
              <a:rPr lang="en-US" dirty="0"/>
              <a:t>post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</a:t>
            </a:r>
            <a:r>
              <a:rPr lang="en-US" dirty="0"/>
              <a:t>be black </a:t>
            </a:r>
            <a:r>
              <a:rPr lang="en-US" dirty="0" smtClean="0"/>
              <a:t>or green </a:t>
            </a:r>
            <a:r>
              <a:rPr lang="en-US" dirty="0"/>
              <a:t>in </a:t>
            </a:r>
            <a:r>
              <a:rPr lang="en-US" dirty="0" smtClean="0"/>
              <a:t>color 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Normally </a:t>
            </a:r>
            <a:r>
              <a:rPr lang="en-US" dirty="0"/>
              <a:t>has </a:t>
            </a:r>
            <a:r>
              <a:rPr lang="en-US" dirty="0" smtClean="0"/>
              <a:t>negative </a:t>
            </a:r>
            <a:r>
              <a:rPr lang="en-US" dirty="0"/>
              <a:t>(–) </a:t>
            </a:r>
            <a:r>
              <a:rPr lang="en-US" dirty="0" smtClean="0"/>
              <a:t>symbol on </a:t>
            </a:r>
            <a:r>
              <a:rPr lang="en-US" dirty="0"/>
              <a:t>or near </a:t>
            </a:r>
            <a:r>
              <a:rPr lang="en-US" dirty="0" smtClean="0"/>
              <a:t>it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Cables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#</a:t>
            </a:r>
            <a:r>
              <a:rPr lang="en-US" dirty="0"/>
              <a:t>10 gage to #1 gage </a:t>
            </a:r>
            <a:r>
              <a:rPr lang="en-US" dirty="0" smtClean="0"/>
              <a:t>copper conductor </a:t>
            </a:r>
            <a:r>
              <a:rPr lang="en-US" dirty="0"/>
              <a:t>with plastic insulation and metal </a:t>
            </a:r>
            <a:r>
              <a:rPr lang="en-US" dirty="0" smtClean="0"/>
              <a:t>terminals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Post </a:t>
            </a:r>
            <a:r>
              <a:rPr lang="en-US" dirty="0"/>
              <a:t>clamping </a:t>
            </a:r>
            <a:r>
              <a:rPr lang="en-US" dirty="0" smtClean="0"/>
              <a:t>terminal, side </a:t>
            </a:r>
            <a:r>
              <a:rPr lang="en-US" dirty="0"/>
              <a:t>bolt </a:t>
            </a:r>
            <a:r>
              <a:rPr lang="en-US" dirty="0" smtClean="0"/>
              <a:t>terminal, eye terminal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Positive </a:t>
            </a:r>
            <a:r>
              <a:rPr lang="en-US" dirty="0"/>
              <a:t>battery </a:t>
            </a:r>
            <a:r>
              <a:rPr lang="en-US" dirty="0" smtClean="0"/>
              <a:t>cable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Normally </a:t>
            </a:r>
            <a:r>
              <a:rPr lang="en-US" dirty="0"/>
              <a:t>red and </a:t>
            </a:r>
            <a:r>
              <a:rPr lang="en-US" dirty="0" smtClean="0"/>
              <a:t>fastens to starter solenoid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Negative </a:t>
            </a:r>
            <a:r>
              <a:rPr lang="en-US" dirty="0"/>
              <a:t>battery cable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Usually </a:t>
            </a:r>
            <a:r>
              <a:rPr lang="en-US" dirty="0"/>
              <a:t>black and connects to ground on </a:t>
            </a:r>
            <a:r>
              <a:rPr lang="en-US" dirty="0" smtClean="0"/>
              <a:t>engine block </a:t>
            </a:r>
            <a:r>
              <a:rPr lang="en-US" dirty="0"/>
              <a:t>or frame</a:t>
            </a:r>
            <a:endParaRPr lang="en-US" dirty="0" smtClean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Tray and Retainer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Hold 12-volt battery securely </a:t>
            </a:r>
            <a:r>
              <a:rPr lang="en-US" dirty="0"/>
              <a:t>in </a:t>
            </a:r>
            <a:r>
              <a:rPr lang="en-US" dirty="0" smtClean="0"/>
              <a:t>place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Keep battery from bouncing </a:t>
            </a:r>
            <a:r>
              <a:rPr lang="en-US" dirty="0"/>
              <a:t>around during vehicle </a:t>
            </a:r>
            <a:r>
              <a:rPr lang="en-US" dirty="0" smtClean="0"/>
              <a:t>movement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</a:t>
            </a:r>
            <a:r>
              <a:rPr lang="en-US" dirty="0" smtClean="0"/>
              <a:t>etainer</a:t>
            </a:r>
            <a:r>
              <a:rPr lang="en-US" dirty="0"/>
              <a:t>, or battery hold-</a:t>
            </a:r>
            <a:r>
              <a:rPr lang="en-US" dirty="0" smtClean="0"/>
              <a:t>down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Consists </a:t>
            </a:r>
            <a:r>
              <a:rPr lang="en-US" dirty="0"/>
              <a:t>of </a:t>
            </a:r>
            <a:r>
              <a:rPr lang="en-US" dirty="0" smtClean="0"/>
              <a:t>special </a:t>
            </a:r>
            <a:r>
              <a:rPr lang="en-US" dirty="0"/>
              <a:t>bracket and fasteners that hold </a:t>
            </a:r>
            <a:r>
              <a:rPr lang="en-US" dirty="0" smtClean="0"/>
              <a:t>battery in its tray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Tray and Retainer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</a:t>
            </a:r>
            <a:r>
              <a:rPr lang="en-US" dirty="0"/>
              <a:t>temperature sensor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Monitors battery temperature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May be housed in battery tray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Battery heat shields 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Designed </a:t>
            </a:r>
            <a:r>
              <a:rPr lang="en-US" dirty="0"/>
              <a:t>to keep </a:t>
            </a:r>
            <a:r>
              <a:rPr lang="en-US" dirty="0" smtClean="0"/>
              <a:t>excess engine </a:t>
            </a:r>
            <a:r>
              <a:rPr lang="en-US" dirty="0"/>
              <a:t>heat from damaging </a:t>
            </a:r>
            <a:r>
              <a:rPr lang="en-US" dirty="0" smtClean="0"/>
              <a:t>battery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Maintenance</a:t>
            </a:r>
            <a:r>
              <a:rPr lang="en-US" dirty="0"/>
              <a:t>-free battery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Does </a:t>
            </a:r>
            <a:r>
              <a:rPr lang="en-US" dirty="0"/>
              <a:t>not use removable </a:t>
            </a:r>
            <a:r>
              <a:rPr lang="en-US" dirty="0" smtClean="0"/>
              <a:t>filler caps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Gel </a:t>
            </a:r>
            <a:r>
              <a:rPr lang="en-US" dirty="0"/>
              <a:t>battery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Does </a:t>
            </a:r>
            <a:r>
              <a:rPr lang="en-US" dirty="0"/>
              <a:t>not contain </a:t>
            </a:r>
            <a:r>
              <a:rPr lang="en-US" dirty="0" smtClean="0"/>
              <a:t>liquid electrolyte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Absorbed </a:t>
            </a:r>
            <a:r>
              <a:rPr lang="en-US" dirty="0"/>
              <a:t>glass </a:t>
            </a:r>
            <a:r>
              <a:rPr lang="en-US" dirty="0" smtClean="0"/>
              <a:t>mat </a:t>
            </a:r>
            <a:r>
              <a:rPr lang="en-US" dirty="0"/>
              <a:t>or AGM </a:t>
            </a:r>
            <a:r>
              <a:rPr lang="en-US" dirty="0" smtClean="0"/>
              <a:t>battery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Contains fiber </a:t>
            </a:r>
            <a:r>
              <a:rPr lang="en-US" dirty="0"/>
              <a:t>matting that absorbs </a:t>
            </a:r>
            <a:r>
              <a:rPr lang="en-US" dirty="0" smtClean="0"/>
              <a:t>liquid electrolyte and </a:t>
            </a:r>
            <a:r>
              <a:rPr lang="en-US" dirty="0"/>
              <a:t>holds it between </a:t>
            </a:r>
            <a:r>
              <a:rPr lang="en-US" dirty="0" smtClean="0"/>
              <a:t>battery </a:t>
            </a:r>
            <a:r>
              <a:rPr lang="en-US" dirty="0"/>
              <a:t>plates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Ratings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  <a:ln>
            <a:solidFill>
              <a:schemeClr val="accent1">
                <a:alpha val="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Cold cranking rating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Current (A) battery can deliver for 30 seconds at 0°F (–18°C), while maintaining terminal voltage of 7.2 volts (1.2 volts per cell)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Reserve capacity rating 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Time needed to lower 12-volt battery terminal voltage below 10.2 volts (1.7 volts per cell) at discharge rate of </a:t>
            </a:r>
            <a:r>
              <a:rPr lang="fr-FR" altLang="en-US" smtClean="0">
                <a:solidFill>
                  <a:srgbClr val="404040"/>
                </a:solidFill>
              </a:rPr>
              <a:t>25 A</a:t>
            </a:r>
            <a:endParaRPr lang="en-US" altLang="en-US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12-Volt Battery Ratings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r>
              <a:rPr lang="en-US" altLang="en-US" smtClean="0">
                <a:solidFill>
                  <a:srgbClr val="404040"/>
                </a:solidFill>
              </a:rPr>
              <a:t>Amp-hour rating  </a:t>
            </a:r>
          </a:p>
          <a:p>
            <a:pPr lvl="1"/>
            <a:r>
              <a:rPr lang="en-US" altLang="en-US" smtClean="0">
                <a:solidFill>
                  <a:srgbClr val="404040"/>
                </a:solidFill>
              </a:rPr>
              <a:t>Measurement of how much current battery can produce for 20 hours at 80°F (27°C) with battery voltage staying above 10.5 volts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Temperature and Efficiency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300537" cy="5140325"/>
          </a:xfrm>
          <a:ln>
            <a:solidFill>
              <a:schemeClr val="accent1">
                <a:alpha val="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en-US" smtClean="0">
                <a:solidFill>
                  <a:srgbClr val="404040"/>
                </a:solidFill>
              </a:rPr>
              <a:t>As temperature drops, battery power is reduced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Motor oil gets thick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Amount of current and torque needed increases</a:t>
            </a:r>
          </a:p>
          <a:p>
            <a:r>
              <a:rPr lang="en-US" altLang="en-US" smtClean="0">
                <a:solidFill>
                  <a:srgbClr val="404040"/>
                </a:solidFill>
              </a:rPr>
              <a:t>At 0°F (–18°C), a battery has only 40% of its normal cranking power</a:t>
            </a:r>
          </a:p>
        </p:txBody>
      </p:sp>
      <p:pic>
        <p:nvPicPr>
          <p:cNvPr id="53252" name="Content Placeholder 5" descr="28-09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9188" y="2030413"/>
            <a:ext cx="4038600" cy="3851275"/>
          </a:xfrm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</a:t>
            </a:r>
            <a:r>
              <a:rPr lang="en-US" dirty="0"/>
              <a:t>called </a:t>
            </a:r>
            <a:r>
              <a:rPr lang="en-US" dirty="0" smtClean="0"/>
              <a:t>battery </a:t>
            </a:r>
            <a:r>
              <a:rPr lang="en-US" dirty="0"/>
              <a:t>stack </a:t>
            </a:r>
            <a:r>
              <a:rPr lang="en-US" dirty="0" smtClean="0"/>
              <a:t>or battery bank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Store </a:t>
            </a:r>
            <a:r>
              <a:rPr lang="en-US" dirty="0"/>
              <a:t>chemical-electrical energy </a:t>
            </a:r>
            <a:r>
              <a:rPr lang="en-US" dirty="0" smtClean="0"/>
              <a:t>for starting internal </a:t>
            </a:r>
            <a:r>
              <a:rPr lang="en-US" dirty="0"/>
              <a:t>combustion </a:t>
            </a:r>
            <a:r>
              <a:rPr lang="en-US" dirty="0" smtClean="0"/>
              <a:t>engine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For full electric propulsion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 some cases, provide 12</a:t>
            </a:r>
            <a:r>
              <a:rPr lang="en-US" dirty="0"/>
              <a:t>–15 volts dc for </a:t>
            </a:r>
            <a:r>
              <a:rPr lang="en-US" dirty="0" smtClean="0"/>
              <a:t>electrical accessories and </a:t>
            </a:r>
            <a:r>
              <a:rPr lang="en-US" dirty="0"/>
              <a:t>conventional electric </a:t>
            </a:r>
            <a:r>
              <a:rPr lang="en-US" dirty="0" smtClean="0"/>
              <a:t>circuits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Three major </a:t>
            </a:r>
            <a:r>
              <a:rPr lang="en-US" dirty="0"/>
              <a:t>stages of </a:t>
            </a:r>
            <a:r>
              <a:rPr lang="en-US" dirty="0" smtClean="0"/>
              <a:t>development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F</a:t>
            </a:r>
            <a:r>
              <a:rPr lang="en-US" dirty="0" smtClean="0"/>
              <a:t>irst generation hybrid </a:t>
            </a:r>
            <a:r>
              <a:rPr lang="en-US" dirty="0"/>
              <a:t>electric </a:t>
            </a:r>
            <a:r>
              <a:rPr lang="en-US" dirty="0" smtClean="0"/>
              <a:t>drives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True </a:t>
            </a:r>
            <a:r>
              <a:rPr lang="en-US" dirty="0"/>
              <a:t>high-voltage </a:t>
            </a:r>
            <a:r>
              <a:rPr lang="en-US" dirty="0" smtClean="0"/>
              <a:t>electric driveline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Lithium</a:t>
            </a:r>
            <a:r>
              <a:rPr lang="en-US" dirty="0"/>
              <a:t>-ion (Li-ion) HV </a:t>
            </a:r>
            <a:r>
              <a:rPr lang="en-US" dirty="0" smtClean="0"/>
              <a:t>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Dual </a:t>
            </a:r>
            <a:r>
              <a:rPr lang="en-US" dirty="0"/>
              <a:t>voltage </a:t>
            </a:r>
            <a:r>
              <a:rPr lang="en-US" dirty="0" smtClean="0"/>
              <a:t>system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12 volts for conventional </a:t>
            </a:r>
            <a:r>
              <a:rPr lang="en-US" dirty="0"/>
              <a:t>electrical/</a:t>
            </a:r>
            <a:r>
              <a:rPr lang="en-US" dirty="0" smtClean="0"/>
              <a:t>electronic circuits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High </a:t>
            </a:r>
            <a:r>
              <a:rPr lang="en-US" dirty="0"/>
              <a:t>voltage (HV) for </a:t>
            </a:r>
            <a:r>
              <a:rPr lang="en-US" dirty="0" smtClean="0"/>
              <a:t>double ought (</a:t>
            </a:r>
            <a:r>
              <a:rPr lang="en-US" dirty="0"/>
              <a:t>00) conductors and HV motor-generator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Dual Voltage System </a:t>
            </a:r>
          </a:p>
        </p:txBody>
      </p:sp>
      <p:pic>
        <p:nvPicPr>
          <p:cNvPr id="56323" name="Content Placeholder 3" descr="28-10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738" y="1758950"/>
            <a:ext cx="8348662" cy="4473575"/>
          </a:xfrm>
        </p:spPr>
      </p:pic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663575" y="6183313"/>
            <a:ext cx="3349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(Dodge)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err="1" smtClean="0"/>
              <a:t>HV</a:t>
            </a:r>
            <a:r>
              <a:rPr lang="en-US" altLang="en-US" dirty="0" smtClean="0"/>
              <a:t> Battery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battery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Normally mounted in chassis rear, often behind or under rear seat or in trunk area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Economy </a:t>
            </a:r>
            <a:r>
              <a:rPr lang="en-US" dirty="0" smtClean="0"/>
              <a:t>vehicles have </a:t>
            </a:r>
            <a:r>
              <a:rPr lang="en-US" dirty="0"/>
              <a:t>only one large </a:t>
            </a:r>
            <a:r>
              <a:rPr lang="en-US" dirty="0" smtClean="0"/>
              <a:t>HV battery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Larger, </a:t>
            </a:r>
            <a:r>
              <a:rPr lang="en-US" dirty="0" smtClean="0"/>
              <a:t>full-size vehicles </a:t>
            </a:r>
            <a:r>
              <a:rPr lang="en-US" dirty="0"/>
              <a:t>and full-electric-drive vehicles can </a:t>
            </a:r>
            <a:r>
              <a:rPr lang="en-US" dirty="0" smtClean="0"/>
              <a:t>be equipped </a:t>
            </a:r>
            <a:r>
              <a:rPr lang="en-US" dirty="0"/>
              <a:t>with two or three HV </a:t>
            </a:r>
            <a:r>
              <a:rPr lang="en-US" dirty="0" smtClean="0"/>
              <a:t>batteries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err="1" smtClean="0"/>
              <a:t>HV</a:t>
            </a:r>
            <a:r>
              <a:rPr lang="en-US" altLang="en-US" dirty="0" smtClean="0"/>
              <a:t> Battery Construction 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29101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Made </a:t>
            </a:r>
            <a:r>
              <a:rPr lang="en-US" dirty="0"/>
              <a:t>of many small </a:t>
            </a:r>
            <a:r>
              <a:rPr lang="en-US" dirty="0" smtClean="0"/>
              <a:t>battery cells </a:t>
            </a:r>
            <a:r>
              <a:rPr lang="en-US" dirty="0"/>
              <a:t>inside several battery </a:t>
            </a:r>
            <a:r>
              <a:rPr lang="en-US" dirty="0" smtClean="0"/>
              <a:t>packs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Wired </a:t>
            </a:r>
            <a:r>
              <a:rPr lang="en-US" dirty="0"/>
              <a:t>in series </a:t>
            </a:r>
            <a:r>
              <a:rPr lang="en-US" dirty="0" smtClean="0"/>
              <a:t>to produce </a:t>
            </a:r>
            <a:r>
              <a:rPr lang="en-US" dirty="0"/>
              <a:t>a high-voltage and </a:t>
            </a:r>
            <a:r>
              <a:rPr lang="en-US" dirty="0" smtClean="0"/>
              <a:t>current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</a:t>
            </a:r>
            <a:r>
              <a:rPr lang="en-US" dirty="0" smtClean="0"/>
              <a:t>ybrid </a:t>
            </a:r>
            <a:r>
              <a:rPr lang="en-US" dirty="0"/>
              <a:t>battery cell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ndividual rechargeable battery</a:t>
            </a:r>
            <a:endParaRPr lang="en-US" dirty="0"/>
          </a:p>
        </p:txBody>
      </p:sp>
      <p:pic>
        <p:nvPicPr>
          <p:cNvPr id="58372" name="Content Placeholder 5" descr="28-12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7288" y="1938338"/>
            <a:ext cx="4038600" cy="3849687"/>
          </a:xfrm>
        </p:spPr>
      </p:pic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8104188" y="6096000"/>
            <a:ext cx="1039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(Toyota)</a:t>
            </a: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Cells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Each NiMH or </a:t>
            </a:r>
            <a:r>
              <a:rPr lang="en-US" dirty="0" smtClean="0"/>
              <a:t>lithium-ion cell </a:t>
            </a:r>
            <a:r>
              <a:rPr lang="en-US" dirty="0"/>
              <a:t>generates about 1.2–1.6 volts </a:t>
            </a:r>
            <a:r>
              <a:rPr lang="en-US" dirty="0" smtClean="0"/>
              <a:t>dc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Individually sealed </a:t>
            </a:r>
            <a:r>
              <a:rPr lang="en-US" dirty="0"/>
              <a:t>to hold </a:t>
            </a:r>
            <a:r>
              <a:rPr lang="en-US" dirty="0" smtClean="0"/>
              <a:t>semi-solid </a:t>
            </a:r>
            <a:r>
              <a:rPr lang="en-US" dirty="0"/>
              <a:t>electrolyte (</a:t>
            </a:r>
            <a:r>
              <a:rPr lang="en-US" dirty="0" smtClean="0"/>
              <a:t>acid paste </a:t>
            </a:r>
            <a:r>
              <a:rPr lang="en-US" dirty="0"/>
              <a:t>or gel) around </a:t>
            </a:r>
            <a:r>
              <a:rPr lang="en-US" dirty="0" smtClean="0"/>
              <a:t>positive </a:t>
            </a:r>
            <a:r>
              <a:rPr lang="en-US" dirty="0"/>
              <a:t>and negative </a:t>
            </a:r>
            <a:r>
              <a:rPr lang="en-US" dirty="0" smtClean="0"/>
              <a:t>plates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Soldered </a:t>
            </a:r>
            <a:r>
              <a:rPr lang="en-US" dirty="0"/>
              <a:t>or mechanically fastened </a:t>
            </a:r>
            <a:r>
              <a:rPr lang="en-US" dirty="0" smtClean="0"/>
              <a:t>to adjacent </a:t>
            </a:r>
            <a:r>
              <a:rPr lang="en-US" dirty="0"/>
              <a:t>cells in </a:t>
            </a:r>
            <a:r>
              <a:rPr lang="en-US" dirty="0" smtClean="0"/>
              <a:t>series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Cells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Intercalation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Electrons or protons migrate from positive plate to negative plate and become embedded in porous electrode materials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Pack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496300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Set </a:t>
            </a:r>
            <a:r>
              <a:rPr lang="en-US" dirty="0"/>
              <a:t>of low-voltage </a:t>
            </a:r>
            <a:r>
              <a:rPr lang="en-US" dirty="0" smtClean="0"/>
              <a:t>battery cells </a:t>
            </a:r>
            <a:r>
              <a:rPr lang="en-US" dirty="0"/>
              <a:t>wired in </a:t>
            </a:r>
            <a:r>
              <a:rPr lang="en-US" dirty="0" smtClean="0"/>
              <a:t>series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battery has approximately 30–40 individual </a:t>
            </a:r>
            <a:r>
              <a:rPr lang="en-US" dirty="0" smtClean="0"/>
              <a:t>battery packs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Even more for all-electric vehicles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Packs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Battery pack voltage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7.2–9.2 volts, depending on number and types of cells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Banks </a:t>
            </a:r>
            <a:r>
              <a:rPr lang="en-US" dirty="0"/>
              <a:t>of battery packs </a:t>
            </a:r>
            <a:r>
              <a:rPr lang="en-US" dirty="0" smtClean="0"/>
              <a:t>wired </a:t>
            </a:r>
            <a:r>
              <a:rPr lang="en-US" dirty="0"/>
              <a:t>in series to </a:t>
            </a:r>
            <a:r>
              <a:rPr lang="en-US" dirty="0" smtClean="0"/>
              <a:t>produce anywhere </a:t>
            </a:r>
            <a:r>
              <a:rPr lang="en-US" dirty="0"/>
              <a:t>from 100–300 volts </a:t>
            </a:r>
            <a:r>
              <a:rPr lang="en-US" dirty="0" smtClean="0"/>
              <a:t>dc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Battery pack fuses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Protect </a:t>
            </a:r>
            <a:r>
              <a:rPr lang="en-US" dirty="0"/>
              <a:t>against shorts </a:t>
            </a:r>
            <a:r>
              <a:rPr lang="en-US" dirty="0" smtClean="0"/>
              <a:t>and excessive </a:t>
            </a:r>
            <a:r>
              <a:rPr lang="en-US" dirty="0"/>
              <a:t>current draw from each group of </a:t>
            </a:r>
            <a:r>
              <a:rPr lang="en-US" dirty="0" smtClean="0"/>
              <a:t>cells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Battery Cover and Frame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063" y="1482725"/>
            <a:ext cx="4640262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battery cover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Usually </a:t>
            </a:r>
            <a:r>
              <a:rPr lang="en-US" dirty="0"/>
              <a:t>made of </a:t>
            </a:r>
            <a:r>
              <a:rPr lang="en-US" dirty="0" smtClean="0"/>
              <a:t>plastic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Encloses </a:t>
            </a:r>
            <a:r>
              <a:rPr lang="en-US" dirty="0"/>
              <a:t>and protects </a:t>
            </a:r>
            <a:r>
              <a:rPr lang="en-US" dirty="0" smtClean="0"/>
              <a:t>individual battery packs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battery </a:t>
            </a:r>
            <a:r>
              <a:rPr lang="en-US" dirty="0" smtClean="0"/>
              <a:t>frame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Holds battery </a:t>
            </a:r>
            <a:r>
              <a:rPr lang="en-US" dirty="0"/>
              <a:t>packs </a:t>
            </a:r>
            <a:r>
              <a:rPr lang="en-US" dirty="0" smtClean="0"/>
              <a:t>together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Flange </a:t>
            </a:r>
            <a:r>
              <a:rPr lang="en-US" dirty="0"/>
              <a:t>on </a:t>
            </a:r>
            <a:r>
              <a:rPr lang="en-US" dirty="0" smtClean="0"/>
              <a:t>frame </a:t>
            </a:r>
            <a:r>
              <a:rPr lang="en-US" dirty="0"/>
              <a:t>provides </a:t>
            </a:r>
            <a:r>
              <a:rPr lang="en-US" dirty="0" smtClean="0"/>
              <a:t>secure mounting</a:t>
            </a:r>
            <a:endParaRPr lang="en-US" dirty="0"/>
          </a:p>
        </p:txBody>
      </p:sp>
      <p:pic>
        <p:nvPicPr>
          <p:cNvPr id="63492" name="Content Placeholder 5" descr="28-14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3325" y="2066925"/>
            <a:ext cx="4038600" cy="3592513"/>
          </a:xfrm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432675" y="6315075"/>
            <a:ext cx="1619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(General Motors)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Battery ECM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HV Battery ECM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Electronic </a:t>
            </a:r>
            <a:r>
              <a:rPr lang="en-US" dirty="0"/>
              <a:t>control </a:t>
            </a:r>
            <a:r>
              <a:rPr lang="en-US" dirty="0" smtClean="0"/>
              <a:t>circuit that </a:t>
            </a:r>
            <a:r>
              <a:rPr lang="en-US" dirty="0"/>
              <a:t>reads signals from HV battery </a:t>
            </a:r>
            <a:r>
              <a:rPr lang="en-US" dirty="0" smtClean="0"/>
              <a:t>temperature and </a:t>
            </a:r>
            <a:r>
              <a:rPr lang="en-US" dirty="0"/>
              <a:t>voltage sensors to prevent battery </a:t>
            </a:r>
            <a:r>
              <a:rPr lang="en-US" dirty="0" smtClean="0"/>
              <a:t>overheating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Can </a:t>
            </a:r>
            <a:r>
              <a:rPr lang="en-US" dirty="0"/>
              <a:t>activate </a:t>
            </a:r>
            <a:r>
              <a:rPr lang="en-US" dirty="0" smtClean="0"/>
              <a:t>air</a:t>
            </a:r>
            <a:r>
              <a:rPr lang="en-US" dirty="0"/>
              <a:t>, water, </a:t>
            </a:r>
            <a:r>
              <a:rPr lang="en-US" dirty="0" smtClean="0"/>
              <a:t>or refrigerant </a:t>
            </a:r>
            <a:r>
              <a:rPr lang="en-US" dirty="0"/>
              <a:t>cooling </a:t>
            </a:r>
            <a:r>
              <a:rPr lang="en-US" dirty="0" smtClean="0"/>
              <a:t>systems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battery temperature </a:t>
            </a:r>
            <a:r>
              <a:rPr lang="en-US" dirty="0" smtClean="0"/>
              <a:t>sensors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Protect against </a:t>
            </a:r>
            <a:r>
              <a:rPr lang="en-US" dirty="0"/>
              <a:t>battery thermal and overcharging </a:t>
            </a:r>
            <a:r>
              <a:rPr lang="en-US" dirty="0" smtClean="0"/>
              <a:t>damage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Power Cables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Large </a:t>
            </a:r>
            <a:r>
              <a:rPr lang="en-US" dirty="0"/>
              <a:t>conductors (00 </a:t>
            </a:r>
            <a:r>
              <a:rPr lang="en-US" dirty="0" smtClean="0"/>
              <a:t>or 000 </a:t>
            </a:r>
            <a:r>
              <a:rPr lang="en-US" dirty="0"/>
              <a:t>AWG) coated with bright-orange plastic </a:t>
            </a:r>
            <a:r>
              <a:rPr lang="en-US" dirty="0" smtClean="0"/>
              <a:t>insulation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HV </a:t>
            </a:r>
            <a:r>
              <a:rPr lang="en-US" dirty="0"/>
              <a:t>battery cables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 </a:t>
            </a:r>
            <a:r>
              <a:rPr lang="en-US" dirty="0"/>
              <a:t>dc to </a:t>
            </a:r>
            <a:r>
              <a:rPr lang="en-US" dirty="0" smtClean="0"/>
              <a:t>HV </a:t>
            </a:r>
            <a:r>
              <a:rPr lang="en-US" dirty="0"/>
              <a:t>power </a:t>
            </a:r>
            <a:r>
              <a:rPr lang="en-US" dirty="0" smtClean="0"/>
              <a:t>control module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motor-generator cables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Connect three</a:t>
            </a:r>
            <a:r>
              <a:rPr lang="en-US" dirty="0"/>
              <a:t>-phase ac from </a:t>
            </a:r>
            <a:r>
              <a:rPr lang="en-US" dirty="0" smtClean="0"/>
              <a:t>power </a:t>
            </a:r>
            <a:r>
              <a:rPr lang="en-US" dirty="0"/>
              <a:t>control module to </a:t>
            </a:r>
            <a:r>
              <a:rPr lang="en-US" dirty="0" smtClean="0"/>
              <a:t>motor-generator</a:t>
            </a:r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HV Battery Ratings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HV battery nominal operating voltage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Maximum dc voltage available from HV battery</a:t>
            </a:r>
          </a:p>
          <a:p>
            <a:r>
              <a:rPr lang="en-US" dirty="0" smtClean="0"/>
              <a:t>HV battery peak power rating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Rated in kilowatts (thousands of watts)</a:t>
            </a:r>
          </a:p>
          <a:p>
            <a:pPr marL="741363" indent="-279400">
              <a:buFont typeface="Helvetica" pitchFamily="34" charset="0"/>
              <a:buChar char="–"/>
            </a:pPr>
            <a:r>
              <a:rPr lang="en-US" sz="2600" dirty="0" smtClean="0"/>
              <a:t>Determines how much current can be fed to HV motor for short period of time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dirty="0" smtClean="0"/>
              <a:t>HV Battery Ratings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battery continuous power rating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Voltage </a:t>
            </a:r>
            <a:r>
              <a:rPr lang="en-US" dirty="0"/>
              <a:t>and current </a:t>
            </a:r>
            <a:r>
              <a:rPr lang="en-US" dirty="0" smtClean="0"/>
              <a:t>safely generated </a:t>
            </a:r>
            <a:r>
              <a:rPr lang="en-US" dirty="0"/>
              <a:t>before </a:t>
            </a:r>
            <a:r>
              <a:rPr lang="en-US" dirty="0" smtClean="0"/>
              <a:t>battery </a:t>
            </a:r>
            <a:r>
              <a:rPr lang="en-US" dirty="0"/>
              <a:t>is fully </a:t>
            </a:r>
            <a:r>
              <a:rPr lang="en-US" dirty="0" smtClean="0"/>
              <a:t>discharged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HV battery amp-hour rating 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Compares power </a:t>
            </a:r>
            <a:r>
              <a:rPr lang="en-US" dirty="0"/>
              <a:t>available for one hour of </a:t>
            </a:r>
            <a:r>
              <a:rPr lang="en-US" dirty="0" smtClean="0"/>
              <a:t>continuous discharge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Equivalent </a:t>
            </a:r>
            <a:r>
              <a:rPr lang="en-US" dirty="0"/>
              <a:t>of </a:t>
            </a:r>
            <a:r>
              <a:rPr lang="en-US" dirty="0" smtClean="0"/>
              <a:t>cold cranking rating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HV Capacitor Banks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HV capacitor banks </a:t>
            </a:r>
            <a:r>
              <a:rPr lang="en-US" dirty="0" smtClean="0"/>
              <a:t>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Storage </a:t>
            </a:r>
            <a:r>
              <a:rPr lang="en-US" dirty="0"/>
              <a:t>devices for </a:t>
            </a:r>
            <a:r>
              <a:rPr lang="en-US" dirty="0" smtClean="0"/>
              <a:t>electrical energy </a:t>
            </a:r>
            <a:r>
              <a:rPr lang="en-US" dirty="0"/>
              <a:t>that do not require </a:t>
            </a:r>
            <a:r>
              <a:rPr lang="en-US" dirty="0" smtClean="0"/>
              <a:t>electrolyte or battery acid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Wired </a:t>
            </a:r>
            <a:r>
              <a:rPr lang="en-US" dirty="0"/>
              <a:t>in series to </a:t>
            </a:r>
            <a:r>
              <a:rPr lang="en-US" dirty="0" smtClean="0"/>
              <a:t>aid electric</a:t>
            </a:r>
            <a:r>
              <a:rPr lang="en-US" dirty="0"/>
              <a:t>-drive vehicle acceleration</a:t>
            </a: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Cells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3063" y="1482725"/>
            <a:ext cx="4281487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Similar </a:t>
            </a:r>
            <a:r>
              <a:rPr lang="en-US" dirty="0"/>
              <a:t>to </a:t>
            </a:r>
            <a:r>
              <a:rPr lang="en-US" dirty="0" smtClean="0"/>
              <a:t>batteries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Require outside </a:t>
            </a:r>
            <a:r>
              <a:rPr lang="en-US" dirty="0"/>
              <a:t>fuel </a:t>
            </a:r>
            <a:r>
              <a:rPr lang="en-US" dirty="0" smtClean="0"/>
              <a:t>source, usually hydrogen</a:t>
            </a:r>
            <a:r>
              <a:rPr lang="en-US" dirty="0"/>
              <a:t>, to </a:t>
            </a:r>
            <a:r>
              <a:rPr lang="en-US" dirty="0" smtClean="0"/>
              <a:t>generate electricity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Fuel </a:t>
            </a:r>
            <a:r>
              <a:rPr lang="en-US" dirty="0"/>
              <a:t>cell contains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Positive </a:t>
            </a:r>
            <a:r>
              <a:rPr lang="en-US" dirty="0"/>
              <a:t>plate (anode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Negative plate (</a:t>
            </a:r>
            <a:r>
              <a:rPr lang="en-US" dirty="0"/>
              <a:t>cathode</a:t>
            </a:r>
            <a:r>
              <a:rPr lang="en-US" dirty="0" smtClean="0"/>
              <a:t>)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Electrolyte</a:t>
            </a:r>
            <a:endParaRPr lang="en-US" dirty="0"/>
          </a:p>
        </p:txBody>
      </p:sp>
      <p:pic>
        <p:nvPicPr>
          <p:cNvPr id="68612" name="Content Placeholder 6" descr="28-17.tif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5600" y="1752600"/>
            <a:ext cx="3246438" cy="4471988"/>
          </a:xfrm>
        </p:spPr>
      </p:pic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7123113" y="6378575"/>
            <a:ext cx="2020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en-US" altLang="en-US" sz="1400" i="1">
                <a:latin typeface="Helvetica" pitchFamily="34" charset="0"/>
              </a:rPr>
              <a:t>(Honda)</a:t>
            </a: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4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Fuel Cell Hybrid</a:t>
            </a:r>
          </a:p>
        </p:txBody>
      </p:sp>
      <p:pic>
        <p:nvPicPr>
          <p:cNvPr id="69635" name="Content Placeholder 3" descr="28-18.t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0150" y="1747838"/>
            <a:ext cx="7153275" cy="4667250"/>
          </a:xfrm>
        </p:spPr>
      </p:pic>
      <p:sp>
        <p:nvSpPr>
          <p:cNvPr id="69636" name="TextBox 5"/>
          <p:cNvSpPr txBox="1">
            <a:spLocks noChangeArrowheads="1"/>
          </p:cNvSpPr>
          <p:nvPr/>
        </p:nvSpPr>
        <p:spPr bwMode="auto">
          <a:xfrm>
            <a:off x="390525" y="6227763"/>
            <a:ext cx="1843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 i="1">
                <a:latin typeface="Helvetica" pitchFamily="34" charset="0"/>
              </a:rPr>
              <a:t>(Honda)</a:t>
            </a:r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390525" y="160338"/>
            <a:ext cx="8478838" cy="1171575"/>
          </a:xfrm>
        </p:spPr>
        <p:txBody>
          <a:bodyPr/>
          <a:lstStyle/>
          <a:p>
            <a:r>
              <a:rPr lang="en-US" altLang="en-US" smtClean="0"/>
              <a:t>Flywheel 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482725"/>
            <a:ext cx="8575675" cy="5140325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Also </a:t>
            </a:r>
            <a:r>
              <a:rPr lang="en-US" dirty="0"/>
              <a:t>called </a:t>
            </a:r>
            <a:r>
              <a:rPr lang="en-US" dirty="0" smtClean="0"/>
              <a:t>flywheel battery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Uses kinetic </a:t>
            </a:r>
            <a:r>
              <a:rPr lang="en-US" dirty="0"/>
              <a:t>energy of </a:t>
            </a:r>
            <a:r>
              <a:rPr lang="en-US" dirty="0" smtClean="0"/>
              <a:t>high-speed </a:t>
            </a:r>
            <a:r>
              <a:rPr lang="en-US" dirty="0"/>
              <a:t>ac </a:t>
            </a:r>
            <a:r>
              <a:rPr lang="en-US" dirty="0" smtClean="0"/>
              <a:t>armature (flywheel</a:t>
            </a:r>
            <a:r>
              <a:rPr lang="en-US" dirty="0"/>
              <a:t>) to store </a:t>
            </a:r>
            <a:r>
              <a:rPr lang="en-US" dirty="0" smtClean="0"/>
              <a:t>electrical energy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Motor-generators </a:t>
            </a:r>
            <a:r>
              <a:rPr lang="en-US" dirty="0"/>
              <a:t>serve as electric </a:t>
            </a:r>
            <a:r>
              <a:rPr lang="en-US" dirty="0" smtClean="0"/>
              <a:t>brakes to </a:t>
            </a:r>
            <a:r>
              <a:rPr lang="en-US" dirty="0"/>
              <a:t>slow </a:t>
            </a:r>
            <a:r>
              <a:rPr lang="en-US" dirty="0" smtClean="0"/>
              <a:t>car </a:t>
            </a:r>
            <a:r>
              <a:rPr lang="en-US" dirty="0"/>
              <a:t>while producing </a:t>
            </a:r>
            <a:r>
              <a:rPr lang="en-US" dirty="0" smtClean="0"/>
              <a:t>three-phase </a:t>
            </a:r>
            <a:r>
              <a:rPr lang="en-US" dirty="0"/>
              <a:t>ac </a:t>
            </a:r>
            <a:r>
              <a:rPr lang="en-US" dirty="0" smtClean="0"/>
              <a:t>to feed </a:t>
            </a:r>
            <a:r>
              <a:rPr lang="en-US" dirty="0"/>
              <a:t>to </a:t>
            </a:r>
            <a:r>
              <a:rPr lang="en-US" dirty="0" smtClean="0"/>
              <a:t>flywheel generator stator windings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7030A0"/>
      </a:accent2>
      <a:accent3>
        <a:srgbClr val="FFFFFF"/>
      </a:accent3>
      <a:accent4>
        <a:srgbClr val="000000"/>
      </a:accent4>
      <a:accent5>
        <a:srgbClr val="DAEDEF"/>
      </a:accent5>
      <a:accent6>
        <a:srgbClr val="729900"/>
      </a:accent6>
      <a:hlink>
        <a:srgbClr val="7030A0"/>
      </a:hlink>
      <a:folHlink>
        <a:srgbClr val="FFC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ModernAutoTech</Template>
  <TotalTime>0</TotalTime>
  <Words>1693</Words>
  <Application>Microsoft Office PowerPoint</Application>
  <PresentationFormat>On-screen Show (4:3)</PresentationFormat>
  <Paragraphs>305</Paragraphs>
  <Slides>49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Title Slide</vt:lpstr>
      <vt:lpstr>4_Custom Design</vt:lpstr>
      <vt:lpstr>Ojectives</vt:lpstr>
      <vt:lpstr>Content</vt:lpstr>
      <vt:lpstr>PowerPoint Presentation</vt:lpstr>
      <vt:lpstr>28</vt:lpstr>
      <vt:lpstr>Objectives</vt:lpstr>
      <vt:lpstr>Objectives</vt:lpstr>
      <vt:lpstr>Objectives</vt:lpstr>
      <vt:lpstr>12-Volt and HV Battery Technology  Introduction</vt:lpstr>
      <vt:lpstr>Battery Principles</vt:lpstr>
      <vt:lpstr>Battery Principles (Cont.)</vt:lpstr>
      <vt:lpstr>Battery Principles (Cont.)</vt:lpstr>
      <vt:lpstr>Basic Battery Cell</vt:lpstr>
      <vt:lpstr>Basic Battery Cell (Cont.)</vt:lpstr>
      <vt:lpstr>Basic Battery Cell (Cont.)</vt:lpstr>
      <vt:lpstr>Basic Battery Cycling</vt:lpstr>
      <vt:lpstr>Battery Functions</vt:lpstr>
      <vt:lpstr>Battery Functions (Cont.)</vt:lpstr>
      <vt:lpstr>12-Volt Batteries</vt:lpstr>
      <vt:lpstr>12-Volt Battery Construction</vt:lpstr>
      <vt:lpstr>Battery Cell</vt:lpstr>
      <vt:lpstr>Battery Cell (Cont.)</vt:lpstr>
      <vt:lpstr>Battery Case, Cover, and Caps</vt:lpstr>
      <vt:lpstr>Electrolyte</vt:lpstr>
      <vt:lpstr>Battery Charge Indicator</vt:lpstr>
      <vt:lpstr>Battery Terminals</vt:lpstr>
      <vt:lpstr>Battery Terminals (Cont.)</vt:lpstr>
      <vt:lpstr>12-Volt Battery Cables</vt:lpstr>
      <vt:lpstr>Battery Tray and Retainer</vt:lpstr>
      <vt:lpstr>Battery Tray and Retainer (Cont.)</vt:lpstr>
      <vt:lpstr>12-Volt Battery Types</vt:lpstr>
      <vt:lpstr>12-Volt Battery Ratings</vt:lpstr>
      <vt:lpstr>12-Volt Battery Ratings (Cont.)</vt:lpstr>
      <vt:lpstr>Battery Temperature and Efficiency</vt:lpstr>
      <vt:lpstr>HV Batteries</vt:lpstr>
      <vt:lpstr>HV Batteries (Cont.)</vt:lpstr>
      <vt:lpstr>Dual Voltage System </vt:lpstr>
      <vt:lpstr>HV Battery Construction</vt:lpstr>
      <vt:lpstr>HV Battery Construction (Cont.)</vt:lpstr>
      <vt:lpstr>Battery Cells</vt:lpstr>
      <vt:lpstr>Battery Cells (Cont.)</vt:lpstr>
      <vt:lpstr>HV Battery Pack</vt:lpstr>
      <vt:lpstr>Battery Packs </vt:lpstr>
      <vt:lpstr>Battery Cover and Frame</vt:lpstr>
      <vt:lpstr>HV Battery ECM</vt:lpstr>
      <vt:lpstr>HV Power Cables</vt:lpstr>
      <vt:lpstr>HV Battery Ratings</vt:lpstr>
      <vt:lpstr>HV Battery Ratings (Cont.)</vt:lpstr>
      <vt:lpstr>HV Capacitor Banks</vt:lpstr>
      <vt:lpstr>Fuel Cells</vt:lpstr>
      <vt:lpstr>Fuel Cell Hybrid</vt:lpstr>
      <vt:lpstr>Flywheel Generator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2013-08-23T13:23:46Z</dcterms:created>
  <dcterms:modified xsi:type="dcterms:W3CDTF">2016-07-01T13:04:34Z</dcterms:modified>
</cp:coreProperties>
</file>