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5"/>
  </p:notesMasterIdLst>
  <p:sldIdLst>
    <p:sldId id="316" r:id="rId5"/>
    <p:sldId id="315" r:id="rId6"/>
    <p:sldId id="256" r:id="rId7"/>
    <p:sldId id="257" r:id="rId8"/>
    <p:sldId id="258" r:id="rId9"/>
    <p:sldId id="259" r:id="rId10"/>
    <p:sldId id="260" r:id="rId11"/>
    <p:sldId id="262" r:id="rId12"/>
    <p:sldId id="261" r:id="rId13"/>
    <p:sldId id="263" r:id="rId14"/>
    <p:sldId id="265" r:id="rId15"/>
    <p:sldId id="264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5" r:id="rId25"/>
    <p:sldId id="274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8" r:id="rId46"/>
    <p:sldId id="295" r:id="rId47"/>
    <p:sldId id="296" r:id="rId48"/>
    <p:sldId id="297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F64D80D-BE51-4328-9A1A-493EFCA50EE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C9DE9E9-48B4-4C98-8D68-6F2C351FB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E8059F-164A-44DF-90E1-8EE35BED6D1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7FD587-F0F7-4800-ACCA-4A2978A5E03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AA3D3F-7CDB-451E-AFD4-F50D2DA0C32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F83934-1487-4958-8B37-2942FF9EB60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9B8CC9-3DE8-4E69-A15E-EA2A8EE34E4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365794-5E95-4F87-A901-8FD3FD5520B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152BE4-36C6-488B-828A-D3C3909F51D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DD1923-5591-4A62-873B-1C4C2E4338D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29DA17-E2CD-40EA-971C-216B7C0553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4B9F78-ECEA-43B1-B1BE-75C0D0087B7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A55037-5334-4969-BA19-EF60BD3F6E4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C3ACBA-6D37-4239-ACDA-8291ECBAD83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E3D6CD-8474-49CE-887A-01A4B66B439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75DCA9-E7A4-4976-81D8-E0ADFE684C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E7B6CD-7BB9-4AFE-92AC-652B8E1903E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596E3-1C28-4D73-9D9B-357F324A2C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FE3DFF-7A5C-46C9-BE51-E0598B547AA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C7347A-1ABD-43FE-BCC5-A3AFE461D98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B186FC-3F99-474D-8F24-5F8AE20EFBD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12EA6E-51F6-4A79-B28C-BF5B864B00D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10CC4E-23D3-47D5-8BD6-10262C820A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41CB1F-4DA8-4C18-A8F6-49E07E5E898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4B941A-779F-4947-BB08-F9B67FD3AEF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69CF0B-D81A-45A9-BB70-4262F12CA0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2E08A9-ED83-4300-B2FA-9722844E92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920EF7-0702-456E-BFD0-0B04351BF3C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AE6158-3591-48EF-9394-253BB0462F6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166326-DC56-4FE5-93B1-D9867C2E2D5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273FB6-21FB-4627-BAFE-ECB767A1947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B3CC3B-5293-4A84-8D62-6B6978F6E07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630DAA-5136-473D-B02B-6311118765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E0B681-A0C7-46B2-A002-3DDC9ED52D6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EB169C-705A-413D-B2DB-3738849BD2D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F81191-D170-4E4F-8E48-EACB6612D29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879BD1-4D01-44FD-BDCF-67FA007FA08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701A37-9483-4081-86AC-141299F0053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2A4B7D-F374-4376-967A-CFAF27F8B93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390595-F096-4359-AFB2-6186EBCF75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39EA5B-7088-479B-A634-805B320611C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0DFEAE-8236-4781-8119-E65D318CA5F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8D6AFD-DC6F-443F-A988-1D6D7897F66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B07EC0-C8FA-4940-97E2-206BCD3A3EB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F2E7E1-FF95-45DC-BD01-B9728DAB331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68A6F0-97EB-4315-8101-BF7CC65056B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035C1A-E572-4C81-AFC7-3BB837A1875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B11F1D-3365-44C5-8EB6-ABEB26F5713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29EA76-95E5-429F-A2ED-884F58DD7F4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AB645C-7CC4-44FC-B215-1E2F094910C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CAE837-8ABA-4A2A-A5EB-49DCFA0E9FA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C41478-E990-4194-9699-239C878453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079D3D-4FB9-48E6-B481-61BA3722017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C3674A-662A-4862-BB07-FD60D1A4AEC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8FA28C-BF44-4667-98BC-66CCDFD8550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66B936-1F1D-4877-AA1D-546D19B5F3E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52B85C-0242-44E9-A69E-337EB1AB2A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6DCF3B-9CC3-4617-9978-F5162EB94E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8AB7D7-4163-4C0F-8B37-1FCFDF8B6A9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072B1C-CDA5-4B05-BD2A-DB8AF86A906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F389D0-39A6-4CC4-B935-DD3007A5B05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00819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4378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338190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64130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6944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536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8338087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6699386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26251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769922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6674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3916604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4917360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8484217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99782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03633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57470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9113620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8558218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7875476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95806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94733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75D387D-F6D3-4AC5-8438-DA3801604F1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49FC913-C54B-4B7D-9684-7E4EBB963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72871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09341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E9780B-20D6-43FB-861B-9700F78714E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453BBF7-1E20-436B-A053-B366A3BA8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92761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6E2CECB-D949-4AE4-89B3-BC79658F254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757B87-7EBD-48DB-BDAA-BDCE1DA651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18369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AFB3C33-AD3A-47E7-B6EC-DA5B9DAF0C6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73FBA5F-D509-40E4-969D-0682DC3570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76873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6BD1BCC-DCA9-4A73-A717-0BBEC5DFA2C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E97F716-6E7C-4BDD-A3F4-BFC49C045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19703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940B71-B17E-4F46-B9A3-C30C299186C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3989FF7-8CEE-457E-8869-298F8554C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6602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EBA4D99-B473-48E4-9BE4-332016F212C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2D7B7E-11DF-4B66-B825-161877071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46478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D24F7-5DFB-4A5C-A9D1-D4137E92A75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74AAE7-4143-4EFA-8B0E-DB253FDA16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36002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186C99A-AFA4-4695-BF52-271949630A2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E5391E9-561B-44AE-BD69-225669518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44984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8E456C-B13F-4659-8876-F522AB2E1D8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F83947-EF97-42B3-B296-F78DC4DA5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16039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971E4A9-80A8-4228-933A-C2F027F024A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6BE5BFC-1737-4076-8BEE-0DC1714E9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09764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763960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C29E27-3D88-41F3-8738-89C22DC9E4E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2AA3B16-863C-4170-9453-5FB286022A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32138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E487AD-166C-4E19-919E-A54A767E5E4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3D028CD-7CC3-4FCA-AB61-5AB628E60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53029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E5C0EF-7B62-4531-BA76-F36C3E2AFE4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F97FE2-97BF-4028-982C-3EAE2AB4B7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28868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C6EDD9-4886-4D12-94A1-ED1F34A9E04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6F1BAC9-2DF4-4A5F-9B35-CD5D860688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1375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F2F4F2-F093-412E-9FB8-799DAE732F4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2B04258-B4D4-4C3F-9325-89B7C3262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57490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0AB9A0-23D0-4026-9EE3-AC14F9E413A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D51FB4A-6556-4082-A7B2-21AB1CA89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3330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EFD69D-6B62-4C65-83FD-7FFF9210F85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D0E0D1-3500-4A03-B544-292B30A9C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3900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D88E298-75F9-417B-A1B4-5D2E449B117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5F49A28-A5E6-470C-B45F-8A0731AC1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35879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ECE2EA-9C9E-4386-9836-E8BFF66C17D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7EEB3C0-DE99-44A0-B113-FCED6973E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98442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29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12-Volt and HV Battery Service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Visually inspect a 12-volt battery for </a:t>
            </a:r>
            <a:r>
              <a:rPr lang="en-US" dirty="0" smtClean="0"/>
              <a:t>obvious problems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Perform </a:t>
            </a:r>
            <a:r>
              <a:rPr lang="en-US" dirty="0"/>
              <a:t>common tests on 12-volt and </a:t>
            </a:r>
            <a:r>
              <a:rPr lang="en-US" dirty="0" smtClean="0"/>
              <a:t>HV batteries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Charge </a:t>
            </a:r>
            <a:r>
              <a:rPr lang="en-US" dirty="0"/>
              <a:t>12-volt and HV batteries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Replace a defective battery or battery pack.</a:t>
            </a: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Describe safety practices to follow when </a:t>
            </a:r>
            <a:r>
              <a:rPr lang="en-US" dirty="0" smtClean="0"/>
              <a:t>testing and </a:t>
            </a:r>
            <a:r>
              <a:rPr lang="en-US" dirty="0"/>
              <a:t>servicing 12-volt and HV batteries.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Identify </a:t>
            </a:r>
            <a:r>
              <a:rPr lang="en-US" dirty="0"/>
              <a:t>the major steps for safely </a:t>
            </a:r>
            <a:r>
              <a:rPr lang="en-US" dirty="0" smtClean="0"/>
              <a:t>removing and </a:t>
            </a:r>
            <a:r>
              <a:rPr lang="en-US" dirty="0"/>
              <a:t>replacing an HV battery.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how to inspect, clean, and torque </a:t>
            </a:r>
            <a:r>
              <a:rPr lang="en-US" dirty="0" smtClean="0"/>
              <a:t>HV power </a:t>
            </a:r>
            <a:r>
              <a:rPr lang="en-US" dirty="0"/>
              <a:t>cable connections.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on </a:t>
            </a:r>
            <a:r>
              <a:rPr lang="en-US" dirty="0"/>
              <a:t>battery service.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and HV Battery Service</a:t>
            </a:r>
            <a:br>
              <a:rPr lang="en-US" altLang="en-US" smtClean="0"/>
            </a:br>
            <a:r>
              <a:rPr lang="en-US" altLang="en-US" smtClean="0"/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Dead </a:t>
            </a:r>
            <a:r>
              <a:rPr lang="en-US" dirty="0"/>
              <a:t>battery (discharged battery) </a:t>
            </a:r>
            <a:r>
              <a:rPr lang="en-US" dirty="0" smtClean="0"/>
              <a:t>very common problem for 12-volt </a:t>
            </a:r>
            <a:r>
              <a:rPr lang="en-US" dirty="0"/>
              <a:t>starting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Hybrid vehicles seldom suffer from </a:t>
            </a:r>
            <a:r>
              <a:rPr lang="en-US" dirty="0" smtClean="0"/>
              <a:t>fully-discharged HV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</a:t>
            </a:r>
            <a:r>
              <a:rPr lang="en-US" dirty="0"/>
              <a:t>, test, </a:t>
            </a:r>
            <a:r>
              <a:rPr lang="en-US" dirty="0" smtClean="0"/>
              <a:t>and service </a:t>
            </a:r>
            <a:r>
              <a:rPr lang="en-US" dirty="0"/>
              <a:t>both 12-volt and HV </a:t>
            </a:r>
            <a:r>
              <a:rPr lang="en-US" dirty="0" smtClean="0"/>
              <a:t>batteries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Average </a:t>
            </a:r>
            <a:r>
              <a:rPr lang="en-US" dirty="0"/>
              <a:t>service life of </a:t>
            </a:r>
            <a:r>
              <a:rPr lang="en-US" dirty="0" smtClean="0"/>
              <a:t>12-volt battery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3–5 years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Much lower if not serviced properly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Maintenance done periodically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During </a:t>
            </a:r>
            <a:r>
              <a:rPr lang="en-US" dirty="0"/>
              <a:t>tune-</a:t>
            </a:r>
            <a:r>
              <a:rPr lang="en-US" dirty="0" smtClean="0"/>
              <a:t>ups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Grease jobs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Any </a:t>
            </a:r>
            <a:r>
              <a:rPr lang="en-US" dirty="0"/>
              <a:t>time </a:t>
            </a:r>
            <a:r>
              <a:rPr lang="en-US" dirty="0" smtClean="0"/>
              <a:t>symptoms indicate </a:t>
            </a:r>
            <a:r>
              <a:rPr lang="en-US" dirty="0"/>
              <a:t>battery </a:t>
            </a:r>
            <a:r>
              <a:rPr lang="en-US" dirty="0" smtClean="0"/>
              <a:t>problems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Maintenance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Inspecting battery for corrosion and 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Removing and cleaning </a:t>
            </a:r>
            <a:r>
              <a:rPr lang="en-US" dirty="0" smtClean="0"/>
              <a:t>terminal connections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Washing off </a:t>
            </a:r>
            <a:r>
              <a:rPr lang="en-US" dirty="0" smtClean="0"/>
              <a:t>top </a:t>
            </a:r>
            <a:r>
              <a:rPr lang="en-US" dirty="0"/>
              <a:t>of </a:t>
            </a:r>
            <a:r>
              <a:rPr lang="en-US" dirty="0" smtClean="0"/>
              <a:t>battery </a:t>
            </a:r>
            <a:r>
              <a:rPr lang="en-US" dirty="0"/>
              <a:t>case </a:t>
            </a:r>
            <a:r>
              <a:rPr lang="en-US" dirty="0" smtClean="0"/>
              <a:t>with soap </a:t>
            </a:r>
            <a:r>
              <a:rPr lang="en-US" dirty="0"/>
              <a:t>or baking soda and </a:t>
            </a:r>
            <a:r>
              <a:rPr lang="en-US" dirty="0" smtClean="0"/>
              <a:t>water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Repairing battery tray, if rusted or broken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Inspecting electrolyte level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regular maintenance tasks reveal </a:t>
            </a:r>
            <a:r>
              <a:rPr lang="en-US" dirty="0" smtClean="0"/>
              <a:t>problems or do </a:t>
            </a:r>
            <a:r>
              <a:rPr lang="en-US" dirty="0"/>
              <a:t>not correct </a:t>
            </a:r>
            <a:r>
              <a:rPr lang="en-US" dirty="0" smtClean="0"/>
              <a:t>existing problems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Further </a:t>
            </a:r>
            <a:r>
              <a:rPr lang="en-US" dirty="0"/>
              <a:t>testing </a:t>
            </a:r>
            <a:r>
              <a:rPr lang="en-US" dirty="0" smtClean="0"/>
              <a:t>required </a:t>
            </a:r>
            <a:r>
              <a:rPr lang="en-US" dirty="0"/>
              <a:t>to </a:t>
            </a:r>
            <a:r>
              <a:rPr lang="en-US" dirty="0" smtClean="0"/>
              <a:t>identify and solve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Leakage Test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2910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Determines </a:t>
            </a:r>
            <a:r>
              <a:rPr lang="en-US" dirty="0"/>
              <a:t>if </a:t>
            </a:r>
            <a:r>
              <a:rPr lang="en-US" dirty="0" smtClean="0"/>
              <a:t>electrical energy </a:t>
            </a:r>
            <a:r>
              <a:rPr lang="en-US" dirty="0"/>
              <a:t>is draining and discharging across </a:t>
            </a:r>
            <a:r>
              <a:rPr lang="en-US" dirty="0" smtClean="0"/>
              <a:t>top of battery case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top </a:t>
            </a:r>
            <a:r>
              <a:rPr lang="en-US" dirty="0"/>
              <a:t>of </a:t>
            </a:r>
            <a:r>
              <a:rPr lang="en-US" dirty="0" smtClean="0"/>
              <a:t>battery </a:t>
            </a:r>
            <a:r>
              <a:rPr lang="en-US" dirty="0"/>
              <a:t>is dirty, wash it with </a:t>
            </a:r>
            <a:r>
              <a:rPr lang="en-US" dirty="0" smtClean="0"/>
              <a:t>baking soda </a:t>
            </a:r>
            <a:r>
              <a:rPr lang="en-US" dirty="0"/>
              <a:t>and </a:t>
            </a:r>
            <a:r>
              <a:rPr lang="en-US" dirty="0" smtClean="0"/>
              <a:t>water</a:t>
            </a:r>
            <a:endParaRPr lang="en-US" dirty="0"/>
          </a:p>
        </p:txBody>
      </p:sp>
      <p:pic>
        <p:nvPicPr>
          <p:cNvPr id="30724" name="Content Placeholder 5" descr="29-0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2538" y="1673225"/>
            <a:ext cx="3933825" cy="4718050"/>
          </a:xfrm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Terminal Test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negative </a:t>
            </a:r>
            <a:r>
              <a:rPr lang="en-US" dirty="0"/>
              <a:t>voltmeter lead </a:t>
            </a:r>
            <a:r>
              <a:rPr lang="en-US" dirty="0" smtClean="0"/>
              <a:t>to cable end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Touch positive </a:t>
            </a:r>
            <a:r>
              <a:rPr lang="en-US" dirty="0"/>
              <a:t>voltmeter lead </a:t>
            </a:r>
            <a:r>
              <a:rPr lang="en-US" dirty="0" smtClean="0"/>
              <a:t>on battery terminal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fuses </a:t>
            </a:r>
            <a:r>
              <a:rPr lang="en-US" dirty="0"/>
              <a:t>to </a:t>
            </a:r>
            <a:r>
              <a:rPr lang="en-US" dirty="0" smtClean="0"/>
              <a:t>disable ignition </a:t>
            </a:r>
            <a:r>
              <a:rPr lang="en-US" dirty="0"/>
              <a:t>and fuel injection </a:t>
            </a:r>
            <a:r>
              <a:rPr lang="en-US" dirty="0" smtClean="0"/>
              <a:t>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Crank engine </a:t>
            </a:r>
            <a:r>
              <a:rPr lang="en-US" dirty="0"/>
              <a:t>while watching </a:t>
            </a:r>
            <a:r>
              <a:rPr lang="en-US" dirty="0" smtClean="0"/>
              <a:t>voltmeter reading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Cleaning 12-Volt Battery Terminals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battery cable ends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battery </a:t>
            </a:r>
            <a:r>
              <a:rPr lang="en-US" dirty="0"/>
              <a:t>cleaning tool to remove surface </a:t>
            </a:r>
            <a:r>
              <a:rPr lang="en-US" dirty="0" smtClean="0"/>
              <a:t>corrosion from post </a:t>
            </a:r>
            <a:r>
              <a:rPr lang="en-US" dirty="0"/>
              <a:t>and </a:t>
            </a:r>
            <a:r>
              <a:rPr lang="en-US" dirty="0" smtClean="0"/>
              <a:t>cable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When reinstalling </a:t>
            </a:r>
            <a:r>
              <a:rPr lang="en-US" dirty="0" smtClean="0"/>
              <a:t>cables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Coat terminals </a:t>
            </a:r>
            <a:r>
              <a:rPr lang="en-US" dirty="0"/>
              <a:t>with </a:t>
            </a:r>
            <a:r>
              <a:rPr lang="en-US" dirty="0" smtClean="0"/>
              <a:t>conductive</a:t>
            </a:r>
            <a:r>
              <a:rPr lang="en-US" dirty="0"/>
              <a:t>, dielectric </a:t>
            </a:r>
            <a:r>
              <a:rPr lang="en-US" dirty="0" smtClean="0"/>
              <a:t>compound or </a:t>
            </a:r>
            <a:r>
              <a:rPr lang="en-US" dirty="0"/>
              <a:t>white </a:t>
            </a:r>
            <a:r>
              <a:rPr lang="en-US" dirty="0" smtClean="0"/>
              <a:t>grease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Tighten </a:t>
            </a:r>
            <a:r>
              <a:rPr lang="en-US" dirty="0" smtClean="0"/>
              <a:t>fasteners </a:t>
            </a:r>
            <a:r>
              <a:rPr lang="en-US" dirty="0"/>
              <a:t>just enough to secure </a:t>
            </a:r>
            <a:r>
              <a:rPr lang="en-US" dirty="0" smtClean="0"/>
              <a:t>connection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Cleaning 12-Volt Battery Terminals (Cont.)</a:t>
            </a:r>
          </a:p>
        </p:txBody>
      </p:sp>
      <p:pic>
        <p:nvPicPr>
          <p:cNvPr id="33795" name="Picture 3" descr="29-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2971800"/>
            <a:ext cx="8697912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12-Volt Battery Electrolyte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Maintenance-free batteries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 </a:t>
            </a:r>
            <a:r>
              <a:rPr lang="en-US" dirty="0"/>
              <a:t>not need </a:t>
            </a:r>
            <a:r>
              <a:rPr lang="en-US" dirty="0" smtClean="0"/>
              <a:t>periodic electrolyte service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Batteries with </a:t>
            </a:r>
            <a:r>
              <a:rPr lang="en-US" dirty="0" smtClean="0"/>
              <a:t>removable vent caps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Electrolyte level should be checked yearly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Electrolyte </a:t>
            </a:r>
            <a:r>
              <a:rPr lang="en-US" dirty="0"/>
              <a:t>should </a:t>
            </a:r>
            <a:r>
              <a:rPr lang="en-US" dirty="0" smtClean="0"/>
              <a:t>just cover top </a:t>
            </a:r>
            <a:r>
              <a:rPr lang="en-US" dirty="0"/>
              <a:t>of </a:t>
            </a:r>
            <a:r>
              <a:rPr lang="en-US" dirty="0" smtClean="0"/>
              <a:t>plates </a:t>
            </a:r>
            <a:r>
              <a:rPr lang="en-US" dirty="0"/>
              <a:t>and </a:t>
            </a:r>
            <a:r>
              <a:rPr lang="en-US" dirty="0" smtClean="0"/>
              <a:t>separators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Most batteries have </a:t>
            </a:r>
            <a:r>
              <a:rPr lang="en-US" dirty="0" smtClean="0"/>
              <a:t>fill 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electrolyte </a:t>
            </a:r>
            <a:r>
              <a:rPr lang="en-US" dirty="0"/>
              <a:t>is </a:t>
            </a:r>
            <a:r>
              <a:rPr lang="en-US" dirty="0" smtClean="0"/>
              <a:t>low, fill cells </a:t>
            </a:r>
            <a:r>
              <a:rPr lang="en-US" dirty="0"/>
              <a:t>to </a:t>
            </a:r>
            <a:r>
              <a:rPr lang="en-US" dirty="0" smtClean="0"/>
              <a:t>correct level </a:t>
            </a:r>
            <a:r>
              <a:rPr lang="en-US" dirty="0"/>
              <a:t>with distilled </a:t>
            </a:r>
            <a:r>
              <a:rPr lang="en-US" dirty="0" smtClean="0"/>
              <a:t>water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Voltage Test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3005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voltmeter </a:t>
            </a:r>
            <a:r>
              <a:rPr lang="en-US" dirty="0"/>
              <a:t>across </a:t>
            </a:r>
            <a:r>
              <a:rPr lang="en-US" dirty="0" smtClean="0"/>
              <a:t>battery </a:t>
            </a:r>
            <a:r>
              <a:rPr lang="en-US" dirty="0"/>
              <a:t>terminals or posts 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</a:t>
            </a:r>
            <a:r>
              <a:rPr lang="en-US" dirty="0"/>
              <a:t>on </a:t>
            </a:r>
            <a:r>
              <a:rPr lang="en-US" dirty="0" smtClean="0"/>
              <a:t>headlights </a:t>
            </a:r>
            <a:r>
              <a:rPr lang="en-US" dirty="0"/>
              <a:t>or blower motor </a:t>
            </a:r>
            <a:r>
              <a:rPr lang="en-US" dirty="0" smtClean="0"/>
              <a:t>to provide </a:t>
            </a:r>
            <a:r>
              <a:rPr lang="en-US" dirty="0"/>
              <a:t>small current </a:t>
            </a:r>
            <a:r>
              <a:rPr lang="en-US" dirty="0" smtClean="0"/>
              <a:t>load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Voltmeter </a:t>
            </a:r>
            <a:r>
              <a:rPr lang="en-US" dirty="0"/>
              <a:t>should read 12.5 </a:t>
            </a:r>
            <a:r>
              <a:rPr lang="en-US" dirty="0" smtClean="0"/>
              <a:t>volts</a:t>
            </a:r>
          </a:p>
        </p:txBody>
      </p:sp>
      <p:pic>
        <p:nvPicPr>
          <p:cNvPr id="35844" name="Content Placeholder 5" descr="29-08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2850" y="2135188"/>
            <a:ext cx="4038600" cy="3454400"/>
          </a:xfrm>
        </p:spPr>
      </p:pic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4841875" y="5589588"/>
            <a:ext cx="1731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(Fluke)</a:t>
            </a: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Hydrometer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36988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hydrometer </a:t>
            </a:r>
            <a:r>
              <a:rPr lang="en-US" dirty="0"/>
              <a:t>measures </a:t>
            </a:r>
            <a:r>
              <a:rPr lang="en-US" dirty="0" smtClean="0"/>
              <a:t>specific </a:t>
            </a:r>
            <a:r>
              <a:rPr lang="en-US" dirty="0"/>
              <a:t>gravity of </a:t>
            </a:r>
            <a:r>
              <a:rPr lang="en-US" dirty="0" smtClean="0"/>
              <a:t>battery electrolyte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Indicates battery’s state </a:t>
            </a:r>
            <a:r>
              <a:rPr lang="en-US" dirty="0"/>
              <a:t>of </a:t>
            </a:r>
            <a:r>
              <a:rPr lang="en-US" dirty="0" smtClean="0"/>
              <a:t>charge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As </a:t>
            </a:r>
            <a:r>
              <a:rPr lang="en-US" dirty="0" smtClean="0"/>
              <a:t>battery discharges, electrolyte has larger </a:t>
            </a:r>
            <a:r>
              <a:rPr lang="en-US" dirty="0"/>
              <a:t>percentage of </a:t>
            </a:r>
            <a:r>
              <a:rPr lang="en-US" dirty="0" smtClean="0"/>
              <a:t>water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6868" name="Content Placeholder 4" descr="29-0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9063" y="2027238"/>
            <a:ext cx="5141912" cy="4200525"/>
          </a:xfrm>
        </p:spPr>
      </p:pic>
      <p:sp>
        <p:nvSpPr>
          <p:cNvPr id="36869" name="TextBox 5"/>
          <p:cNvSpPr txBox="1">
            <a:spLocks noChangeArrowheads="1"/>
          </p:cNvSpPr>
          <p:nvPr/>
        </p:nvSpPr>
        <p:spPr bwMode="auto">
          <a:xfrm>
            <a:off x="6789738" y="6315075"/>
            <a:ext cx="2252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(Chrysler)</a:t>
            </a: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Hydrometer Check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Fully </a:t>
            </a:r>
            <a:r>
              <a:rPr lang="en-US" dirty="0"/>
              <a:t>charged </a:t>
            </a:r>
            <a:r>
              <a:rPr lang="en-US" dirty="0" smtClean="0"/>
              <a:t>batteries </a:t>
            </a:r>
            <a:r>
              <a:rPr lang="en-US" dirty="0"/>
              <a:t>should have </a:t>
            </a:r>
            <a:r>
              <a:rPr lang="en-US" dirty="0" smtClean="0"/>
              <a:t>hydrometer readings </a:t>
            </a:r>
            <a:r>
              <a:rPr lang="en-US" dirty="0"/>
              <a:t>of at least </a:t>
            </a:r>
            <a:r>
              <a:rPr lang="en-US" dirty="0" smtClean="0"/>
              <a:t>1.265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If </a:t>
            </a:r>
            <a:r>
              <a:rPr lang="en-US" dirty="0" smtClean="0"/>
              <a:t>reading </a:t>
            </a:r>
            <a:r>
              <a:rPr lang="en-US" dirty="0"/>
              <a:t>is </a:t>
            </a:r>
            <a:r>
              <a:rPr lang="en-US" dirty="0" smtClean="0"/>
              <a:t>lower, battery </a:t>
            </a:r>
            <a:r>
              <a:rPr lang="en-US" dirty="0"/>
              <a:t>needs recharging or </a:t>
            </a:r>
            <a:r>
              <a:rPr lang="en-US" dirty="0" smtClean="0"/>
              <a:t>may </a:t>
            </a:r>
            <a:r>
              <a:rPr lang="en-US" dirty="0"/>
              <a:t>be </a:t>
            </a:r>
            <a:r>
              <a:rPr lang="en-US" dirty="0" smtClean="0"/>
              <a:t>defective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Defective </a:t>
            </a:r>
            <a:r>
              <a:rPr lang="en-US" dirty="0"/>
              <a:t>battery can be found with </a:t>
            </a:r>
            <a:r>
              <a:rPr lang="en-US" dirty="0" smtClean="0"/>
              <a:t>hydrometer by </a:t>
            </a:r>
            <a:r>
              <a:rPr lang="en-US" dirty="0"/>
              <a:t>checking </a:t>
            </a:r>
            <a:r>
              <a:rPr lang="en-US" dirty="0" smtClean="0"/>
              <a:t>every cell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Cells with low readings may have </a:t>
            </a:r>
            <a:r>
              <a:rPr lang="en-US" dirty="0" smtClean="0"/>
              <a:t>shorted or </a:t>
            </a:r>
            <a:r>
              <a:rPr lang="en-US" dirty="0"/>
              <a:t>deteriorated </a:t>
            </a:r>
            <a:r>
              <a:rPr lang="en-US" dirty="0" smtClean="0"/>
              <a:t>plates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Cell Voltage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Set </a:t>
            </a:r>
            <a:r>
              <a:rPr lang="en-US" dirty="0" smtClean="0"/>
              <a:t>voltmeter </a:t>
            </a:r>
            <a:r>
              <a:rPr lang="en-US" dirty="0"/>
              <a:t>to read low </a:t>
            </a:r>
            <a:r>
              <a:rPr lang="en-US" dirty="0" smtClean="0"/>
              <a:t>voltage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Ground black </a:t>
            </a:r>
            <a:r>
              <a:rPr lang="en-US" dirty="0"/>
              <a:t>tester lead on </a:t>
            </a:r>
            <a:r>
              <a:rPr lang="en-US" dirty="0" smtClean="0"/>
              <a:t>battery </a:t>
            </a:r>
            <a:r>
              <a:rPr lang="en-US" dirty="0"/>
              <a:t>negative </a:t>
            </a:r>
            <a:r>
              <a:rPr lang="en-US" dirty="0" smtClean="0"/>
              <a:t>terminal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Insert other </a:t>
            </a:r>
            <a:r>
              <a:rPr lang="en-US" dirty="0"/>
              <a:t>special cadmium (</a:t>
            </a:r>
            <a:r>
              <a:rPr lang="en-US" dirty="0" smtClean="0"/>
              <a:t>acid-resistant metal</a:t>
            </a:r>
            <a:r>
              <a:rPr lang="en-US" dirty="0"/>
              <a:t>) tip into </a:t>
            </a:r>
            <a:r>
              <a:rPr lang="en-US" dirty="0" smtClean="0"/>
              <a:t>cell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Carefully </a:t>
            </a:r>
            <a:r>
              <a:rPr lang="en-US" dirty="0"/>
              <a:t>test each cell starting at </a:t>
            </a:r>
            <a:r>
              <a:rPr lang="en-US" dirty="0" smtClean="0"/>
              <a:t>one end </a:t>
            </a:r>
            <a:r>
              <a:rPr lang="en-US" dirty="0"/>
              <a:t>of </a:t>
            </a:r>
            <a:r>
              <a:rPr lang="en-US" dirty="0" smtClean="0"/>
              <a:t>battery </a:t>
            </a:r>
            <a:r>
              <a:rPr lang="en-US" dirty="0"/>
              <a:t>and working </a:t>
            </a:r>
            <a:r>
              <a:rPr lang="en-US" dirty="0" smtClean="0"/>
              <a:t>down to other end</a:t>
            </a: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Discharged 12-Volt Battery 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Defective </a:t>
            </a:r>
            <a:r>
              <a:rPr lang="en-US" dirty="0" smtClean="0"/>
              <a:t>battery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Cell </a:t>
            </a:r>
            <a:r>
              <a:rPr lang="en-US" dirty="0"/>
              <a:t>shorts, low electrolyte, or freezing </a:t>
            </a:r>
            <a:r>
              <a:rPr lang="en-US" dirty="0" smtClean="0"/>
              <a:t>damage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Charging </a:t>
            </a:r>
            <a:r>
              <a:rPr lang="en-US" dirty="0"/>
              <a:t>system </a:t>
            </a:r>
            <a:r>
              <a:rPr lang="en-US" dirty="0" smtClean="0"/>
              <a:t>problem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Poor cable connections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</a:t>
            </a:r>
            <a:r>
              <a:rPr lang="en-US" dirty="0"/>
              <a:t>performance problem requiring </a:t>
            </a:r>
            <a:r>
              <a:rPr lang="en-US" dirty="0" smtClean="0"/>
              <a:t>excessive cranking time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Electrical </a:t>
            </a:r>
            <a:r>
              <a:rPr lang="en-US" dirty="0"/>
              <a:t>problem drawing current out of </a:t>
            </a:r>
            <a:r>
              <a:rPr lang="en-US" dirty="0" smtClean="0"/>
              <a:t>battery </a:t>
            </a:r>
            <a:r>
              <a:rPr lang="en-US" dirty="0"/>
              <a:t>with </a:t>
            </a:r>
            <a:r>
              <a:rPr lang="en-US" dirty="0" smtClean="0"/>
              <a:t>ignition </a:t>
            </a:r>
            <a:r>
              <a:rPr lang="en-US" dirty="0"/>
              <a:t>key </a:t>
            </a:r>
            <a:r>
              <a:rPr lang="en-US" dirty="0" smtClean="0"/>
              <a:t>off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Parasitic Loads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Current draw present </a:t>
            </a:r>
            <a:r>
              <a:rPr lang="en-US" dirty="0"/>
              <a:t>when </a:t>
            </a:r>
            <a:r>
              <a:rPr lang="en-US" dirty="0" smtClean="0"/>
              <a:t>engine </a:t>
            </a:r>
            <a:r>
              <a:rPr lang="en-US" dirty="0"/>
              <a:t>and all electrical </a:t>
            </a:r>
            <a:r>
              <a:rPr lang="en-US" dirty="0" smtClean="0"/>
              <a:t>devices are </a:t>
            </a:r>
            <a:r>
              <a:rPr lang="en-US" dirty="0"/>
              <a:t>shut </a:t>
            </a:r>
            <a:r>
              <a:rPr lang="en-US" dirty="0" smtClean="0"/>
              <a:t>off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Includes circuits that require small </a:t>
            </a:r>
            <a:r>
              <a:rPr lang="en-US" dirty="0"/>
              <a:t>current when </a:t>
            </a:r>
            <a:r>
              <a:rPr lang="en-US" dirty="0" smtClean="0"/>
              <a:t>vehicle </a:t>
            </a:r>
            <a:r>
              <a:rPr lang="en-US" dirty="0"/>
              <a:t>is not </a:t>
            </a:r>
            <a:r>
              <a:rPr lang="en-US" dirty="0" smtClean="0"/>
              <a:t>running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Clock </a:t>
            </a:r>
            <a:r>
              <a:rPr lang="en-US" dirty="0"/>
              <a:t>vehicle </a:t>
            </a:r>
            <a:r>
              <a:rPr lang="en-US" dirty="0" smtClean="0"/>
              <a:t>alarm ECMs, etc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Over time, drains 12-volt batteries enough to </a:t>
            </a:r>
            <a:r>
              <a:rPr lang="en-US" dirty="0"/>
              <a:t>prevent starting</a:t>
            </a: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Drain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Will </a:t>
            </a:r>
            <a:r>
              <a:rPr lang="en-US" dirty="0"/>
              <a:t>check for </a:t>
            </a:r>
            <a:r>
              <a:rPr lang="en-US" dirty="0" smtClean="0"/>
              <a:t>abnormal current </a:t>
            </a:r>
            <a:r>
              <a:rPr lang="en-US" dirty="0"/>
              <a:t>draw (high parasitic load) with </a:t>
            </a:r>
            <a:r>
              <a:rPr lang="en-US" dirty="0" smtClean="0"/>
              <a:t>ignition key off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Make </a:t>
            </a:r>
            <a:r>
              <a:rPr lang="en-US" dirty="0" smtClean="0"/>
              <a:t>ammeter connections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Close doors </a:t>
            </a:r>
            <a:r>
              <a:rPr lang="en-US" dirty="0"/>
              <a:t>and trunk, and </a:t>
            </a:r>
            <a:r>
              <a:rPr lang="en-US" dirty="0" smtClean="0"/>
              <a:t>turn off </a:t>
            </a:r>
            <a:r>
              <a:rPr lang="en-US" dirty="0"/>
              <a:t>all electric </a:t>
            </a:r>
            <a:r>
              <a:rPr lang="en-US" dirty="0" smtClean="0"/>
              <a:t>components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Unscrew </a:t>
            </a:r>
            <a:r>
              <a:rPr lang="en-US" dirty="0" err="1" smtClean="0"/>
              <a:t>underhood</a:t>
            </a:r>
            <a:r>
              <a:rPr lang="en-US" dirty="0" smtClean="0"/>
              <a:t> </a:t>
            </a:r>
            <a:r>
              <a:rPr lang="en-US" dirty="0" err="1"/>
              <a:t>lightbulb</a:t>
            </a:r>
            <a:r>
              <a:rPr lang="en-US" dirty="0"/>
              <a:t>, </a:t>
            </a:r>
            <a:r>
              <a:rPr lang="en-US" dirty="0" smtClean="0"/>
              <a:t>if needed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Read ammeter </a:t>
            </a:r>
            <a:r>
              <a:rPr lang="en-US" dirty="0"/>
              <a:t>and compare </a:t>
            </a:r>
            <a:r>
              <a:rPr lang="en-US" dirty="0" smtClean="0"/>
              <a:t>your reading </a:t>
            </a:r>
            <a:r>
              <a:rPr lang="en-US" dirty="0"/>
              <a:t>to </a:t>
            </a:r>
            <a:r>
              <a:rPr lang="en-US" dirty="0" smtClean="0"/>
              <a:t>specifications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Drain Test (Cont.)</a:t>
            </a:r>
          </a:p>
        </p:txBody>
      </p:sp>
      <p:pic>
        <p:nvPicPr>
          <p:cNvPr id="43011" name="Content Placeholder 3" descr="29-1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8563" y="1646238"/>
            <a:ext cx="6802437" cy="4667250"/>
          </a:xfrm>
        </p:spPr>
      </p:pic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712788" y="6169025"/>
            <a:ext cx="1597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(Fluke)</a:t>
            </a: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Chargers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When tests show that </a:t>
            </a:r>
            <a:r>
              <a:rPr lang="en-US" dirty="0" smtClean="0"/>
              <a:t>battery </a:t>
            </a:r>
            <a:r>
              <a:rPr lang="en-US" dirty="0"/>
              <a:t>is discharged, </a:t>
            </a:r>
            <a:r>
              <a:rPr lang="en-US" dirty="0" smtClean="0"/>
              <a:t>use battery </a:t>
            </a:r>
            <a:r>
              <a:rPr lang="en-US" dirty="0"/>
              <a:t>charger to re-energize </a:t>
            </a:r>
            <a:r>
              <a:rPr lang="en-US" dirty="0" smtClean="0"/>
              <a:t>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Slow charger or trickle charger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Feeds small </a:t>
            </a:r>
            <a:r>
              <a:rPr lang="en-US" dirty="0"/>
              <a:t>amount of current into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Fast charger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Quick </a:t>
            </a:r>
            <a:r>
              <a:rPr lang="en-US" dirty="0"/>
              <a:t>charger or </a:t>
            </a:r>
            <a:r>
              <a:rPr lang="en-US" dirty="0" smtClean="0"/>
              <a:t>boost charger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Forces high </a:t>
            </a:r>
            <a:r>
              <a:rPr lang="en-US" dirty="0"/>
              <a:t>current </a:t>
            </a:r>
            <a:r>
              <a:rPr lang="en-US" dirty="0" smtClean="0"/>
              <a:t>flow </a:t>
            </a:r>
            <a:r>
              <a:rPr lang="en-US" dirty="0"/>
              <a:t>into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Charging a 12-Volt Battery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use </a:t>
            </a:r>
            <a:r>
              <a:rPr lang="en-US" dirty="0" smtClean="0"/>
              <a:t>battery charger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red charger lead </a:t>
            </a:r>
            <a:r>
              <a:rPr lang="en-US" dirty="0"/>
              <a:t>to </a:t>
            </a:r>
            <a:r>
              <a:rPr lang="en-US" dirty="0" smtClean="0"/>
              <a:t>positive </a:t>
            </a:r>
            <a:r>
              <a:rPr lang="en-US" dirty="0"/>
              <a:t>battery </a:t>
            </a:r>
            <a:r>
              <a:rPr lang="en-US" dirty="0" smtClean="0"/>
              <a:t>terminal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black </a:t>
            </a:r>
            <a:r>
              <a:rPr lang="en-US" dirty="0"/>
              <a:t>charger lead to </a:t>
            </a:r>
            <a:r>
              <a:rPr lang="en-US" dirty="0" smtClean="0"/>
              <a:t>negative </a:t>
            </a:r>
            <a:r>
              <a:rPr lang="en-US" dirty="0"/>
              <a:t>terminal of </a:t>
            </a:r>
            <a:r>
              <a:rPr lang="en-US" dirty="0" smtClean="0"/>
              <a:t>battery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With </a:t>
            </a:r>
            <a:r>
              <a:rPr lang="en-US" dirty="0"/>
              <a:t>side terminal batteries, use </a:t>
            </a:r>
            <a:r>
              <a:rPr lang="en-US" dirty="0" smtClean="0"/>
              <a:t>adapters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Set battery </a:t>
            </a:r>
            <a:r>
              <a:rPr lang="en-US" dirty="0"/>
              <a:t>charger controls </a:t>
            </a:r>
            <a:r>
              <a:rPr lang="en-US" dirty="0" smtClean="0"/>
              <a:t>and turn </a:t>
            </a:r>
            <a:r>
              <a:rPr lang="en-US" dirty="0"/>
              <a:t>on </a:t>
            </a:r>
            <a:r>
              <a:rPr lang="en-US" dirty="0" smtClean="0"/>
              <a:t>power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Jump Starting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Jump </a:t>
            </a:r>
            <a:r>
              <a:rPr lang="en-US" dirty="0"/>
              <a:t>start </a:t>
            </a:r>
            <a:r>
              <a:rPr lang="en-US" dirty="0" smtClean="0"/>
              <a:t>engine </a:t>
            </a:r>
            <a:r>
              <a:rPr lang="en-US" dirty="0"/>
              <a:t>by connecting another </a:t>
            </a:r>
            <a:r>
              <a:rPr lang="en-US" dirty="0" smtClean="0"/>
              <a:t>battery to discharged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red </a:t>
            </a:r>
            <a:r>
              <a:rPr lang="en-US" dirty="0"/>
              <a:t>jumper </a:t>
            </a:r>
            <a:r>
              <a:rPr lang="en-US" dirty="0" smtClean="0"/>
              <a:t>cable to positive </a:t>
            </a:r>
            <a:r>
              <a:rPr lang="en-US" dirty="0"/>
              <a:t>terminal of both </a:t>
            </a:r>
            <a:r>
              <a:rPr lang="en-US" dirty="0" smtClean="0"/>
              <a:t>batteries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one </a:t>
            </a:r>
            <a:r>
              <a:rPr lang="en-US" dirty="0"/>
              <a:t>end of </a:t>
            </a:r>
            <a:r>
              <a:rPr lang="en-US" dirty="0" smtClean="0"/>
              <a:t>black </a:t>
            </a:r>
            <a:r>
              <a:rPr lang="en-US" dirty="0"/>
              <a:t>jumper cable to </a:t>
            </a:r>
            <a:r>
              <a:rPr lang="en-US" dirty="0" smtClean="0"/>
              <a:t>negative terminal </a:t>
            </a:r>
            <a:r>
              <a:rPr lang="en-US" dirty="0"/>
              <a:t>of </a:t>
            </a:r>
            <a:r>
              <a:rPr lang="en-US" dirty="0" smtClean="0"/>
              <a:t>good battery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other </a:t>
            </a:r>
            <a:r>
              <a:rPr lang="en-US" dirty="0"/>
              <a:t>end </a:t>
            </a:r>
            <a:r>
              <a:rPr lang="en-US" dirty="0" smtClean="0"/>
              <a:t>of black </a:t>
            </a:r>
            <a:r>
              <a:rPr lang="en-US" dirty="0"/>
              <a:t>jumper cable to </a:t>
            </a:r>
            <a:r>
              <a:rPr lang="en-US" dirty="0" smtClean="0"/>
              <a:t>good ground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Load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611687" cy="51403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</a:t>
            </a:r>
            <a:r>
              <a:rPr lang="en-US" dirty="0"/>
              <a:t>load </a:t>
            </a:r>
            <a:r>
              <a:rPr lang="en-US" dirty="0" smtClean="0"/>
              <a:t>test or battery capacity test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Tests battery </a:t>
            </a:r>
            <a:r>
              <a:rPr lang="en-US" dirty="0"/>
              <a:t>under full-current </a:t>
            </a:r>
            <a:r>
              <a:rPr lang="en-US" dirty="0" smtClean="0"/>
              <a:t>load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</a:t>
            </a:r>
            <a:r>
              <a:rPr lang="en-US" dirty="0" smtClean="0"/>
              <a:t>ositive</a:t>
            </a:r>
            <a:r>
              <a:rPr lang="en-US" dirty="0"/>
              <a:t>-to-</a:t>
            </a:r>
            <a:r>
              <a:rPr lang="en-US" dirty="0" smtClean="0"/>
              <a:t>positive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Negative to-negative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Clamp inductive </a:t>
            </a:r>
            <a:r>
              <a:rPr lang="en-US" dirty="0"/>
              <a:t>amp pickup </a:t>
            </a:r>
            <a:r>
              <a:rPr lang="en-US" dirty="0" smtClean="0"/>
              <a:t>over negative </a:t>
            </a:r>
            <a:r>
              <a:rPr lang="en-US" dirty="0"/>
              <a:t>battery cable so it can measure </a:t>
            </a:r>
            <a:r>
              <a:rPr lang="en-US" dirty="0" smtClean="0"/>
              <a:t>magnetic field </a:t>
            </a:r>
            <a:r>
              <a:rPr lang="en-US" dirty="0"/>
              <a:t>and </a:t>
            </a:r>
            <a:r>
              <a:rPr lang="en-US" dirty="0" smtClean="0"/>
              <a:t>current</a:t>
            </a:r>
            <a:endParaRPr lang="en-US" dirty="0"/>
          </a:p>
        </p:txBody>
      </p:sp>
      <p:pic>
        <p:nvPicPr>
          <p:cNvPr id="47108" name="Content Placeholder 4" descr="29-1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7863" y="2859088"/>
            <a:ext cx="4535487" cy="3074987"/>
          </a:xfrm>
        </p:spPr>
      </p:pic>
      <p:sp>
        <p:nvSpPr>
          <p:cNvPr id="47109" name="TextBox 5"/>
          <p:cNvSpPr txBox="1">
            <a:spLocks noChangeArrowheads="1"/>
          </p:cNvSpPr>
          <p:nvPr/>
        </p:nvSpPr>
        <p:spPr bwMode="auto">
          <a:xfrm>
            <a:off x="7402513" y="6315075"/>
            <a:ext cx="17414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(Marquette)</a:t>
            </a: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Determine 12-Volt Battery Load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Before </a:t>
            </a:r>
            <a:r>
              <a:rPr lang="en-US" dirty="0"/>
              <a:t>load testing </a:t>
            </a:r>
            <a:r>
              <a:rPr lang="en-US" dirty="0" smtClean="0"/>
              <a:t>12-volt </a:t>
            </a:r>
            <a:r>
              <a:rPr lang="en-US" dirty="0"/>
              <a:t>battery, calculate </a:t>
            </a:r>
            <a:r>
              <a:rPr lang="en-US" dirty="0" smtClean="0"/>
              <a:t>load </a:t>
            </a:r>
            <a:r>
              <a:rPr lang="en-US" dirty="0"/>
              <a:t>test value (amp load</a:t>
            </a:r>
            <a:r>
              <a:rPr lang="en-US" dirty="0" smtClean="0"/>
              <a:t>) needed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amp-hour </a:t>
            </a:r>
            <a:r>
              <a:rPr lang="en-US" dirty="0"/>
              <a:t>rating is given, </a:t>
            </a:r>
            <a:r>
              <a:rPr lang="en-US" dirty="0" smtClean="0"/>
              <a:t>load battery </a:t>
            </a:r>
            <a:r>
              <a:rPr lang="en-US" dirty="0"/>
              <a:t>to three times its amp-hour </a:t>
            </a:r>
            <a:r>
              <a:rPr lang="en-US" dirty="0" smtClean="0"/>
              <a:t>rating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Many 12-volt batteries </a:t>
            </a:r>
            <a:r>
              <a:rPr lang="en-US" dirty="0" smtClean="0"/>
              <a:t>rated </a:t>
            </a:r>
            <a:r>
              <a:rPr lang="en-US" dirty="0"/>
              <a:t>in SAE </a:t>
            </a:r>
            <a:r>
              <a:rPr lang="en-US" dirty="0" smtClean="0"/>
              <a:t>cold cranking </a:t>
            </a:r>
            <a:r>
              <a:rPr lang="en-US" dirty="0"/>
              <a:t>amps (CCA), rather than </a:t>
            </a:r>
            <a:r>
              <a:rPr lang="en-US" dirty="0" smtClean="0"/>
              <a:t>amp-hours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 determine these load </a:t>
            </a:r>
            <a:r>
              <a:rPr lang="en-US" dirty="0"/>
              <a:t>test </a:t>
            </a:r>
            <a:r>
              <a:rPr lang="en-US" dirty="0" smtClean="0"/>
              <a:t>values, divide cold </a:t>
            </a:r>
            <a:r>
              <a:rPr lang="en-US" dirty="0"/>
              <a:t>cranking amps rating by </a:t>
            </a:r>
            <a:r>
              <a:rPr lang="en-US" dirty="0" smtClean="0"/>
              <a:t>two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Determine 12-Volt Battery Load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Load </a:t>
            </a:r>
            <a:r>
              <a:rPr lang="en-US" dirty="0"/>
              <a:t>conversion chart </a:t>
            </a:r>
            <a:r>
              <a:rPr lang="en-US" dirty="0" smtClean="0"/>
              <a:t>normally provided </a:t>
            </a:r>
            <a:r>
              <a:rPr lang="en-US" dirty="0"/>
              <a:t>with </a:t>
            </a:r>
            <a:r>
              <a:rPr lang="en-US" dirty="0" smtClean="0"/>
              <a:t>load </a:t>
            </a:r>
            <a:r>
              <a:rPr lang="en-US" dirty="0"/>
              <a:t>testing </a:t>
            </a:r>
            <a:r>
              <a:rPr lang="en-US" dirty="0" smtClean="0"/>
              <a:t>equipment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Shows load test values for various battery ratings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Refer to this </a:t>
            </a:r>
            <a:r>
              <a:rPr lang="en-US" dirty="0"/>
              <a:t>material when in </a:t>
            </a:r>
            <a:r>
              <a:rPr lang="en-US" dirty="0" smtClean="0"/>
              <a:t>doubt</a:t>
            </a:r>
            <a:endParaRPr lang="en-US" dirty="0"/>
          </a:p>
        </p:txBody>
      </p:sp>
      <p:pic>
        <p:nvPicPr>
          <p:cNvPr id="49156" name="Content Placeholder 6" descr="29-1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93913" y="3608388"/>
            <a:ext cx="4975225" cy="2722562"/>
          </a:xfrm>
        </p:spPr>
      </p:pic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7069138" y="6005513"/>
            <a:ext cx="1800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(Marquette)</a:t>
            </a: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Loading the 12-Volt Battery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Double</a:t>
            </a:r>
            <a:r>
              <a:rPr lang="en-US" dirty="0"/>
              <a:t>-check that </a:t>
            </a:r>
            <a:r>
              <a:rPr lang="en-US" dirty="0" smtClean="0"/>
              <a:t>load tester cables </a:t>
            </a:r>
            <a:r>
              <a:rPr lang="en-US" dirty="0"/>
              <a:t>and leads </a:t>
            </a:r>
            <a:r>
              <a:rPr lang="en-US" dirty="0" smtClean="0"/>
              <a:t>connected properly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load </a:t>
            </a:r>
            <a:r>
              <a:rPr lang="en-US" dirty="0"/>
              <a:t>control knob until </a:t>
            </a:r>
            <a:r>
              <a:rPr lang="en-US" dirty="0" smtClean="0"/>
              <a:t>ammeter </a:t>
            </a:r>
            <a:r>
              <a:rPr lang="en-US" dirty="0"/>
              <a:t>reads </a:t>
            </a:r>
            <a:r>
              <a:rPr lang="en-US" dirty="0" smtClean="0"/>
              <a:t>correct </a:t>
            </a:r>
            <a:r>
              <a:rPr lang="en-US" dirty="0"/>
              <a:t>amp </a:t>
            </a:r>
            <a:r>
              <a:rPr lang="en-US" dirty="0" smtClean="0"/>
              <a:t>load for </a:t>
            </a:r>
            <a:r>
              <a:rPr lang="en-US" dirty="0"/>
              <a:t>your </a:t>
            </a:r>
            <a:r>
              <a:rPr lang="en-US" dirty="0" smtClean="0"/>
              <a:t>battery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Hold load </a:t>
            </a:r>
            <a:r>
              <a:rPr lang="en-US" dirty="0"/>
              <a:t>for 15 seconds to </a:t>
            </a:r>
            <a:r>
              <a:rPr lang="en-US" dirty="0" smtClean="0"/>
              <a:t>draw high </a:t>
            </a:r>
            <a:r>
              <a:rPr lang="en-US" dirty="0"/>
              <a:t>current out of </a:t>
            </a:r>
            <a:r>
              <a:rPr lang="en-US" dirty="0" smtClean="0"/>
              <a:t>battery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Loading the 12-Volt Battery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Read voltmeter while load is applied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voltmeter reads 9.5 volts or more at room temperature, battery is good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Turn load control completely off so battery will not be discharged or drained fully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Activating Dry-Charged 12-Volt Batteries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Wet</a:t>
            </a:r>
            <a:r>
              <a:rPr lang="en-US" dirty="0"/>
              <a:t>-charged </a:t>
            </a:r>
            <a:r>
              <a:rPr lang="en-US" dirty="0" smtClean="0"/>
              <a:t>battery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illed </a:t>
            </a:r>
            <a:r>
              <a:rPr lang="en-US" dirty="0"/>
              <a:t>with </a:t>
            </a:r>
            <a:r>
              <a:rPr lang="en-US" dirty="0" smtClean="0"/>
              <a:t>electrolyte and </a:t>
            </a:r>
            <a:r>
              <a:rPr lang="en-US" dirty="0"/>
              <a:t>charged at </a:t>
            </a:r>
            <a:r>
              <a:rPr lang="en-US" dirty="0" smtClean="0"/>
              <a:t>factory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Dry</a:t>
            </a:r>
            <a:r>
              <a:rPr lang="en-US" dirty="0"/>
              <a:t>-</a:t>
            </a:r>
            <a:r>
              <a:rPr lang="en-US" dirty="0" smtClean="0"/>
              <a:t>charged battery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Contains </a:t>
            </a:r>
            <a:r>
              <a:rPr lang="en-US" dirty="0"/>
              <a:t>fully-charged elements, </a:t>
            </a:r>
            <a:r>
              <a:rPr lang="en-US" dirty="0" smtClean="0"/>
              <a:t>does not </a:t>
            </a:r>
            <a:r>
              <a:rPr lang="en-US" dirty="0"/>
              <a:t>contain </a:t>
            </a:r>
            <a:r>
              <a:rPr lang="en-US" dirty="0" smtClean="0"/>
              <a:t>electrolyte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Leaves factory </a:t>
            </a:r>
            <a:r>
              <a:rPr lang="en-US" dirty="0"/>
              <a:t>in </a:t>
            </a:r>
            <a:r>
              <a:rPr lang="en-US" dirty="0" smtClean="0"/>
              <a:t>dry state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Activating Dry-Charged 12-Volt Batteries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Put </a:t>
            </a:r>
            <a:r>
              <a:rPr lang="en-US" dirty="0"/>
              <a:t>on safety glasses and rubber </a:t>
            </a:r>
            <a:r>
              <a:rPr lang="en-US" dirty="0" smtClean="0"/>
              <a:t>gloves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cell </a:t>
            </a:r>
            <a:r>
              <a:rPr lang="en-US" dirty="0"/>
              <a:t>caps or </a:t>
            </a:r>
            <a:r>
              <a:rPr lang="en-US" dirty="0" smtClean="0"/>
              <a:t>covers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Using plastic funnel, pour </a:t>
            </a:r>
            <a:r>
              <a:rPr lang="en-US" dirty="0"/>
              <a:t>electrolyte </a:t>
            </a:r>
            <a:r>
              <a:rPr lang="en-US" dirty="0" smtClean="0"/>
              <a:t>into each cell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Pour </a:t>
            </a:r>
            <a:r>
              <a:rPr lang="en-US" dirty="0"/>
              <a:t>in enough electrolyte </a:t>
            </a:r>
            <a:r>
              <a:rPr lang="en-US" dirty="0" smtClean="0"/>
              <a:t>to just </a:t>
            </a:r>
            <a:r>
              <a:rPr lang="en-US" dirty="0"/>
              <a:t>cover </a:t>
            </a:r>
            <a:r>
              <a:rPr lang="en-US" dirty="0" smtClean="0"/>
              <a:t>plates </a:t>
            </a:r>
            <a:r>
              <a:rPr lang="en-US" dirty="0"/>
              <a:t>and </a:t>
            </a:r>
            <a:r>
              <a:rPr lang="en-US" dirty="0" smtClean="0"/>
              <a:t>separators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Replace caps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Charge battery </a:t>
            </a:r>
            <a:r>
              <a:rPr lang="en-US" dirty="0"/>
              <a:t>as </a:t>
            </a:r>
            <a:r>
              <a:rPr lang="en-US" dirty="0" smtClean="0"/>
              <a:t>recommended by manufacturer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After </a:t>
            </a:r>
            <a:r>
              <a:rPr lang="en-US" dirty="0"/>
              <a:t>charging, recheck </a:t>
            </a:r>
            <a:r>
              <a:rPr lang="en-US" dirty="0" smtClean="0"/>
              <a:t>electrolyte level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and Installing a 12-Volt Battery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To remove </a:t>
            </a:r>
            <a:r>
              <a:rPr lang="en-US" dirty="0" smtClean="0"/>
              <a:t>battery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Disconnect </a:t>
            </a:r>
            <a:r>
              <a:rPr lang="en-US" dirty="0"/>
              <a:t>its cable end </a:t>
            </a:r>
            <a:r>
              <a:rPr lang="en-US" dirty="0" smtClean="0"/>
              <a:t>clamps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Loosen </a:t>
            </a:r>
            <a:r>
              <a:rPr lang="en-US" dirty="0"/>
              <a:t>and remove </a:t>
            </a:r>
            <a:r>
              <a:rPr lang="en-US" dirty="0" smtClean="0"/>
              <a:t>battery hold-down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 battery </a:t>
            </a:r>
            <a:r>
              <a:rPr lang="en-US" dirty="0"/>
              <a:t>strap or battery </a:t>
            </a:r>
            <a:r>
              <a:rPr lang="en-US" dirty="0" smtClean="0"/>
              <a:t>carrier to carefully lift battery from vehicle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Removing and Installing a 12-Volt Battery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To install battery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Gently place battery into clean tray or box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Check that </a:t>
            </a:r>
            <a:r>
              <a:rPr lang="en-US" dirty="0" smtClean="0"/>
              <a:t>battery fits properly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O</a:t>
            </a:r>
            <a:r>
              <a:rPr lang="en-US" dirty="0" smtClean="0"/>
              <a:t>ld </a:t>
            </a:r>
            <a:r>
              <a:rPr lang="en-US" dirty="0"/>
              <a:t>and new batteries should </a:t>
            </a:r>
            <a:r>
              <a:rPr lang="en-US" dirty="0" smtClean="0"/>
              <a:t>be same size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Height</a:t>
            </a:r>
            <a:r>
              <a:rPr lang="en-US" dirty="0"/>
              <a:t>, width, and </a:t>
            </a:r>
            <a:r>
              <a:rPr lang="en-US" dirty="0" smtClean="0"/>
              <a:t>depth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Tray edge </a:t>
            </a:r>
            <a:r>
              <a:rPr lang="en-US" dirty="0"/>
              <a:t>must not cut through </a:t>
            </a:r>
            <a:r>
              <a:rPr lang="en-US" dirty="0" smtClean="0"/>
              <a:t>plastic </a:t>
            </a:r>
            <a:r>
              <a:rPr lang="en-US" dirty="0"/>
              <a:t>battery </a:t>
            </a:r>
            <a:r>
              <a:rPr lang="en-US" dirty="0" smtClean="0"/>
              <a:t>case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Tighten </a:t>
            </a:r>
            <a:r>
              <a:rPr lang="en-US" dirty="0" smtClean="0"/>
              <a:t>hold-down </a:t>
            </a:r>
            <a:r>
              <a:rPr lang="en-US" dirty="0"/>
              <a:t>and install </a:t>
            </a:r>
            <a:r>
              <a:rPr lang="en-US" dirty="0" smtClean="0"/>
              <a:t>cables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Service </a:t>
            </a:r>
            <a:r>
              <a:rPr lang="en-US" dirty="0"/>
              <a:t>life averages about </a:t>
            </a:r>
            <a:r>
              <a:rPr lang="en-US" dirty="0" smtClean="0"/>
              <a:t>150,000 miles </a:t>
            </a:r>
            <a:r>
              <a:rPr lang="en-US" dirty="0"/>
              <a:t>(240,000 km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</a:t>
            </a:r>
            <a:r>
              <a:rPr lang="en-US" dirty="0"/>
              <a:t>HV batteries have </a:t>
            </a:r>
            <a:r>
              <a:rPr lang="en-US" dirty="0" smtClean="0"/>
              <a:t>failed in </a:t>
            </a:r>
            <a:r>
              <a:rPr lang="en-US" dirty="0"/>
              <a:t>as few as 60,000 miles (100,000 km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Many last almost </a:t>
            </a:r>
            <a:r>
              <a:rPr lang="en-US" dirty="0"/>
              <a:t>10 years and/or 200,000 miles (320,000 km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Serviced differently from conventional 12-volt batteries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HV batteries are very dependable and seldom fail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Lose electrical </a:t>
            </a:r>
            <a:r>
              <a:rPr lang="en-US" dirty="0"/>
              <a:t>storage and output after </a:t>
            </a:r>
            <a:r>
              <a:rPr lang="en-US" dirty="0" smtClean="0"/>
              <a:t>extended service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Electrolyte </a:t>
            </a:r>
            <a:r>
              <a:rPr lang="en-US" dirty="0"/>
              <a:t>and </a:t>
            </a:r>
            <a:r>
              <a:rPr lang="en-US" dirty="0" smtClean="0"/>
              <a:t>plates deteriorate </a:t>
            </a:r>
            <a:r>
              <a:rPr lang="en-US" dirty="0"/>
              <a:t>and become </a:t>
            </a:r>
            <a:r>
              <a:rPr lang="en-US" dirty="0" smtClean="0"/>
              <a:t>depleted</a:t>
            </a:r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hybrid </a:t>
            </a:r>
            <a:r>
              <a:rPr lang="en-US" dirty="0"/>
              <a:t>drive system </a:t>
            </a:r>
            <a:r>
              <a:rPr lang="en-US" dirty="0" smtClean="0"/>
              <a:t>functioning normally,</a:t>
            </a:r>
            <a:r>
              <a:rPr lang="en-US" dirty="0"/>
              <a:t> </a:t>
            </a:r>
            <a:r>
              <a:rPr lang="en-US" dirty="0" smtClean="0"/>
              <a:t>motor-generator </a:t>
            </a:r>
            <a:r>
              <a:rPr lang="en-US" dirty="0"/>
              <a:t>and HV power </a:t>
            </a:r>
            <a:r>
              <a:rPr lang="en-US" dirty="0" smtClean="0"/>
              <a:t>control module </a:t>
            </a:r>
            <a:r>
              <a:rPr lang="en-US" dirty="0"/>
              <a:t>should keep </a:t>
            </a:r>
            <a:r>
              <a:rPr lang="en-US" dirty="0" smtClean="0"/>
              <a:t>HV </a:t>
            </a:r>
            <a:r>
              <a:rPr lang="en-US" dirty="0"/>
              <a:t>battery at </a:t>
            </a:r>
            <a:r>
              <a:rPr lang="en-US" dirty="0" smtClean="0"/>
              <a:t>normal</a:t>
            </a:r>
            <a:r>
              <a:rPr lang="en-US" dirty="0"/>
              <a:t>, </a:t>
            </a:r>
            <a:r>
              <a:rPr lang="en-US" dirty="0" smtClean="0"/>
              <a:t>or nominal</a:t>
            </a:r>
            <a:r>
              <a:rPr lang="en-US" dirty="0"/>
              <a:t>, </a:t>
            </a:r>
            <a:r>
              <a:rPr lang="en-US" dirty="0" smtClean="0"/>
              <a:t>state-of-charge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dash </a:t>
            </a:r>
            <a:r>
              <a:rPr lang="en-US" dirty="0" smtClean="0"/>
              <a:t>display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Inform if HV </a:t>
            </a:r>
            <a:r>
              <a:rPr lang="en-US" dirty="0"/>
              <a:t>battery has </a:t>
            </a:r>
            <a:r>
              <a:rPr lang="en-US" dirty="0" smtClean="0"/>
              <a:t>low state of charge or </a:t>
            </a:r>
            <a:r>
              <a:rPr lang="en-US" dirty="0"/>
              <a:t>other </a:t>
            </a:r>
            <a:r>
              <a:rPr lang="en-US" dirty="0" smtClean="0"/>
              <a:t>problem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Jump Starting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Avoid jump-starting </a:t>
            </a:r>
            <a:r>
              <a:rPr lang="en-US" dirty="0" smtClean="0"/>
              <a:t>hybrid </a:t>
            </a:r>
            <a:r>
              <a:rPr lang="en-US" dirty="0"/>
              <a:t>vehicle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U</a:t>
            </a:r>
            <a:r>
              <a:rPr lang="en-US" dirty="0" smtClean="0"/>
              <a:t>nless </a:t>
            </a:r>
            <a:r>
              <a:rPr lang="en-US" dirty="0"/>
              <a:t>it </a:t>
            </a:r>
            <a:r>
              <a:rPr lang="en-US" dirty="0" smtClean="0"/>
              <a:t>has 12-volt </a:t>
            </a:r>
            <a:r>
              <a:rPr lang="en-US" dirty="0"/>
              <a:t>battery and </a:t>
            </a:r>
            <a:r>
              <a:rPr lang="en-US" dirty="0" smtClean="0"/>
              <a:t>12-volt </a:t>
            </a:r>
            <a:r>
              <a:rPr lang="en-US" dirty="0"/>
              <a:t>starting </a:t>
            </a:r>
            <a:r>
              <a:rPr lang="en-US" dirty="0" smtClean="0"/>
              <a:t>motor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late</a:t>
            </a:r>
            <a:r>
              <a:rPr lang="en-US" dirty="0"/>
              <a:t>-model full-electric drive trains cannot be </a:t>
            </a:r>
            <a:r>
              <a:rPr lang="en-US" dirty="0" smtClean="0"/>
              <a:t>jump-started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Full hybrids or full-electric </a:t>
            </a:r>
            <a:r>
              <a:rPr lang="en-US" dirty="0" smtClean="0"/>
              <a:t>vehicles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Towed if dead </a:t>
            </a:r>
            <a:r>
              <a:rPr lang="en-US" dirty="0"/>
              <a:t>or </a:t>
            </a:r>
            <a:r>
              <a:rPr lang="en-US" dirty="0" smtClean="0"/>
              <a:t>discharged HV battery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HV Battery Condition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Use </a:t>
            </a:r>
            <a:r>
              <a:rPr lang="en-US" dirty="0" smtClean="0"/>
              <a:t>vehicle’s </a:t>
            </a:r>
            <a:r>
              <a:rPr lang="en-US" dirty="0"/>
              <a:t>dash display </a:t>
            </a:r>
            <a:r>
              <a:rPr lang="en-US" dirty="0" smtClean="0"/>
              <a:t>to </a:t>
            </a:r>
            <a:r>
              <a:rPr lang="en-US" dirty="0"/>
              <a:t>observe </a:t>
            </a:r>
            <a:r>
              <a:rPr lang="en-US" dirty="0" smtClean="0"/>
              <a:t>HV </a:t>
            </a:r>
            <a:r>
              <a:rPr lang="en-US" dirty="0"/>
              <a:t>battery </a:t>
            </a:r>
            <a:r>
              <a:rPr lang="en-US" dirty="0" smtClean="0"/>
              <a:t>readings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 </a:t>
            </a:r>
            <a:r>
              <a:rPr lang="en-US" dirty="0"/>
              <a:t>check general HV battery </a:t>
            </a:r>
            <a:r>
              <a:rPr lang="en-US" dirty="0" smtClean="0"/>
              <a:t>performance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 scan </a:t>
            </a:r>
            <a:r>
              <a:rPr lang="en-US" dirty="0"/>
              <a:t>tool to </a:t>
            </a:r>
            <a:r>
              <a:rPr lang="en-US" dirty="0" smtClean="0"/>
              <a:t>diagnostic connector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Test-drive hybrid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Checking HV Battery Condition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HV battery control module </a:t>
            </a:r>
            <a:r>
              <a:rPr lang="en-US" dirty="0" smtClean="0"/>
              <a:t>monitors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Battery </a:t>
            </a:r>
            <a:r>
              <a:rPr lang="en-US" dirty="0"/>
              <a:t>pack </a:t>
            </a:r>
            <a:r>
              <a:rPr lang="en-US" dirty="0" smtClean="0"/>
              <a:t>temperatures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Current </a:t>
            </a:r>
            <a:r>
              <a:rPr lang="en-US" dirty="0"/>
              <a:t>input and </a:t>
            </a:r>
            <a:r>
              <a:rPr lang="en-US" dirty="0" smtClean="0"/>
              <a:t>output levels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</a:t>
            </a:r>
            <a:r>
              <a:rPr lang="en-US" dirty="0" smtClean="0"/>
              <a:t>echarge </a:t>
            </a:r>
            <a:r>
              <a:rPr lang="en-US" dirty="0"/>
              <a:t>and discharge </a:t>
            </a:r>
            <a:r>
              <a:rPr lang="en-US" dirty="0" smtClean="0"/>
              <a:t>voltages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Battery state</a:t>
            </a:r>
            <a:r>
              <a:rPr lang="en-US" dirty="0"/>
              <a:t>-of-</a:t>
            </a:r>
            <a:r>
              <a:rPr lang="en-US" dirty="0" smtClean="0"/>
              <a:t>charge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battery state-of-charge should be at least 80</a:t>
            </a:r>
            <a:r>
              <a:rPr lang="en-US" dirty="0" smtClean="0"/>
              <a:t>% of </a:t>
            </a:r>
            <a:r>
              <a:rPr lang="en-US" dirty="0"/>
              <a:t>maximum voltage rating after </a:t>
            </a:r>
            <a:r>
              <a:rPr lang="en-US" dirty="0" smtClean="0"/>
              <a:t>full recharge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Testing HV Battery Voltage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Fully recharge battery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high-voltage voltmeter </a:t>
            </a:r>
            <a:r>
              <a:rPr lang="en-US" dirty="0"/>
              <a:t>across </a:t>
            </a:r>
            <a:r>
              <a:rPr lang="en-US" dirty="0" smtClean="0"/>
              <a:t>two </a:t>
            </a:r>
            <a:r>
              <a:rPr lang="en-US" dirty="0"/>
              <a:t>HV battery </a:t>
            </a:r>
            <a:r>
              <a:rPr lang="en-US" dirty="0" smtClean="0"/>
              <a:t>cables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Compare </a:t>
            </a:r>
            <a:r>
              <a:rPr lang="en-US" dirty="0" smtClean="0"/>
              <a:t>meter reading to known </a:t>
            </a:r>
            <a:r>
              <a:rPr lang="en-US" dirty="0"/>
              <a:t>acceptable </a:t>
            </a:r>
            <a:r>
              <a:rPr lang="en-US" dirty="0" smtClean="0"/>
              <a:t>voltages</a:t>
            </a:r>
          </a:p>
        </p:txBody>
      </p:sp>
      <p:pic>
        <p:nvPicPr>
          <p:cNvPr id="62468" name="Content Placeholder 4" descr="29-23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5475" y="3602038"/>
            <a:ext cx="4581525" cy="2917825"/>
          </a:xfrm>
        </p:spPr>
      </p:pic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Charging an HV Battery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Set </a:t>
            </a:r>
            <a:r>
              <a:rPr lang="en-US" dirty="0"/>
              <a:t>up </a:t>
            </a:r>
            <a:r>
              <a:rPr lang="en-US" dirty="0" smtClean="0"/>
              <a:t>buffer </a:t>
            </a:r>
            <a:r>
              <a:rPr lang="en-US" dirty="0"/>
              <a:t>zone around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Plug </a:t>
            </a:r>
            <a:r>
              <a:rPr lang="en-US" dirty="0"/>
              <a:t>in </a:t>
            </a:r>
            <a:r>
              <a:rPr lang="en-US" dirty="0" smtClean="0"/>
              <a:t>hybrid </a:t>
            </a:r>
            <a:r>
              <a:rPr lang="en-US" dirty="0"/>
              <a:t>battery </a:t>
            </a:r>
            <a:r>
              <a:rPr lang="en-US" dirty="0" smtClean="0"/>
              <a:t>charger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Charger </a:t>
            </a:r>
            <a:r>
              <a:rPr lang="en-US" dirty="0"/>
              <a:t>will require either 120 volts </a:t>
            </a:r>
            <a:r>
              <a:rPr lang="en-US" dirty="0" smtClean="0"/>
              <a:t>ac or</a:t>
            </a:r>
          </a:p>
          <a:p>
            <a:pPr lvl="1">
              <a:buFont typeface="Arial" charset="0"/>
              <a:buNone/>
              <a:defRPr/>
            </a:pPr>
            <a:r>
              <a:rPr lang="en-US" dirty="0" smtClean="0"/>
              <a:t>	240 </a:t>
            </a:r>
            <a:r>
              <a:rPr lang="en-US" dirty="0"/>
              <a:t>volts </a:t>
            </a:r>
            <a:r>
              <a:rPr lang="en-US" dirty="0" smtClean="0"/>
              <a:t>ac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hybrid </a:t>
            </a:r>
            <a:r>
              <a:rPr lang="en-US" dirty="0"/>
              <a:t>charger leads </a:t>
            </a:r>
            <a:r>
              <a:rPr lang="en-US" dirty="0" smtClean="0"/>
              <a:t>to hybrid 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Set </a:t>
            </a:r>
            <a:r>
              <a:rPr lang="en-US" dirty="0" smtClean="0"/>
              <a:t>battery </a:t>
            </a:r>
            <a:r>
              <a:rPr lang="en-US" dirty="0"/>
              <a:t>charging rate and </a:t>
            </a:r>
            <a:r>
              <a:rPr lang="en-US" dirty="0" smtClean="0"/>
              <a:t>turn charger 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Charging an HV Battery (Cont.)</a:t>
            </a:r>
          </a:p>
        </p:txBody>
      </p:sp>
      <p:pic>
        <p:nvPicPr>
          <p:cNvPr id="64515" name="Content Placeholder 3" descr="29-24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2025" y="1484313"/>
            <a:ext cx="7632700" cy="5141912"/>
          </a:xfrm>
        </p:spPr>
      </p:pic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788988" y="6318250"/>
            <a:ext cx="2117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Load Test Drive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Fully recharge </a:t>
            </a:r>
            <a:r>
              <a:rPr lang="en-US" dirty="0" smtClean="0"/>
              <a:t>HV </a:t>
            </a:r>
            <a:r>
              <a:rPr lang="en-US" dirty="0"/>
              <a:t>battery with </a:t>
            </a:r>
            <a:r>
              <a:rPr lang="en-US" dirty="0" smtClean="0"/>
              <a:t>external </a:t>
            </a:r>
            <a:r>
              <a:rPr lang="en-US" dirty="0"/>
              <a:t>battery charger, or plug </a:t>
            </a:r>
            <a:r>
              <a:rPr lang="en-US" dirty="0" smtClean="0"/>
              <a:t>battery </a:t>
            </a:r>
            <a:r>
              <a:rPr lang="en-US" dirty="0"/>
              <a:t>into </a:t>
            </a:r>
            <a:r>
              <a:rPr lang="en-US" dirty="0" smtClean="0"/>
              <a:t>HV </a:t>
            </a:r>
            <a:r>
              <a:rPr lang="en-US" dirty="0"/>
              <a:t>charging </a:t>
            </a:r>
            <a:r>
              <a:rPr lang="en-US" dirty="0" smtClean="0"/>
              <a:t>station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laptop </a:t>
            </a:r>
            <a:r>
              <a:rPr lang="en-US" dirty="0"/>
              <a:t>or scan tool to </a:t>
            </a:r>
            <a:r>
              <a:rPr lang="en-US" dirty="0" smtClean="0"/>
              <a:t>vehicle’s </a:t>
            </a:r>
            <a:r>
              <a:rPr lang="en-US" dirty="0"/>
              <a:t>diagnostic </a:t>
            </a:r>
            <a:r>
              <a:rPr lang="en-US" dirty="0" smtClean="0"/>
              <a:t>connector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Adjust diagnostic </a:t>
            </a:r>
            <a:r>
              <a:rPr lang="en-US" dirty="0"/>
              <a:t>tool to </a:t>
            </a:r>
            <a:r>
              <a:rPr lang="en-US" dirty="0" smtClean="0"/>
              <a:t>take live readings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Test </a:t>
            </a:r>
            <a:r>
              <a:rPr lang="en-US" dirty="0"/>
              <a:t>drive </a:t>
            </a:r>
            <a:r>
              <a:rPr lang="en-US" dirty="0" smtClean="0"/>
              <a:t>vehicle </a:t>
            </a:r>
            <a:r>
              <a:rPr lang="en-US" dirty="0"/>
              <a:t>while </a:t>
            </a:r>
            <a:r>
              <a:rPr lang="en-US" dirty="0" smtClean="0"/>
              <a:t>recording live </a:t>
            </a:r>
            <a:r>
              <a:rPr lang="en-US" dirty="0"/>
              <a:t>data on </a:t>
            </a:r>
            <a:r>
              <a:rPr lang="en-US" dirty="0" smtClean="0"/>
              <a:t>laptop </a:t>
            </a:r>
            <a:r>
              <a:rPr lang="en-US" dirty="0"/>
              <a:t>or </a:t>
            </a:r>
            <a:r>
              <a:rPr lang="en-US" dirty="0" smtClean="0"/>
              <a:t>advanced scan tool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In-Shop HV Battery Load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Make sure </a:t>
            </a:r>
            <a:r>
              <a:rPr lang="en-US" dirty="0" smtClean="0"/>
              <a:t>HV </a:t>
            </a:r>
            <a:r>
              <a:rPr lang="en-US" dirty="0"/>
              <a:t>battery is </a:t>
            </a:r>
            <a:r>
              <a:rPr lang="en-US" dirty="0" smtClean="0"/>
              <a:t>fully recharged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inductive </a:t>
            </a:r>
            <a:r>
              <a:rPr lang="en-US" dirty="0"/>
              <a:t>ammeter </a:t>
            </a:r>
            <a:r>
              <a:rPr lang="en-US" dirty="0" smtClean="0"/>
              <a:t>around positive </a:t>
            </a:r>
            <a:r>
              <a:rPr lang="en-US" dirty="0"/>
              <a:t>battery </a:t>
            </a:r>
            <a:r>
              <a:rPr lang="en-US" dirty="0" smtClean="0"/>
              <a:t>cable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Attach voltmeter </a:t>
            </a:r>
            <a:r>
              <a:rPr lang="en-US" dirty="0"/>
              <a:t>leads to </a:t>
            </a:r>
            <a:r>
              <a:rPr lang="en-US" dirty="0" smtClean="0"/>
              <a:t>HV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Press electric </a:t>
            </a:r>
            <a:r>
              <a:rPr lang="en-US" dirty="0"/>
              <a:t>drive train </a:t>
            </a:r>
            <a:r>
              <a:rPr lang="en-US" dirty="0" smtClean="0"/>
              <a:t>Start button and </a:t>
            </a:r>
            <a:r>
              <a:rPr lang="en-US" dirty="0"/>
              <a:t>put </a:t>
            </a:r>
            <a:r>
              <a:rPr lang="en-US" dirty="0" smtClean="0"/>
              <a:t>transmission </a:t>
            </a:r>
            <a:r>
              <a:rPr lang="en-US" dirty="0"/>
              <a:t>in </a:t>
            </a:r>
            <a:r>
              <a:rPr lang="en-US" dirty="0" smtClean="0"/>
              <a:t>Drive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Press </a:t>
            </a:r>
            <a:r>
              <a:rPr lang="en-US" dirty="0" smtClean="0"/>
              <a:t>accelerator </a:t>
            </a:r>
            <a:r>
              <a:rPr lang="en-US" dirty="0"/>
              <a:t>pedal gently </a:t>
            </a:r>
            <a:r>
              <a:rPr lang="en-US" dirty="0" smtClean="0"/>
              <a:t>to slowly </a:t>
            </a:r>
            <a:r>
              <a:rPr lang="en-US" dirty="0"/>
              <a:t>spin </a:t>
            </a:r>
            <a:r>
              <a:rPr lang="en-US" dirty="0" smtClean="0"/>
              <a:t>drive 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In-Shop HV Battery Load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possible, keep </a:t>
            </a:r>
            <a:r>
              <a:rPr lang="en-US" dirty="0" smtClean="0"/>
              <a:t>vehicle </a:t>
            </a:r>
            <a:r>
              <a:rPr lang="en-US" dirty="0"/>
              <a:t>in </a:t>
            </a:r>
            <a:r>
              <a:rPr lang="en-US" dirty="0" smtClean="0"/>
              <a:t>full-electric mode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 increase </a:t>
            </a:r>
            <a:r>
              <a:rPr lang="en-US" dirty="0"/>
              <a:t>current </a:t>
            </a:r>
            <a:r>
              <a:rPr lang="en-US" dirty="0" smtClean="0"/>
              <a:t>draw on motor-generator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 pull more current </a:t>
            </a:r>
            <a:r>
              <a:rPr lang="en-US" dirty="0"/>
              <a:t>from </a:t>
            </a:r>
            <a:r>
              <a:rPr lang="en-US" dirty="0" smtClean="0"/>
              <a:t>HV battery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battery performance to known good battery </a:t>
            </a:r>
            <a:r>
              <a:rPr lang="en-US" dirty="0"/>
              <a:t>or to </a:t>
            </a:r>
            <a:r>
              <a:rPr lang="en-US" dirty="0" smtClean="0"/>
              <a:t>specifications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Removal and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</a:t>
            </a:r>
            <a:r>
              <a:rPr lang="en-US" dirty="0" smtClean="0"/>
              <a:t>ost </a:t>
            </a:r>
            <a:r>
              <a:rPr lang="en-US" dirty="0"/>
              <a:t>common reasons for HV battery </a:t>
            </a:r>
            <a:r>
              <a:rPr lang="en-US" dirty="0" smtClean="0"/>
              <a:t>replacement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</a:t>
            </a:r>
            <a:r>
              <a:rPr lang="en-US" dirty="0" smtClean="0"/>
              <a:t>ge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Physical 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Before removing </a:t>
            </a:r>
            <a:r>
              <a:rPr lang="en-US" dirty="0" smtClean="0"/>
              <a:t>battery</a:t>
            </a:r>
            <a:r>
              <a:rPr lang="en-US" dirty="0"/>
              <a:t>, </a:t>
            </a:r>
            <a:r>
              <a:rPr lang="en-US" dirty="0" smtClean="0"/>
              <a:t>depower electrical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Wear insulated </a:t>
            </a:r>
            <a:r>
              <a:rPr lang="en-US" dirty="0"/>
              <a:t>rubber gloves </a:t>
            </a:r>
            <a:r>
              <a:rPr lang="en-US" dirty="0" smtClean="0"/>
              <a:t>and appropriate </a:t>
            </a:r>
            <a:r>
              <a:rPr lang="en-US" dirty="0"/>
              <a:t>eye </a:t>
            </a:r>
            <a:r>
              <a:rPr lang="en-US" dirty="0" smtClean="0"/>
              <a:t>protection</a:t>
            </a:r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Removal and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large fasteners or connectors that secure HV power cables to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 </a:t>
            </a:r>
            <a:r>
              <a:rPr lang="en-US" dirty="0"/>
              <a:t>prevent </a:t>
            </a:r>
            <a:r>
              <a:rPr lang="en-US" dirty="0" smtClean="0"/>
              <a:t>high-voltage </a:t>
            </a:r>
            <a:r>
              <a:rPr lang="en-US" dirty="0"/>
              <a:t>short</a:t>
            </a:r>
            <a:r>
              <a:rPr lang="en-US" dirty="0" smtClean="0"/>
              <a:t>, wrap </a:t>
            </a:r>
            <a:r>
              <a:rPr lang="en-US" dirty="0"/>
              <a:t>electrical tape around </a:t>
            </a:r>
            <a:r>
              <a:rPr lang="en-US" dirty="0" smtClean="0"/>
              <a:t>metal </a:t>
            </a:r>
            <a:r>
              <a:rPr lang="en-US" dirty="0"/>
              <a:t>terminals </a:t>
            </a:r>
            <a:r>
              <a:rPr lang="en-US" dirty="0" smtClean="0"/>
              <a:t>on ends </a:t>
            </a:r>
            <a:r>
              <a:rPr lang="en-US" dirty="0"/>
              <a:t>of </a:t>
            </a:r>
            <a:r>
              <a:rPr lang="en-US" dirty="0" smtClean="0"/>
              <a:t>power cables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Unbolt </a:t>
            </a:r>
            <a:r>
              <a:rPr lang="en-US" dirty="0" smtClean="0"/>
              <a:t>battery </a:t>
            </a:r>
            <a:r>
              <a:rPr lang="en-US" dirty="0"/>
              <a:t>hold-down </a:t>
            </a:r>
            <a:r>
              <a:rPr lang="en-US" dirty="0" smtClean="0"/>
              <a:t>flange </a:t>
            </a:r>
            <a:r>
              <a:rPr lang="en-US" dirty="0"/>
              <a:t>from </a:t>
            </a:r>
            <a:r>
              <a:rPr lang="en-US" dirty="0" smtClean="0"/>
              <a:t>vehicle frame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Removal and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Mild </a:t>
            </a:r>
            <a:r>
              <a:rPr lang="en-US" dirty="0"/>
              <a:t>hybrid battery assembly </a:t>
            </a:r>
            <a:r>
              <a:rPr lang="en-US" dirty="0" smtClean="0"/>
              <a:t>can weigh</a:t>
            </a:r>
          </a:p>
          <a:p>
            <a:pPr>
              <a:buFont typeface="Arial" charset="0"/>
              <a:buNone/>
              <a:defRPr/>
            </a:pPr>
            <a:r>
              <a:rPr lang="en-US" dirty="0" smtClean="0"/>
              <a:t>	100–300 lbs </a:t>
            </a:r>
            <a:r>
              <a:rPr lang="en-US" dirty="0"/>
              <a:t>(45–136 kg</a:t>
            </a:r>
            <a:r>
              <a:rPr lang="en-US" dirty="0" smtClean="0"/>
              <a:t>)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HV </a:t>
            </a:r>
            <a:r>
              <a:rPr lang="en-US" dirty="0"/>
              <a:t>battery </a:t>
            </a:r>
            <a:r>
              <a:rPr lang="en-US" dirty="0" smtClean="0"/>
              <a:t>for full-electric </a:t>
            </a:r>
            <a:r>
              <a:rPr lang="en-US" dirty="0"/>
              <a:t>drive vehicle can weigh over 1000 </a:t>
            </a:r>
            <a:r>
              <a:rPr lang="en-US" dirty="0" smtClean="0"/>
              <a:t>lbs (</a:t>
            </a:r>
            <a:r>
              <a:rPr lang="en-US" dirty="0"/>
              <a:t>454 kg</a:t>
            </a:r>
            <a:r>
              <a:rPr lang="en-US" dirty="0" smtClean="0"/>
              <a:t>)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battery </a:t>
            </a:r>
            <a:r>
              <a:rPr lang="en-US" dirty="0"/>
              <a:t>is very heavy, use </a:t>
            </a:r>
            <a:r>
              <a:rPr lang="en-US" dirty="0" smtClean="0"/>
              <a:t>engine crane </a:t>
            </a:r>
            <a:r>
              <a:rPr lang="en-US" dirty="0"/>
              <a:t>and nylon straps to </a:t>
            </a:r>
            <a:r>
              <a:rPr lang="en-US" dirty="0" smtClean="0"/>
              <a:t>raise large </a:t>
            </a:r>
            <a:r>
              <a:rPr lang="en-US" dirty="0"/>
              <a:t>assembly </a:t>
            </a:r>
            <a:r>
              <a:rPr lang="en-US" dirty="0" smtClean="0"/>
              <a:t>up and </a:t>
            </a:r>
            <a:r>
              <a:rPr lang="en-US" dirty="0"/>
              <a:t>out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Removal and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Dropped HV </a:t>
            </a:r>
            <a:r>
              <a:rPr lang="en-US" dirty="0"/>
              <a:t>battery, </a:t>
            </a:r>
            <a:r>
              <a:rPr lang="en-US" dirty="0" smtClean="0"/>
              <a:t>especially lithium-ion </a:t>
            </a:r>
            <a:r>
              <a:rPr lang="en-US" dirty="0"/>
              <a:t>battery, </a:t>
            </a:r>
            <a:r>
              <a:rPr lang="en-US" dirty="0" smtClean="0"/>
              <a:t>can </a:t>
            </a:r>
            <a:r>
              <a:rPr lang="en-US" dirty="0"/>
              <a:t>rupture </a:t>
            </a:r>
            <a:r>
              <a:rPr lang="en-US" dirty="0" smtClean="0"/>
              <a:t>lithium </a:t>
            </a:r>
            <a:r>
              <a:rPr lang="en-US" dirty="0"/>
              <a:t>cells and short them </a:t>
            </a:r>
            <a:r>
              <a:rPr lang="en-US" dirty="0" smtClean="0"/>
              <a:t>out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Damaged HV </a:t>
            </a:r>
            <a:r>
              <a:rPr lang="en-US" dirty="0"/>
              <a:t>battery cells </a:t>
            </a:r>
            <a:r>
              <a:rPr lang="en-US" dirty="0" smtClean="0"/>
              <a:t>smoke </a:t>
            </a:r>
            <a:r>
              <a:rPr lang="en-US" dirty="0"/>
              <a:t>and hiss, as </a:t>
            </a:r>
            <a:r>
              <a:rPr lang="en-US" dirty="0" smtClean="0"/>
              <a:t>if catching fire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Smoke </a:t>
            </a:r>
            <a:r>
              <a:rPr lang="en-US" dirty="0"/>
              <a:t>is acidic and should not </a:t>
            </a:r>
            <a:r>
              <a:rPr lang="en-US" dirty="0" smtClean="0"/>
              <a:t>be inhaled or contacted </a:t>
            </a:r>
            <a:r>
              <a:rPr lang="en-US" dirty="0"/>
              <a:t>with </a:t>
            </a:r>
            <a:r>
              <a:rPr lang="en-US" dirty="0" smtClean="0"/>
              <a:t>any skin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Removal and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Place </a:t>
            </a:r>
            <a:r>
              <a:rPr lang="en-US" dirty="0" smtClean="0"/>
              <a:t>HV </a:t>
            </a:r>
            <a:r>
              <a:rPr lang="en-US" dirty="0"/>
              <a:t>battery </a:t>
            </a:r>
            <a:r>
              <a:rPr lang="en-US" dirty="0" smtClean="0"/>
              <a:t>on wooden pallet for </a:t>
            </a:r>
            <a:r>
              <a:rPr lang="en-US" dirty="0"/>
              <a:t>shipment to </a:t>
            </a:r>
            <a:r>
              <a:rPr lang="en-US" dirty="0" smtClean="0"/>
              <a:t>authorized recycler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Wrap </a:t>
            </a:r>
            <a:r>
              <a:rPr lang="en-US" dirty="0" smtClean="0"/>
              <a:t>electrical tape </a:t>
            </a:r>
            <a:r>
              <a:rPr lang="en-US" dirty="0"/>
              <a:t>over </a:t>
            </a:r>
            <a:r>
              <a:rPr lang="en-US" dirty="0" smtClean="0"/>
              <a:t>battery </a:t>
            </a:r>
            <a:r>
              <a:rPr lang="en-US" dirty="0"/>
              <a:t>cables or </a:t>
            </a:r>
            <a:r>
              <a:rPr lang="en-US" dirty="0" smtClean="0"/>
              <a:t>connectors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Cover battery </a:t>
            </a:r>
            <a:r>
              <a:rPr lang="en-US" dirty="0"/>
              <a:t>with </a:t>
            </a:r>
            <a:r>
              <a:rPr lang="en-US" dirty="0" smtClean="0"/>
              <a:t>thick </a:t>
            </a:r>
            <a:r>
              <a:rPr lang="en-US" dirty="0"/>
              <a:t>plastic box and place it in </a:t>
            </a:r>
            <a:r>
              <a:rPr lang="en-US" dirty="0" smtClean="0"/>
              <a:t>shipping container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Place </a:t>
            </a:r>
            <a:r>
              <a:rPr lang="en-US" dirty="0"/>
              <a:t>warning labels on </a:t>
            </a:r>
            <a:r>
              <a:rPr lang="en-US" dirty="0" smtClean="0"/>
              <a:t>outside of battery </a:t>
            </a:r>
            <a:r>
              <a:rPr lang="en-US" dirty="0"/>
              <a:t>module or shipping container </a:t>
            </a:r>
            <a:r>
              <a:rPr lang="en-US" dirty="0" smtClean="0"/>
              <a:t>to warn </a:t>
            </a:r>
            <a:r>
              <a:rPr lang="en-US" dirty="0"/>
              <a:t>others of </a:t>
            </a:r>
            <a:r>
              <a:rPr lang="en-US" dirty="0" smtClean="0"/>
              <a:t>high </a:t>
            </a:r>
            <a:r>
              <a:rPr lang="en-US" dirty="0"/>
              <a:t>voltage and chemical </a:t>
            </a:r>
            <a:r>
              <a:rPr lang="en-US" dirty="0" smtClean="0"/>
              <a:t>dangers inside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Removal and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To replace </a:t>
            </a:r>
            <a:r>
              <a:rPr lang="en-US" dirty="0" smtClean="0"/>
              <a:t>HV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same procedures used </a:t>
            </a:r>
            <a:r>
              <a:rPr lang="en-US" dirty="0"/>
              <a:t>during </a:t>
            </a:r>
            <a:r>
              <a:rPr lang="en-US" dirty="0" smtClean="0"/>
              <a:t>removal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Use </a:t>
            </a:r>
            <a:r>
              <a:rPr lang="en-US" dirty="0" smtClean="0"/>
              <a:t>torque </a:t>
            </a:r>
            <a:r>
              <a:rPr lang="en-US" dirty="0"/>
              <a:t>wrench to tighten </a:t>
            </a:r>
            <a:r>
              <a:rPr lang="en-US" dirty="0" smtClean="0"/>
              <a:t>HV power cable fasteners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all electrical </a:t>
            </a:r>
            <a:r>
              <a:rPr lang="en-US" dirty="0"/>
              <a:t>connectors are fully engaged and </a:t>
            </a:r>
            <a:r>
              <a:rPr lang="en-US" dirty="0" smtClean="0"/>
              <a:t>reconnected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Reinstall any air ducts that connect to </a:t>
            </a:r>
            <a:r>
              <a:rPr lang="en-US" dirty="0" smtClean="0"/>
              <a:t>HV </a:t>
            </a:r>
            <a:r>
              <a:rPr lang="en-US" dirty="0"/>
              <a:t>battery </a:t>
            </a:r>
            <a:r>
              <a:rPr lang="en-US" dirty="0" smtClean="0"/>
              <a:t>housing </a:t>
            </a:r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Removal and Replacement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If water cooled, refill HV battery cooling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Erase battery trouble codes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Recharge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Test-drive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Cable Connections Service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30053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Critical </a:t>
            </a:r>
            <a:r>
              <a:rPr lang="en-US" dirty="0"/>
              <a:t>that all cables and </a:t>
            </a:r>
            <a:r>
              <a:rPr lang="en-US" dirty="0" smtClean="0"/>
              <a:t>connections </a:t>
            </a:r>
            <a:r>
              <a:rPr lang="en-US" dirty="0"/>
              <a:t>are </a:t>
            </a:r>
            <a:r>
              <a:rPr lang="en-US" dirty="0" smtClean="0"/>
              <a:t>in good condition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Just </a:t>
            </a:r>
            <a:r>
              <a:rPr lang="en-US" dirty="0"/>
              <a:t>a few extra ohms of </a:t>
            </a:r>
            <a:r>
              <a:rPr lang="en-US" dirty="0" smtClean="0"/>
              <a:t>resistance will greatly </a:t>
            </a:r>
            <a:r>
              <a:rPr lang="en-US" dirty="0"/>
              <a:t>affect electric drive train </a:t>
            </a:r>
            <a:r>
              <a:rPr lang="en-US" dirty="0" smtClean="0"/>
              <a:t>performance</a:t>
            </a:r>
            <a:endParaRPr lang="en-US" dirty="0"/>
          </a:p>
        </p:txBody>
      </p:sp>
      <p:pic>
        <p:nvPicPr>
          <p:cNvPr id="75780" name="Content Placeholder 5" descr="29-28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0763" y="2346325"/>
            <a:ext cx="4038600" cy="3033713"/>
          </a:xfrm>
        </p:spPr>
      </p:pic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Cable Connections Service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Bad connections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Cause cable overheating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Reduce current flow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Lower </a:t>
            </a:r>
            <a:r>
              <a:rPr lang="en-US" dirty="0"/>
              <a:t>motor-generator </a:t>
            </a:r>
            <a:r>
              <a:rPr lang="en-US" dirty="0" smtClean="0"/>
              <a:t>torque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Overall reduce </a:t>
            </a:r>
            <a:r>
              <a:rPr lang="en-US" dirty="0"/>
              <a:t>electrical </a:t>
            </a:r>
            <a:r>
              <a:rPr lang="en-US" dirty="0" smtClean="0"/>
              <a:t>efficiency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Inspect all </a:t>
            </a:r>
            <a:r>
              <a:rPr lang="en-US" dirty="0"/>
              <a:t>fasteners and terminals </a:t>
            </a:r>
            <a:r>
              <a:rPr lang="en-US" dirty="0" smtClean="0"/>
              <a:t>closely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Wiggle </a:t>
            </a:r>
            <a:r>
              <a:rPr lang="en-US" dirty="0"/>
              <a:t>each connection by hand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While wearing insulating gloves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Cable Connections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All orange cable </a:t>
            </a:r>
            <a:r>
              <a:rPr lang="en-US" dirty="0" smtClean="0"/>
              <a:t>connections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Tight, cannot move by hand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Check HV power cable ends closely for signs </a:t>
            </a:r>
            <a:r>
              <a:rPr lang="en-US" dirty="0" smtClean="0"/>
              <a:t>of overheating </a:t>
            </a:r>
            <a:r>
              <a:rPr lang="en-US" dirty="0"/>
              <a:t>and </a:t>
            </a:r>
            <a:r>
              <a:rPr lang="en-US" dirty="0" smtClean="0"/>
              <a:t>corroding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Poor </a:t>
            </a:r>
            <a:r>
              <a:rPr lang="en-US" dirty="0"/>
              <a:t>current </a:t>
            </a:r>
            <a:r>
              <a:rPr lang="en-US" dirty="0" smtClean="0"/>
              <a:t>connection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Extremely hot, tends </a:t>
            </a:r>
            <a:r>
              <a:rPr lang="en-US" dirty="0"/>
              <a:t>to </a:t>
            </a:r>
            <a:r>
              <a:rPr lang="en-US" dirty="0" smtClean="0"/>
              <a:t>loosen </a:t>
            </a:r>
            <a:r>
              <a:rPr lang="en-US" dirty="0"/>
              <a:t>during heating/cooling </a:t>
            </a:r>
            <a:r>
              <a:rPr lang="en-US" dirty="0" smtClean="0"/>
              <a:t>cycles</a:t>
            </a: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Cable Connections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If cable end is loose, rusted, or damaged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cable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 Clean off cable end with wire brush or stiff scuff pad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Coat cable ends with dielectric grease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torque wrench to tighten each HV cable fastener to specifications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Cable Resistance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hould </a:t>
            </a:r>
            <a:r>
              <a:rPr lang="en-US" dirty="0"/>
              <a:t>be less than </a:t>
            </a:r>
            <a:r>
              <a:rPr lang="en-US" dirty="0" smtClean="0"/>
              <a:t>0.001 ohm </a:t>
            </a:r>
            <a:r>
              <a:rPr lang="en-US" dirty="0"/>
              <a:t>(1 milliohm) per </a:t>
            </a:r>
            <a:r>
              <a:rPr lang="en-US" dirty="0" smtClean="0"/>
              <a:t> 10 </a:t>
            </a:r>
            <a:r>
              <a:rPr lang="en-US" dirty="0"/>
              <a:t>feet of </a:t>
            </a:r>
            <a:r>
              <a:rPr lang="en-US" dirty="0" smtClean="0"/>
              <a:t>cable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cable is only </a:t>
            </a:r>
            <a:r>
              <a:rPr lang="en-US" dirty="0"/>
              <a:t>5 feet long, </a:t>
            </a:r>
            <a:r>
              <a:rPr lang="en-US" dirty="0" smtClean="0"/>
              <a:t>maximum </a:t>
            </a:r>
            <a:r>
              <a:rPr lang="en-US" dirty="0"/>
              <a:t>resistance </a:t>
            </a:r>
            <a:r>
              <a:rPr lang="en-US" dirty="0" smtClean="0"/>
              <a:t>specification should </a:t>
            </a:r>
            <a:r>
              <a:rPr lang="en-US" dirty="0"/>
              <a:t>be half, </a:t>
            </a:r>
            <a:r>
              <a:rPr lang="en-US" dirty="0" smtClean="0"/>
              <a:t>or</a:t>
            </a:r>
          </a:p>
          <a:p>
            <a:pPr>
              <a:buFont typeface="Arial" charset="0"/>
              <a:buNone/>
              <a:defRPr/>
            </a:pPr>
            <a:r>
              <a:rPr lang="en-US" dirty="0" smtClean="0"/>
              <a:t>	0.0005 ohm (0.5 </a:t>
            </a:r>
            <a:r>
              <a:rPr lang="en-US" dirty="0"/>
              <a:t>milliohm</a:t>
            </a:r>
            <a:r>
              <a:rPr lang="en-US" dirty="0" smtClean="0"/>
              <a:t>)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When </a:t>
            </a:r>
            <a:r>
              <a:rPr lang="en-US" dirty="0"/>
              <a:t>measuring HV power cable resistance, </a:t>
            </a:r>
            <a:r>
              <a:rPr lang="en-US" dirty="0" smtClean="0"/>
              <a:t>add approximately </a:t>
            </a:r>
            <a:r>
              <a:rPr lang="en-US" dirty="0"/>
              <a:t>0.025 ohm per electrical </a:t>
            </a:r>
            <a:r>
              <a:rPr lang="en-US" dirty="0" smtClean="0"/>
              <a:t>connection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Cable Leakage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</a:t>
            </a:r>
            <a:r>
              <a:rPr lang="en-US" dirty="0" smtClean="0"/>
              <a:t>ad orange insulation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cable </a:t>
            </a:r>
            <a:r>
              <a:rPr lang="en-US" dirty="0"/>
              <a:t>at </a:t>
            </a:r>
            <a:r>
              <a:rPr lang="en-US" dirty="0" smtClean="0"/>
              <a:t>both ends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 resistance </a:t>
            </a:r>
            <a:r>
              <a:rPr lang="en-US" dirty="0"/>
              <a:t>to </a:t>
            </a:r>
            <a:r>
              <a:rPr lang="en-US" dirty="0" smtClean="0"/>
              <a:t>ground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With ohmmeter </a:t>
            </a:r>
            <a:r>
              <a:rPr lang="en-US" dirty="0"/>
              <a:t>grounded, touch </a:t>
            </a:r>
            <a:r>
              <a:rPr lang="en-US" dirty="0" smtClean="0"/>
              <a:t>test </a:t>
            </a:r>
            <a:r>
              <a:rPr lang="en-US" dirty="0"/>
              <a:t>lead </a:t>
            </a:r>
            <a:r>
              <a:rPr lang="en-US" dirty="0" smtClean="0"/>
              <a:t>on metal </a:t>
            </a:r>
            <a:r>
              <a:rPr lang="en-US" dirty="0"/>
              <a:t>end of </a:t>
            </a:r>
            <a:r>
              <a:rPr lang="en-US" dirty="0" smtClean="0"/>
              <a:t>cable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HV </a:t>
            </a:r>
            <a:r>
              <a:rPr lang="en-US" dirty="0"/>
              <a:t>power </a:t>
            </a:r>
            <a:r>
              <a:rPr lang="en-US" dirty="0" smtClean="0"/>
              <a:t>cable insulation </a:t>
            </a:r>
            <a:r>
              <a:rPr lang="en-US" dirty="0"/>
              <a:t>is good, </a:t>
            </a:r>
            <a:r>
              <a:rPr lang="en-US" dirty="0" smtClean="0"/>
              <a:t>meter </a:t>
            </a:r>
            <a:r>
              <a:rPr lang="en-US" dirty="0"/>
              <a:t>should read </a:t>
            </a:r>
            <a:r>
              <a:rPr lang="en-US" dirty="0" smtClean="0"/>
              <a:t>infinite resistance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Control Module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Bad </a:t>
            </a:r>
            <a:r>
              <a:rPr lang="en-US" dirty="0"/>
              <a:t>HV battery control </a:t>
            </a:r>
            <a:r>
              <a:rPr lang="en-US" dirty="0" smtClean="0"/>
              <a:t>modules </a:t>
            </a:r>
            <a:r>
              <a:rPr lang="en-US" dirty="0"/>
              <a:t>usually </a:t>
            </a:r>
            <a:r>
              <a:rPr lang="en-US" dirty="0" smtClean="0"/>
              <a:t>trip trouble code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Scan tool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Flag </a:t>
            </a:r>
            <a:r>
              <a:rPr lang="en-US" dirty="0"/>
              <a:t>any </a:t>
            </a:r>
            <a:r>
              <a:rPr lang="en-US" dirty="0" smtClean="0"/>
              <a:t>problem with component </a:t>
            </a:r>
            <a:r>
              <a:rPr lang="en-US" dirty="0"/>
              <a:t>and </a:t>
            </a:r>
            <a:r>
              <a:rPr lang="en-US" dirty="0" smtClean="0"/>
              <a:t>wiring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Sometimes </a:t>
            </a:r>
            <a:r>
              <a:rPr lang="en-US" dirty="0" smtClean="0"/>
              <a:t>HV </a:t>
            </a:r>
            <a:r>
              <a:rPr lang="en-US" dirty="0"/>
              <a:t>battery control module is located inside </a:t>
            </a:r>
            <a:r>
              <a:rPr lang="en-US" dirty="0" smtClean="0"/>
              <a:t>HV battery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Control Module </a:t>
            </a:r>
          </a:p>
        </p:txBody>
      </p:sp>
      <p:pic>
        <p:nvPicPr>
          <p:cNvPr id="82947" name="Content Placeholder 3" descr="29-3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3838" y="1646238"/>
            <a:ext cx="6508750" cy="4862512"/>
          </a:xfrm>
        </p:spPr>
      </p:pic>
      <p:sp>
        <p:nvSpPr>
          <p:cNvPr id="82948" name="TextBox 4"/>
          <p:cNvSpPr txBox="1">
            <a:spLocks noChangeArrowheads="1"/>
          </p:cNvSpPr>
          <p:nvPr/>
        </p:nvSpPr>
        <p:spPr bwMode="auto">
          <a:xfrm>
            <a:off x="1146175" y="6354763"/>
            <a:ext cx="9715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2197</Words>
  <Application>Microsoft Office PowerPoint</Application>
  <PresentationFormat>On-screen Show (4:3)</PresentationFormat>
  <Paragraphs>365</Paragraphs>
  <Slides>60</Slides>
  <Notes>59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Title Slide</vt:lpstr>
      <vt:lpstr>4_Custom Design</vt:lpstr>
      <vt:lpstr>Ojectives</vt:lpstr>
      <vt:lpstr>Content</vt:lpstr>
      <vt:lpstr>PowerPoint Presentation</vt:lpstr>
      <vt:lpstr>29</vt:lpstr>
      <vt:lpstr>Objectives</vt:lpstr>
      <vt:lpstr>Objectives</vt:lpstr>
      <vt:lpstr>12-Volt and HV Battery Service Introduction </vt:lpstr>
      <vt:lpstr>12-Volt Battery Maintenance</vt:lpstr>
      <vt:lpstr>12-Volt Battery Maintenance (Cont.)</vt:lpstr>
      <vt:lpstr>12-Volt Battery Service</vt:lpstr>
      <vt:lpstr>12-Volt Battery Leakage Test</vt:lpstr>
      <vt:lpstr>12-Volt Battery Terminal Test</vt:lpstr>
      <vt:lpstr>Cleaning 12-Volt Battery Terminals</vt:lpstr>
      <vt:lpstr>Cleaning 12-Volt Battery Terminals (Cont.)</vt:lpstr>
      <vt:lpstr>Checking 12-Volt Battery Electrolyte Level</vt:lpstr>
      <vt:lpstr>12-Volt Battery Voltage Test</vt:lpstr>
      <vt:lpstr>Hydrometer Check</vt:lpstr>
      <vt:lpstr>Hydrometer Check (Cont.)</vt:lpstr>
      <vt:lpstr>Cell Voltage Test</vt:lpstr>
      <vt:lpstr>Discharged 12-Volt Battery Causes</vt:lpstr>
      <vt:lpstr>Parasitic Loads</vt:lpstr>
      <vt:lpstr>Battery Drain Test</vt:lpstr>
      <vt:lpstr>Battery Drain Test (Cont.)</vt:lpstr>
      <vt:lpstr>12-Volt Battery Chargers</vt:lpstr>
      <vt:lpstr>Charging a 12-Volt Battery</vt:lpstr>
      <vt:lpstr>12-Volt Jump Starting</vt:lpstr>
      <vt:lpstr>12-Volt Battery Load Test</vt:lpstr>
      <vt:lpstr>Determine 12-Volt Battery Load</vt:lpstr>
      <vt:lpstr>Determine 12-Volt Battery Load (Cont.)</vt:lpstr>
      <vt:lpstr>Loading the 12-Volt Battery</vt:lpstr>
      <vt:lpstr>Loading the 12-Volt Battery (Cont.)</vt:lpstr>
      <vt:lpstr>Activating Dry-Charged 12-Volt Batteries</vt:lpstr>
      <vt:lpstr>Activating Dry-Charged 12-Volt Batteries (Cont.)</vt:lpstr>
      <vt:lpstr>Removing and Installing a 12-Volt Battery</vt:lpstr>
      <vt:lpstr>Removing and Installing a 12-Volt Battery (Cont.)</vt:lpstr>
      <vt:lpstr>HV Battery Service</vt:lpstr>
      <vt:lpstr>HV Battery Service (Cont.)</vt:lpstr>
      <vt:lpstr>HV Battery Service (Cont.)</vt:lpstr>
      <vt:lpstr>Hybrid Jump Starting</vt:lpstr>
      <vt:lpstr>Checking HV Battery Condition</vt:lpstr>
      <vt:lpstr>Checking HV Battery Condition (Cont.)</vt:lpstr>
      <vt:lpstr>Testing HV Battery Voltage</vt:lpstr>
      <vt:lpstr>Charging an HV Battery</vt:lpstr>
      <vt:lpstr>Charging an HV Battery (Cont.)</vt:lpstr>
      <vt:lpstr>HV Battery Load Test Drive</vt:lpstr>
      <vt:lpstr>In-Shop HV Battery Load Test</vt:lpstr>
      <vt:lpstr>In-Shop HV Battery Load Test (Cont.)</vt:lpstr>
      <vt:lpstr>HV Battery Removal and Replacement</vt:lpstr>
      <vt:lpstr>HV Battery Removal and Replacement (Cont.)</vt:lpstr>
      <vt:lpstr>HV Battery Removal and Replacement (Cont.)</vt:lpstr>
      <vt:lpstr>HV Battery Removal and Replacement (Cont.)</vt:lpstr>
      <vt:lpstr>HV Battery Removal and Replacement (Cont.)</vt:lpstr>
      <vt:lpstr>HV Battery Removal and Replacement (Cont.)</vt:lpstr>
      <vt:lpstr>HV Battery Removal and Replacement (Cont.)</vt:lpstr>
      <vt:lpstr>HV Cable Connections Service</vt:lpstr>
      <vt:lpstr>HV Cable Connections Service (Cont.)</vt:lpstr>
      <vt:lpstr>HV Cable Connections Service (Cont.)</vt:lpstr>
      <vt:lpstr>HV Cable Connections Service (Cont.)</vt:lpstr>
      <vt:lpstr>HV Power Cable Resistance </vt:lpstr>
      <vt:lpstr>HV Power Cable Leakage</vt:lpstr>
      <vt:lpstr>HV Battery Control Module Service</vt:lpstr>
      <vt:lpstr>HV Battery Control Module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2013-08-27T16:41:39Z</dcterms:created>
  <dcterms:modified xsi:type="dcterms:W3CDTF">2016-07-01T13:04:38Z</dcterms:modified>
</cp:coreProperties>
</file>