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6"/>
  </p:notesMasterIdLst>
  <p:sldIdLst>
    <p:sldId id="288" r:id="rId5"/>
    <p:sldId id="28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E30FB53-8D3C-41EA-915E-597054C24A3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B8E7687-F3A7-4DB3-A682-3F1739845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85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70C1CA-5A18-46DA-BEEF-B982FCD8819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9A9291-A3B7-4F90-A4D9-4D4D970009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EE3CC8-4D7F-4334-A340-90547D3166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B6968F-B612-488D-B76F-AF26B29F03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BB5B66-712A-4FCF-BB55-B27ABBD8A2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6F803A-9AE0-473E-8A3A-FEFB2AFAB9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01FA57-7C49-496F-AE76-64E6EC7938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FAEAB9-E041-47F6-A46D-0FD25BE01B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714095-A677-4FC7-8724-8033900C80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9E36B7-915B-4AAE-A565-69EC8AF280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45F3AA-2E35-424F-8799-92EB601701E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77D3E3-F2B9-4CB9-BC8A-CA67705EFF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CAA0CD-0BA8-45E1-9FF1-8286958572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EDFA7C-3F74-4C36-A9A6-B20107ABB7C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59BD5E-9EC5-4229-BF2C-F155F92419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BE5617-D8F8-4C30-A8A5-B5F895FFE0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13811-0597-4417-876A-F52F00BC95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CCE5C9-D990-4241-A3C9-E3A08AE329B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4C4462-B551-489D-8CC9-4AEB984B97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4D2BD0-D781-4332-AEDD-A62CA60202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ED9BFB-21FC-4A21-8D02-0F74259C91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759884-DC9A-4B86-BA16-83538BF4A2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2FD7E0-3E02-464B-85CB-E4B4C35DCA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654FBA-00FF-4941-8A6C-D9E5EA0822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DE6D2C-1507-42C9-A763-CDA882AEA5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234A5A-67F5-4CE2-B7EA-9958DFB726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EA213A-BADF-4BFD-87B7-88D8E6AEEED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581DAD-1815-47A6-868D-D768368AA8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CF3B33-A471-431D-BCC4-23B1681E8A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7845CD-BB49-4363-8DAD-6D37CE8865F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9462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2821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551708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7642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5654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9429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068636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897180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894717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7217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0537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22522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4615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8984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725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5179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3841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51638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0030977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853548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71449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96392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C8FF34-518B-4BEF-A52A-10494255E2D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3FBB44-C153-434B-BFE9-458CE17D8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5130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81101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134C961-1DC0-4B75-9851-3444AAAA2D7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079209-B48B-4E84-8834-EBC4D1B34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42136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5D36506-B461-4FBE-BCC1-D89027505DF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3CEBE0-2D8D-48D3-86C0-346D17C91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81151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C0C285-677A-40D4-881B-3BC4E05525E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24E45A-BAA6-42E3-A82C-F4E2DDE80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8840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D0F4E9-4B52-4E27-9707-52E2203D1F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BA34C4-343C-4FA1-94EA-024468E9B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52135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B4F37F-5B28-4470-9934-7A5DF484F4A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778CB41-65A1-4365-A31E-C7F80DBB0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4856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C963BA-A9FA-40B6-9CED-1A029D7A402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C7E7E4-3E2F-4384-BC88-AFBB28D6E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44739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2D0446-3F3A-4191-9A49-93224D8B717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F12C12-C283-4F6A-92E1-BD3837425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13217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733CE3-64C0-4562-A7E9-04FB5F815B7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B30C6F-F4F1-4D1D-B50A-E9F8FB01F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56835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810F9C-256A-4543-BE08-2AB4F3A659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0472D1-ADAF-4F46-A1FC-223F9DF20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92937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623BBA-957E-420D-A46A-BD9670059A7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5BD557-CE46-4E97-8E5D-679065F50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99581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614912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1B250E-15A3-4EC8-9042-5CB8B75D3A9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EB1FDC-93D0-4AF1-997B-FD86D269A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246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682A69-E283-4D17-92AB-CA09BC048C3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AD5CAE-CDE2-41D3-B284-27A4FA176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55943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CC3057-7A1C-4656-8FED-9D7EA1EA1F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8A66B4-DA57-4AD4-BA69-126C594D5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7888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3C5698-49F8-475E-B80D-655FA79AC7C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99E6B3-61C3-4829-B973-75DAE6364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98288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F8B06E-8701-4CE2-B29C-6933D45F179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45C60A-3136-4F06-8CA4-655C419F5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11354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C38CF0-C106-4929-99A2-2EA8E8FA1A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F20D80-A14C-43EB-9A62-23E785547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61705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A57A32-804F-4EEA-A47C-A322EDDADFD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E18899-55E9-4A96-B80D-6022F154F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30671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4A195F-7205-4515-BF8D-AE81D635A5A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82372C-E179-482E-941D-4AB599156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549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3CEA62-07A7-43D7-9A79-81656A04D74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C18B56-9D03-47BD-9B3E-5012CF294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8289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32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Charging System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the construction of major 12-</a:t>
            </a:r>
            <a:r>
              <a:rPr lang="en-US" dirty="0" smtClean="0"/>
              <a:t>volt charging </a:t>
            </a:r>
            <a:r>
              <a:rPr lang="en-US" dirty="0"/>
              <a:t>system components.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charging system indicators </a:t>
            </a:r>
            <a:r>
              <a:rPr lang="en-US" dirty="0" smtClean="0"/>
              <a:t>and instrumentation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construction and operation </a:t>
            </a:r>
            <a:r>
              <a:rPr lang="en-US" dirty="0" smtClean="0"/>
              <a:t>of hybrid </a:t>
            </a:r>
            <a:r>
              <a:rPr lang="en-US" dirty="0"/>
              <a:t>charging systems.</a:t>
            </a: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Compare the operation of a 12-volt </a:t>
            </a:r>
            <a:r>
              <a:rPr lang="en-US" dirty="0" smtClean="0"/>
              <a:t>charging system </a:t>
            </a:r>
            <a:r>
              <a:rPr lang="en-US" dirty="0"/>
              <a:t>to that of a hybrid charging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that </a:t>
            </a:r>
            <a:r>
              <a:rPr lang="en-US" dirty="0"/>
              <a:t>require a knowledge of </a:t>
            </a:r>
            <a:r>
              <a:rPr lang="en-US" dirty="0" smtClean="0"/>
              <a:t>charging system </a:t>
            </a:r>
            <a:r>
              <a:rPr lang="en-US" dirty="0"/>
              <a:t>fundamentals.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Recharges battery </a:t>
            </a:r>
            <a:r>
              <a:rPr lang="en-US" dirty="0"/>
              <a:t>after engine cranking </a:t>
            </a:r>
            <a:r>
              <a:rPr lang="en-US" dirty="0" smtClean="0"/>
              <a:t>or after electrical accessory use </a:t>
            </a:r>
            <a:r>
              <a:rPr lang="en-US" dirty="0"/>
              <a:t>with </a:t>
            </a:r>
            <a:r>
              <a:rPr lang="en-US" dirty="0" smtClean="0"/>
              <a:t>engine </a:t>
            </a:r>
            <a:r>
              <a:rPr lang="en-US" dirty="0"/>
              <a:t>shut </a:t>
            </a:r>
            <a:r>
              <a:rPr lang="en-US" dirty="0" smtClean="0"/>
              <a:t>off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Supplies all12-volt electricity when engine </a:t>
            </a:r>
            <a:r>
              <a:rPr lang="en-US" dirty="0"/>
              <a:t>is </a:t>
            </a:r>
            <a:r>
              <a:rPr lang="en-US" dirty="0" smtClean="0"/>
              <a:t>running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Provides 13-15 </a:t>
            </a:r>
            <a:r>
              <a:rPr lang="en-US" dirty="0"/>
              <a:t>volt output, </a:t>
            </a:r>
            <a:r>
              <a:rPr lang="en-US" dirty="0" smtClean="0"/>
              <a:t>slightly higher than fully-charged battery at </a:t>
            </a:r>
            <a:r>
              <a:rPr lang="en-US" dirty="0"/>
              <a:t>12.6 </a:t>
            </a:r>
            <a:r>
              <a:rPr lang="en-US" dirty="0" smtClean="0"/>
              <a:t>volts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Functions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Changes </a:t>
            </a:r>
            <a:r>
              <a:rPr lang="en-US" dirty="0"/>
              <a:t>current and voltage output to </a:t>
            </a:r>
            <a:r>
              <a:rPr lang="en-US" dirty="0" smtClean="0"/>
              <a:t>meet different </a:t>
            </a:r>
            <a:r>
              <a:rPr lang="en-US" dirty="0"/>
              <a:t>electrical </a:t>
            </a:r>
            <a:r>
              <a:rPr lang="en-US" dirty="0" smtClean="0"/>
              <a:t>loads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Provides </a:t>
            </a:r>
            <a:r>
              <a:rPr lang="en-US" dirty="0"/>
              <a:t>smooth dc for </a:t>
            </a:r>
            <a:r>
              <a:rPr lang="en-US" dirty="0" smtClean="0"/>
              <a:t>proper function of </a:t>
            </a:r>
            <a:r>
              <a:rPr lang="en-US" dirty="0"/>
              <a:t>all </a:t>
            </a:r>
            <a:r>
              <a:rPr lang="en-US" dirty="0" smtClean="0"/>
              <a:t>vehicle’s </a:t>
            </a:r>
            <a:r>
              <a:rPr lang="en-US" dirty="0"/>
              <a:t>electronic </a:t>
            </a:r>
            <a:r>
              <a:rPr lang="en-US" dirty="0" smtClean="0"/>
              <a:t>circuits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Charging Circuit</a:t>
            </a:r>
          </a:p>
        </p:txBody>
      </p:sp>
      <p:pic>
        <p:nvPicPr>
          <p:cNvPr id="28675" name="Content Placeholder 3" descr="32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5800" y="1711325"/>
            <a:ext cx="5410200" cy="4860925"/>
          </a:xfr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(ac generator)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Voltage </a:t>
            </a:r>
            <a:r>
              <a:rPr lang="en-US" dirty="0" smtClean="0"/>
              <a:t>regulator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Drive </a:t>
            </a:r>
            <a:r>
              <a:rPr lang="en-US" dirty="0" smtClean="0"/>
              <a:t>belt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Charge </a:t>
            </a:r>
            <a:r>
              <a:rPr lang="en-US" dirty="0" smtClean="0"/>
              <a:t>indicator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Charging system </a:t>
            </a:r>
            <a:r>
              <a:rPr lang="en-US" dirty="0" smtClean="0"/>
              <a:t>harness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ECM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During engine cranking, </a:t>
            </a:r>
            <a:r>
              <a:rPr lang="en-US" dirty="0" smtClean="0"/>
              <a:t>battery </a:t>
            </a:r>
            <a:r>
              <a:rPr lang="en-US" dirty="0"/>
              <a:t>supplies </a:t>
            </a:r>
            <a:r>
              <a:rPr lang="en-US" dirty="0" smtClean="0"/>
              <a:t>all electricity for 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engine </a:t>
            </a:r>
            <a:r>
              <a:rPr lang="en-US" dirty="0"/>
              <a:t>starts running, </a:t>
            </a:r>
            <a:r>
              <a:rPr lang="en-US" dirty="0" smtClean="0"/>
              <a:t>charging </a:t>
            </a:r>
            <a:r>
              <a:rPr lang="en-US" dirty="0"/>
              <a:t>system </a:t>
            </a:r>
            <a:r>
              <a:rPr lang="en-US" dirty="0" smtClean="0"/>
              <a:t>takes over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regulator keeps alternator output </a:t>
            </a:r>
            <a:r>
              <a:rPr lang="en-US" dirty="0" smtClean="0"/>
              <a:t>at </a:t>
            </a:r>
            <a:r>
              <a:rPr lang="en-US" dirty="0"/>
              <a:t>preset charging voltage (13–15 volts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Since this </a:t>
            </a:r>
            <a:r>
              <a:rPr lang="en-US" dirty="0" smtClean="0"/>
              <a:t>is higher </a:t>
            </a:r>
            <a:r>
              <a:rPr lang="en-US" dirty="0"/>
              <a:t>than battery voltage (12.6 volts), current </a:t>
            </a:r>
            <a:r>
              <a:rPr lang="en-US" dirty="0" smtClean="0"/>
              <a:t>flows back </a:t>
            </a:r>
            <a:r>
              <a:rPr lang="en-US" dirty="0"/>
              <a:t>into </a:t>
            </a:r>
            <a:r>
              <a:rPr lang="en-US" dirty="0" smtClean="0"/>
              <a:t>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Simplified alternator has two </a:t>
            </a:r>
            <a:r>
              <a:rPr lang="en-US" dirty="0"/>
              <a:t>main </a:t>
            </a:r>
            <a:r>
              <a:rPr lang="en-US" dirty="0" smtClean="0"/>
              <a:t>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Rotor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Located in alternator housing center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reates rotating </a:t>
            </a:r>
            <a:r>
              <a:rPr lang="en-US" dirty="0"/>
              <a:t>magnetic </a:t>
            </a:r>
            <a:r>
              <a:rPr lang="en-US" dirty="0" smtClean="0"/>
              <a:t>field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Stator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tationary </a:t>
            </a:r>
            <a:r>
              <a:rPr lang="en-US" dirty="0"/>
              <a:t>set of windings </a:t>
            </a:r>
            <a:r>
              <a:rPr lang="en-US" dirty="0" smtClean="0"/>
              <a:t>surrounds rotor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Output </a:t>
            </a:r>
            <a:r>
              <a:rPr lang="en-US" dirty="0"/>
              <a:t>winding in </a:t>
            </a:r>
            <a:r>
              <a:rPr lang="en-US" dirty="0" smtClean="0"/>
              <a:t>alternator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Produces alternating current (ac) output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Automobile electrical systems designed to use direct current (dc)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Cannot use ac as it comes out of alternator’s stator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current must be rectified before entering electrical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hanged into direct current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Brush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Rectifier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Alternator </a:t>
            </a:r>
            <a:r>
              <a:rPr lang="en-US" dirty="0" smtClean="0"/>
              <a:t>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Fan and </a:t>
            </a:r>
            <a:r>
              <a:rPr lang="en-US" dirty="0" smtClean="0"/>
              <a:t>pulley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Voltage </a:t>
            </a:r>
            <a:r>
              <a:rPr lang="en-US" dirty="0" smtClean="0"/>
              <a:t>regulator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Components (Cont.)</a:t>
            </a:r>
          </a:p>
        </p:txBody>
      </p:sp>
      <p:pic>
        <p:nvPicPr>
          <p:cNvPr id="34819" name="Content Placeholder 3" descr="32-0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638" y="1968500"/>
            <a:ext cx="8640762" cy="4302125"/>
          </a:xfrm>
        </p:spPr>
      </p:pic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401638" y="6116638"/>
            <a:ext cx="20653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Components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</a:t>
            </a:r>
            <a:r>
              <a:rPr lang="en-US" dirty="0"/>
              <a:t>rotor assembly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field windings </a:t>
            </a:r>
            <a:r>
              <a:rPr lang="en-US" dirty="0"/>
              <a:t>mounted on </a:t>
            </a:r>
            <a:r>
              <a:rPr lang="en-US" dirty="0" smtClean="0"/>
              <a:t>shaft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Alternator bearings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produce </a:t>
            </a:r>
            <a:r>
              <a:rPr lang="en-US" dirty="0" smtClean="0"/>
              <a:t>low-friction </a:t>
            </a:r>
            <a:r>
              <a:rPr lang="en-US" dirty="0"/>
              <a:t>surface for </a:t>
            </a:r>
            <a:r>
              <a:rPr lang="en-US" dirty="0" smtClean="0"/>
              <a:t>rotor shaft</a:t>
            </a:r>
            <a:r>
              <a:rPr lang="en-US" dirty="0"/>
              <a:t>	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N</a:t>
            </a:r>
            <a:r>
              <a:rPr lang="en-US" dirty="0" smtClean="0"/>
              <a:t>eedle or ball types 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Components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slip rings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Mounted on rotor shaft to provide dc current to field windings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Each end of field windings connects to a slip 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Alternator brushes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Ride </a:t>
            </a:r>
            <a:r>
              <a:rPr lang="en-US" dirty="0"/>
              <a:t>on </a:t>
            </a:r>
            <a:r>
              <a:rPr lang="en-US" dirty="0" smtClean="0"/>
              <a:t>slip </a:t>
            </a:r>
            <a:r>
              <a:rPr lang="en-US" dirty="0"/>
              <a:t>rings to </a:t>
            </a:r>
            <a:r>
              <a:rPr lang="en-US" dirty="0" smtClean="0"/>
              <a:t>make sliding </a:t>
            </a:r>
            <a:r>
              <a:rPr lang="en-US" dirty="0"/>
              <a:t>electrical </a:t>
            </a:r>
            <a:r>
              <a:rPr lang="en-US" dirty="0" smtClean="0"/>
              <a:t>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Brush springs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brushes in contact with slip rings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Rectifier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Or diode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six diodes to convert stator </a:t>
            </a:r>
            <a:r>
              <a:rPr lang="en-US" dirty="0" smtClean="0"/>
              <a:t>current (ac) </a:t>
            </a:r>
            <a:r>
              <a:rPr lang="en-US" dirty="0"/>
              <a:t>to direct </a:t>
            </a:r>
            <a:r>
              <a:rPr lang="en-US" dirty="0" smtClean="0"/>
              <a:t>current (dc)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Full</a:t>
            </a:r>
            <a:r>
              <a:rPr lang="en-US" dirty="0"/>
              <a:t>-wave </a:t>
            </a:r>
            <a:r>
              <a:rPr lang="en-US" dirty="0" smtClean="0"/>
              <a:t>rectification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Changes both positive </a:t>
            </a:r>
            <a:r>
              <a:rPr lang="en-US" dirty="0"/>
              <a:t>and negative polarities into direct current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Rectifier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Diode </a:t>
            </a:r>
            <a:r>
              <a:rPr lang="en-US" dirty="0"/>
              <a:t>trio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Supply </a:t>
            </a:r>
            <a:r>
              <a:rPr lang="en-US" dirty="0"/>
              <a:t>current to </a:t>
            </a:r>
            <a:r>
              <a:rPr lang="en-US" dirty="0" smtClean="0"/>
              <a:t>rotor field windings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Rectifier </a:t>
            </a:r>
            <a:r>
              <a:rPr lang="en-US" dirty="0"/>
              <a:t>diodes </a:t>
            </a:r>
            <a:r>
              <a:rPr lang="en-US" dirty="0" smtClean="0"/>
              <a:t>mounted </a:t>
            </a:r>
            <a:r>
              <a:rPr lang="en-US" dirty="0"/>
              <a:t>in </a:t>
            </a:r>
            <a:r>
              <a:rPr lang="en-US" dirty="0" smtClean="0"/>
              <a:t>diode frame or </a:t>
            </a:r>
            <a:r>
              <a:rPr lang="en-US" dirty="0"/>
              <a:t>heat </a:t>
            </a:r>
            <a:r>
              <a:rPr lang="en-US" dirty="0" smtClean="0"/>
              <a:t>sink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Three </a:t>
            </a:r>
            <a:r>
              <a:rPr lang="en-US" dirty="0"/>
              <a:t>positive diodes </a:t>
            </a:r>
            <a:r>
              <a:rPr lang="en-US" dirty="0" smtClean="0"/>
              <a:t>press-fit </a:t>
            </a:r>
            <a:r>
              <a:rPr lang="en-US" dirty="0"/>
              <a:t>in </a:t>
            </a:r>
            <a:r>
              <a:rPr lang="en-US" dirty="0" smtClean="0"/>
              <a:t>insulated frame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Three negative diodes mounted </a:t>
            </a:r>
            <a:r>
              <a:rPr lang="en-US" dirty="0"/>
              <a:t>in </a:t>
            </a:r>
            <a:r>
              <a:rPr lang="en-US" dirty="0" err="1" smtClean="0"/>
              <a:t>uninsulated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grounded frame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Rectifier Assembly</a:t>
            </a:r>
          </a:p>
        </p:txBody>
      </p:sp>
      <p:pic>
        <p:nvPicPr>
          <p:cNvPr id="39939" name="Content Placeholder 3" descr="32-1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6438" y="1711325"/>
            <a:ext cx="5357812" cy="4860925"/>
          </a:xfrm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7334250" y="5886450"/>
            <a:ext cx="1220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Components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stator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Three sets of windings, each wrapped around laminated iron core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</a:t>
            </a:r>
            <a:r>
              <a:rPr lang="en-US" dirty="0"/>
              <a:t>fan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Mounted </a:t>
            </a:r>
            <a:r>
              <a:rPr lang="en-US" dirty="0"/>
              <a:t>on </a:t>
            </a:r>
            <a:r>
              <a:rPr lang="en-US" dirty="0" smtClean="0"/>
              <a:t>front </a:t>
            </a:r>
            <a:r>
              <a:rPr lang="en-US" dirty="0"/>
              <a:t>of </a:t>
            </a:r>
            <a:r>
              <a:rPr lang="en-US" dirty="0" smtClean="0"/>
              <a:t>rotor shaft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Alternator </a:t>
            </a:r>
            <a:r>
              <a:rPr lang="en-US" dirty="0"/>
              <a:t>pulley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a belt to spin rotor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Voltage Regulator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alternator output </a:t>
            </a:r>
            <a:r>
              <a:rPr lang="en-US" dirty="0" smtClean="0"/>
              <a:t>by changing current flowing </a:t>
            </a:r>
            <a:r>
              <a:rPr lang="en-US" dirty="0"/>
              <a:t>through </a:t>
            </a:r>
            <a:r>
              <a:rPr lang="en-US" dirty="0" smtClean="0"/>
              <a:t>rotor’s field windings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Integral </a:t>
            </a:r>
            <a:r>
              <a:rPr lang="en-US" dirty="0"/>
              <a:t>voltage regulator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Mounted inside or </a:t>
            </a:r>
            <a:r>
              <a:rPr lang="en-US" dirty="0"/>
              <a:t>on </a:t>
            </a:r>
            <a:r>
              <a:rPr lang="en-US" dirty="0" smtClean="0"/>
              <a:t>alternator rear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common type </a:t>
            </a:r>
            <a:r>
              <a:rPr lang="en-US" dirty="0"/>
              <a:t>used on today’s vehicles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Voltage Regulator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increase alternator </a:t>
            </a:r>
            <a:r>
              <a:rPr lang="en-US" dirty="0" smtClean="0"/>
              <a:t>output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</a:t>
            </a:r>
            <a:r>
              <a:rPr lang="en-US" dirty="0"/>
              <a:t>more current into </a:t>
            </a:r>
            <a:r>
              <a:rPr lang="en-US" dirty="0" smtClean="0"/>
              <a:t>rotor’s field windings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reduce alternator </a:t>
            </a:r>
            <a:r>
              <a:rPr lang="en-US" dirty="0" smtClean="0"/>
              <a:t>output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Places </a:t>
            </a:r>
            <a:r>
              <a:rPr lang="en-US" dirty="0"/>
              <a:t>more resistance between </a:t>
            </a:r>
            <a:r>
              <a:rPr lang="en-US" dirty="0" smtClean="0"/>
              <a:t>battery </a:t>
            </a:r>
            <a:r>
              <a:rPr lang="en-US" dirty="0"/>
              <a:t>and </a:t>
            </a:r>
            <a:r>
              <a:rPr lang="en-US" dirty="0" smtClean="0"/>
              <a:t>field windings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Alternator speed and electrical load </a:t>
            </a:r>
            <a:r>
              <a:rPr lang="en-US" dirty="0" smtClean="0"/>
              <a:t>determine whether regulator </a:t>
            </a:r>
            <a:r>
              <a:rPr lang="en-US" dirty="0"/>
              <a:t>increases or decreases </a:t>
            </a:r>
            <a:r>
              <a:rPr lang="en-US" dirty="0" smtClean="0"/>
              <a:t>charging output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ECM Charging System Monitoring and</a:t>
            </a:r>
            <a:br>
              <a:rPr lang="en-US" altLang="en-US" smtClean="0"/>
            </a:br>
            <a:r>
              <a:rPr lang="en-US" altLang="en-US" smtClean="0"/>
              <a:t>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module can monitor charging </a:t>
            </a:r>
            <a:r>
              <a:rPr lang="en-US" dirty="0" smtClean="0"/>
              <a:t>system output </a:t>
            </a:r>
            <a:r>
              <a:rPr lang="en-US" dirty="0"/>
              <a:t>and react to changing operating </a:t>
            </a:r>
            <a:r>
              <a:rPr lang="en-US" dirty="0" smtClean="0"/>
              <a:t>conditions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</a:t>
            </a:r>
            <a:r>
              <a:rPr lang="en-US" dirty="0"/>
              <a:t>controls </a:t>
            </a:r>
            <a:r>
              <a:rPr lang="en-US" dirty="0" smtClean="0"/>
              <a:t>duty </a:t>
            </a:r>
            <a:r>
              <a:rPr lang="en-US" dirty="0"/>
              <a:t>cycle </a:t>
            </a:r>
            <a:r>
              <a:rPr lang="en-US" dirty="0" smtClean="0"/>
              <a:t>of alternator’s field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Duty </a:t>
            </a:r>
            <a:r>
              <a:rPr lang="en-US" dirty="0"/>
              <a:t>cycle is </a:t>
            </a:r>
            <a:r>
              <a:rPr lang="en-US" dirty="0" smtClean="0"/>
              <a:t>percentage of </a:t>
            </a:r>
            <a:r>
              <a:rPr lang="en-US" dirty="0"/>
              <a:t>time </a:t>
            </a:r>
            <a:r>
              <a:rPr lang="en-US" dirty="0" smtClean="0"/>
              <a:t>current feeds </a:t>
            </a:r>
            <a:r>
              <a:rPr lang="en-US" dirty="0"/>
              <a:t>to </a:t>
            </a:r>
            <a:r>
              <a:rPr lang="en-US" dirty="0" smtClean="0"/>
              <a:t>alternator’s field windings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50% duty cycle </a:t>
            </a:r>
            <a:r>
              <a:rPr lang="en-US" dirty="0"/>
              <a:t>is </a:t>
            </a:r>
            <a:r>
              <a:rPr lang="en-US" dirty="0" smtClean="0"/>
              <a:t>normal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Battery </a:t>
            </a:r>
            <a:r>
              <a:rPr lang="en-US" altLang="en-US" dirty="0" err="1" smtClean="0"/>
              <a:t>Thermistor</a:t>
            </a:r>
            <a:r>
              <a:rPr lang="en-US" altLang="en-US" dirty="0" smtClean="0"/>
              <a:t>/Fail-Safe Circuit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thermistor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</a:t>
            </a:r>
            <a:r>
              <a:rPr lang="en-US" dirty="0"/>
              <a:t>battery temperature so </a:t>
            </a:r>
            <a:r>
              <a:rPr lang="en-US" dirty="0" smtClean="0"/>
              <a:t>charging system can </a:t>
            </a:r>
            <a:r>
              <a:rPr lang="en-US" dirty="0"/>
              <a:t>alter charging output as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Fail</a:t>
            </a:r>
            <a:r>
              <a:rPr lang="en-US" dirty="0"/>
              <a:t>-</a:t>
            </a:r>
            <a:r>
              <a:rPr lang="en-US" dirty="0" smtClean="0"/>
              <a:t>safe 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Disconnect </a:t>
            </a:r>
            <a:r>
              <a:rPr lang="en-US" dirty="0"/>
              <a:t>alternator output if </a:t>
            </a:r>
            <a:r>
              <a:rPr lang="en-US" dirty="0" smtClean="0"/>
              <a:t>voltage levels </a:t>
            </a:r>
            <a:r>
              <a:rPr lang="en-US" dirty="0"/>
              <a:t>become too </a:t>
            </a:r>
            <a:r>
              <a:rPr lang="en-US" dirty="0" smtClean="0"/>
              <a:t>high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Drive Belts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9212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Powered </a:t>
            </a:r>
            <a:r>
              <a:rPr lang="en-US" dirty="0"/>
              <a:t>by </a:t>
            </a:r>
            <a:r>
              <a:rPr lang="en-US" dirty="0" smtClean="0"/>
              <a:t>crankshaft pulley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Turns alternator </a:t>
            </a:r>
            <a:r>
              <a:rPr lang="en-US" dirty="0"/>
              <a:t>pulley and </a:t>
            </a:r>
            <a:r>
              <a:rPr lang="en-US" dirty="0" smtClean="0"/>
              <a:t>rotor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belt </a:t>
            </a:r>
            <a:r>
              <a:rPr lang="en-US" dirty="0" smtClean="0"/>
              <a:t>types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</a:t>
            </a:r>
            <a:r>
              <a:rPr lang="en-US" dirty="0"/>
              <a:t>-</a:t>
            </a:r>
            <a:r>
              <a:rPr lang="en-US" dirty="0" smtClean="0"/>
              <a:t>belt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Cogged </a:t>
            </a:r>
            <a:r>
              <a:rPr lang="en-US" dirty="0"/>
              <a:t>V-</a:t>
            </a:r>
            <a:r>
              <a:rPr lang="en-US" dirty="0" smtClean="0"/>
              <a:t>belt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Ribbed belt</a:t>
            </a:r>
            <a:endParaRPr lang="en-US" dirty="0"/>
          </a:p>
        </p:txBody>
      </p:sp>
      <p:pic>
        <p:nvPicPr>
          <p:cNvPr id="47108" name="Content Placeholder 6" descr="32-1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8388" y="1530350"/>
            <a:ext cx="2568575" cy="5056188"/>
          </a:xfrm>
        </p:spPr>
      </p:pic>
      <p:sp>
        <p:nvSpPr>
          <p:cNvPr id="47109" name="TextBox 5"/>
          <p:cNvSpPr txBox="1">
            <a:spLocks noChangeArrowheads="1"/>
          </p:cNvSpPr>
          <p:nvPr/>
        </p:nvSpPr>
        <p:spPr bwMode="auto">
          <a:xfrm>
            <a:off x="5749925" y="6278563"/>
            <a:ext cx="1338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(Gates)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Charge Indicators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Informs driver </a:t>
            </a:r>
            <a:r>
              <a:rPr lang="en-US" dirty="0"/>
              <a:t>of </a:t>
            </a:r>
            <a:r>
              <a:rPr lang="en-US" dirty="0" smtClean="0"/>
              <a:t>operating condition </a:t>
            </a:r>
            <a:r>
              <a:rPr lang="en-US" dirty="0"/>
              <a:t>or output of </a:t>
            </a:r>
            <a:r>
              <a:rPr lang="en-US" dirty="0" smtClean="0"/>
              <a:t>charging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basic </a:t>
            </a:r>
            <a:r>
              <a:rPr lang="en-US" dirty="0" smtClean="0"/>
              <a:t>types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Warning </a:t>
            </a:r>
            <a:r>
              <a:rPr lang="en-US" dirty="0" smtClean="0"/>
              <a:t>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Voltmeter </a:t>
            </a:r>
            <a:r>
              <a:rPr lang="en-US" dirty="0" smtClean="0"/>
              <a:t>indicator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Ammeter </a:t>
            </a:r>
            <a:r>
              <a:rPr lang="en-US" dirty="0" smtClean="0"/>
              <a:t>indicator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Warning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Wired </a:t>
            </a:r>
            <a:r>
              <a:rPr lang="en-US" dirty="0"/>
              <a:t>into </a:t>
            </a:r>
            <a:r>
              <a:rPr lang="en-US" dirty="0" smtClean="0"/>
              <a:t>charging </a:t>
            </a:r>
            <a:r>
              <a:rPr lang="en-US" dirty="0"/>
              <a:t>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Will glow when alternator output drops to specified 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good charging systems, current flow </a:t>
            </a:r>
            <a:r>
              <a:rPr lang="en-US" dirty="0"/>
              <a:t>through </a:t>
            </a:r>
            <a:r>
              <a:rPr lang="en-US" dirty="0" smtClean="0"/>
              <a:t>field </a:t>
            </a:r>
            <a:r>
              <a:rPr lang="en-US" dirty="0"/>
              <a:t>will be too low to </a:t>
            </a:r>
            <a:r>
              <a:rPr lang="en-US" dirty="0" smtClean="0"/>
              <a:t>light bulb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Voltmeter Indicator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Warns driver </a:t>
            </a:r>
            <a:r>
              <a:rPr lang="en-US" dirty="0"/>
              <a:t>of charging system </a:t>
            </a:r>
            <a:r>
              <a:rPr lang="en-US" smtClean="0"/>
              <a:t>problems </a:t>
            </a:r>
          </a:p>
          <a:p>
            <a:pPr>
              <a:buFont typeface="Arial" charset="0"/>
              <a:buChar char="•"/>
              <a:defRPr/>
            </a:pPr>
            <a:r>
              <a:rPr lang="en-US" smtClean="0"/>
              <a:t>Simply </a:t>
            </a:r>
            <a:r>
              <a:rPr lang="en-US" dirty="0"/>
              <a:t>shows </a:t>
            </a:r>
            <a:r>
              <a:rPr lang="en-US" dirty="0" smtClean="0"/>
              <a:t>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Indicator </a:t>
            </a:r>
            <a:r>
              <a:rPr lang="en-US" dirty="0"/>
              <a:t>of current output and </a:t>
            </a:r>
            <a:r>
              <a:rPr lang="en-US" dirty="0" smtClean="0"/>
              <a:t>charging system 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reading </a:t>
            </a:r>
            <a:r>
              <a:rPr lang="en-US" dirty="0"/>
              <a:t>is too </a:t>
            </a:r>
            <a:r>
              <a:rPr lang="en-US" dirty="0" smtClean="0"/>
              <a:t>high, overcharging </a:t>
            </a:r>
            <a:r>
              <a:rPr lang="en-US" dirty="0"/>
              <a:t>can </a:t>
            </a:r>
            <a:r>
              <a:rPr lang="en-US" dirty="0" smtClean="0"/>
              <a:t>occur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excess </a:t>
            </a:r>
            <a:r>
              <a:rPr lang="en-US" dirty="0"/>
              <a:t>current </a:t>
            </a:r>
            <a:r>
              <a:rPr lang="en-US" dirty="0" smtClean="0"/>
              <a:t>is forced </a:t>
            </a:r>
            <a:r>
              <a:rPr lang="en-US" dirty="0"/>
              <a:t>through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 Charging Circuit</a:t>
            </a:r>
          </a:p>
        </p:txBody>
      </p:sp>
      <p:pic>
        <p:nvPicPr>
          <p:cNvPr id="51203" name="Content Placeholder 3" descr="32-1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3" y="1711325"/>
            <a:ext cx="8353425" cy="4667250"/>
          </a:xfrm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Charging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hybrid vehicles do not have </a:t>
            </a:r>
            <a:r>
              <a:rPr lang="en-US" dirty="0" smtClean="0"/>
              <a:t>conventional alternators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Motor-generator recharges </a:t>
            </a:r>
            <a:r>
              <a:rPr lang="en-US" dirty="0"/>
              <a:t>high-voltage </a:t>
            </a:r>
            <a:r>
              <a:rPr lang="en-US" dirty="0" smtClean="0"/>
              <a:t>battery or conventional </a:t>
            </a:r>
            <a:r>
              <a:rPr lang="en-US" dirty="0"/>
              <a:t>12-volt </a:t>
            </a:r>
            <a:r>
              <a:rPr lang="en-US" dirty="0" smtClean="0"/>
              <a:t>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Charging System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Major </a:t>
            </a:r>
            <a:r>
              <a:rPr lang="en-US" dirty="0"/>
              <a:t>parts of </a:t>
            </a:r>
            <a:r>
              <a:rPr lang="en-US" dirty="0" smtClean="0"/>
              <a:t>hybrid </a:t>
            </a:r>
            <a:r>
              <a:rPr lang="en-US" dirty="0"/>
              <a:t>charging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Motor-</a:t>
            </a:r>
            <a:r>
              <a:rPr lang="en-US" dirty="0" smtClean="0"/>
              <a:t>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Hybrid </a:t>
            </a:r>
            <a:r>
              <a:rPr lang="en-US" dirty="0" smtClean="0"/>
              <a:t>instrumentation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power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Hybrid control </a:t>
            </a:r>
            <a:r>
              <a:rPr lang="en-US" dirty="0" smtClean="0"/>
              <a:t>module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Charging System </a:t>
            </a:r>
            <a:br>
              <a:rPr lang="en-US" altLang="en-US" smtClean="0"/>
            </a:br>
            <a:r>
              <a:rPr lang="en-US" altLang="en-US" smtClean="0"/>
              <a:t>Components</a:t>
            </a:r>
          </a:p>
        </p:txBody>
      </p:sp>
      <p:pic>
        <p:nvPicPr>
          <p:cNvPr id="54275" name="Content Placeholder 3" descr="32-1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138" y="1711325"/>
            <a:ext cx="7216775" cy="4860925"/>
          </a:xfrm>
        </p:spPr>
      </p:pic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6902450" y="5949950"/>
            <a:ext cx="1414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(Audi)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824</Words>
  <Application>Microsoft Office PowerPoint</Application>
  <PresentationFormat>On-screen Show (4:3)</PresentationFormat>
  <Paragraphs>178</Paragraphs>
  <Slides>31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Title Slide</vt:lpstr>
      <vt:lpstr>4_Custom Design</vt:lpstr>
      <vt:lpstr>Ojectives</vt:lpstr>
      <vt:lpstr>Content</vt:lpstr>
      <vt:lpstr>PowerPoint Presentation</vt:lpstr>
      <vt:lpstr>32</vt:lpstr>
      <vt:lpstr>Objectives</vt:lpstr>
      <vt:lpstr>Objectives</vt:lpstr>
      <vt:lpstr>12-Volt Charging System Functions</vt:lpstr>
      <vt:lpstr>12-Volt Charging System Functions (Cont.)</vt:lpstr>
      <vt:lpstr>Basic Charging Circuit</vt:lpstr>
      <vt:lpstr>12-Volt Charging System Parts</vt:lpstr>
      <vt:lpstr>12-Volt Charging System</vt:lpstr>
      <vt:lpstr>Alternator</vt:lpstr>
      <vt:lpstr>Alternator (Cont.)</vt:lpstr>
      <vt:lpstr>Alternator Components</vt:lpstr>
      <vt:lpstr>Alternator Components (Cont.)</vt:lpstr>
      <vt:lpstr>Alternator Components (Cont.)</vt:lpstr>
      <vt:lpstr>Alternator Components (Cont.)</vt:lpstr>
      <vt:lpstr>Alternator Rectifier</vt:lpstr>
      <vt:lpstr>Alternator Rectifier (Cont.)</vt:lpstr>
      <vt:lpstr>Rectifier Assembly</vt:lpstr>
      <vt:lpstr>Alternator Components (Cont.)</vt:lpstr>
      <vt:lpstr>Voltage Regulator</vt:lpstr>
      <vt:lpstr>Voltage Regulator Operation</vt:lpstr>
      <vt:lpstr>ECM Charging System Monitoring and Control</vt:lpstr>
      <vt:lpstr>Battery Thermistor/Fail-Safe Circuit</vt:lpstr>
      <vt:lpstr>Alternator Drive Belts</vt:lpstr>
      <vt:lpstr>Charge Indicators</vt:lpstr>
      <vt:lpstr>Alternator Warning Light</vt:lpstr>
      <vt:lpstr>Voltmeter Indicator</vt:lpstr>
      <vt:lpstr>The Charging Circuit</vt:lpstr>
      <vt:lpstr>Hybrid Charging Systems</vt:lpstr>
      <vt:lpstr>Hybrid Charging System Parts</vt:lpstr>
      <vt:lpstr>Hybrid Charging System  Components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2013-08-28T15:32:03Z</dcterms:created>
  <dcterms:modified xsi:type="dcterms:W3CDTF">2016-07-01T13:04:49Z</dcterms:modified>
</cp:coreProperties>
</file>