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40"/>
  </p:notesMasterIdLst>
  <p:sldIdLst>
    <p:sldId id="325" r:id="rId5"/>
    <p:sldId id="324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4" r:id="rId14"/>
    <p:sldId id="268" r:id="rId15"/>
    <p:sldId id="265" r:id="rId16"/>
    <p:sldId id="266" r:id="rId17"/>
    <p:sldId id="267" r:id="rId18"/>
    <p:sldId id="326" r:id="rId19"/>
    <p:sldId id="269" r:id="rId20"/>
    <p:sldId id="270" r:id="rId21"/>
    <p:sldId id="275" r:id="rId22"/>
    <p:sldId id="276" r:id="rId23"/>
    <p:sldId id="277" r:id="rId24"/>
    <p:sldId id="278" r:id="rId25"/>
    <p:sldId id="284" r:id="rId26"/>
    <p:sldId id="279" r:id="rId27"/>
    <p:sldId id="280" r:id="rId28"/>
    <p:sldId id="281" r:id="rId29"/>
    <p:sldId id="282" r:id="rId30"/>
    <p:sldId id="285" r:id="rId31"/>
    <p:sldId id="283" r:id="rId32"/>
    <p:sldId id="286" r:id="rId33"/>
    <p:sldId id="287" r:id="rId34"/>
    <p:sldId id="327" r:id="rId35"/>
    <p:sldId id="304" r:id="rId36"/>
    <p:sldId id="309" r:id="rId37"/>
    <p:sldId id="311" r:id="rId38"/>
    <p:sldId id="310" r:id="rId3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2946AEE-FBF9-4EEF-A3E5-F63E15E995B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6EA2784-BF71-49D0-BA81-A00FD10635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8649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D51893-9514-4C9A-8EC6-EF13A195900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FFB29C-357A-4382-9289-257E3219F32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9BF8F7-7571-4FAA-9118-3CAB788E557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C470D7-2449-49E9-97B6-7489E408F4D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1EDAC6-067B-4E61-8956-99348CB68CC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F8981C-FFDE-4506-ABFC-DB0025247B8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CC4433-C979-4461-8BEF-26128C49616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08F6A6-35EA-4ABD-B3B1-DF6D9D47CCD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6D0AB9-9204-4CA7-963B-FE38927F118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952E35-BF9B-477B-83FC-D66B1B52522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8BE07-615D-47C5-8E91-FE79173C1AA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3F296C-5A82-438E-B993-FAEB1B433FE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2835C-90AC-4AE3-A5CB-020F45BDA40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5F1BF9-1124-4751-8186-81CDF0AE02B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0B65FE-A783-4BE5-918D-16BC68864BC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3C0ADF-ECE8-4011-BB48-C2D20D8F5BD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A29434-B98B-404F-BC85-E0AEEEBB21A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AAB199-828D-45B5-BC7E-595E6703318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A6A6DF-3F72-4D71-AFAC-1194574D15D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A3DECF-6F77-45FA-ACB1-B860BFF42AA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C93CA4-550B-4167-931B-1C1F6CC0603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3820DE-DD75-43BE-9AD6-FFCE88FA010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A526B0-2166-45A2-9954-042A673482D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969104-7C1B-43EA-980B-A2F42718075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1DCD97-0671-4607-B374-629C78E954A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509812-B545-4400-AA86-6F44FCC1330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D4291B-3CF7-44B5-9DF1-74C931068B6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1EB3B5-0BFB-443E-894D-E02861949EE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40BBD8-5CCC-4959-9C15-428CE5B921C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1493470-2CBA-43B9-BFC9-AEACF64BE2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88052E-978D-420E-BAA5-3574F89EEC4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07EC5C-C227-4EF2-BF3F-924E5ED40BB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19980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577483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3849684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57307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32851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557831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8382976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4059023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852452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200611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84057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895509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7183946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8750670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11985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018150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51468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6555638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8316082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806622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60587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432695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27C6B4-5C6C-4F29-BBA3-366390365F0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05A036B-FF6E-442C-939C-791ACE6FB9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31297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801098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768009-F64A-494D-9E74-D485D051463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9DA4651-4EA9-4832-BC5E-42702D7ADB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67289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0FF2564-B8B7-42A8-94F9-C0C440D2AA7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832E15D-ABA1-4016-A8DF-6584E7FC61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47992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FC0CDA-7019-49EA-8617-CA041AC2135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8C57A4-3233-4E67-A709-D625E08F3D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18433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21004CF-6B4A-4339-AB45-24CFFB66E1F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2C716D8-289D-49B0-A205-D733E7CD5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48906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8356E22-237B-4738-80F4-9D7F9209A05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7413AA-F1F4-447A-900F-0D90617A2F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69015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733466E-1700-45DA-A102-C6E38ADFB54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FABABC7-12EE-4725-8FF2-44E39EA9B6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58028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548563B-9305-45D2-9518-A61AA55632D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A30AF1-3D8A-4276-A127-125253B003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81964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03F945-AF80-4942-9288-502151B103D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313E3C5-6772-40EF-8AA2-2053C2293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866678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8D0C5B8-26B0-43E6-9D33-4A9A5DED6D9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DA96A3A-A829-4100-B515-C32073ECD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71360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B718B3B-A956-44B9-81AA-32F2F961480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1008281-11FC-4D1B-BB8F-05F01E495D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1227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639688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10F8B5-2994-483D-AB8C-2AECBE3C83C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A868F22-6338-4ED8-9B13-8CD1E1B10A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08930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4BA48C0-4514-4789-B601-006D9B75530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D0AB2D-0328-427A-ABD5-93C864B4B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324549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F81F9-9A33-42E1-97A2-9A05F4A8F27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FDA2EB1-C604-4922-B106-1605DA9181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26433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7F1B67-19A1-4AC2-8E46-D90F2E2A982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6014D2F-B78C-4D53-AEC7-C9FF97B687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82714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FF296D5-E571-4857-8960-6F5D592B8CA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08B7D3E-28D9-4304-BA93-FB38559327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848314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972A4A-6BB8-4823-A686-6F824E6FD27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41C253A-10A7-45EE-8BF2-FEF6266B43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03211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F5AA8A9-EBC2-43D1-B984-06F4609F411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8AD76A5-250B-4BC6-AB54-A891F0A1A5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383420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70E57CF-89DE-48AE-B283-1A8140E241B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10C5C42-9EF7-4244-AD20-BB0EC5820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990444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45F592E-1324-4E67-A9EA-F2C5D7E4B5A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555D6EA-F7B5-4BB8-86E6-E1EA2AC460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69743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33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Charging System Diagnosis, Testing, and Repair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Inspect a 12-volt and high-voltage (HV) </a:t>
            </a:r>
            <a:r>
              <a:rPr lang="en-US" dirty="0" smtClean="0"/>
              <a:t>charging system </a:t>
            </a:r>
            <a:r>
              <a:rPr lang="en-US" dirty="0"/>
              <a:t>to locate obvious troubles.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Diagnose </a:t>
            </a:r>
            <a:r>
              <a:rPr lang="en-US" dirty="0"/>
              <a:t>12-volt and HV charging </a:t>
            </a:r>
            <a:r>
              <a:rPr lang="en-US" dirty="0" smtClean="0"/>
              <a:t>system troubles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Test </a:t>
            </a:r>
            <a:r>
              <a:rPr lang="en-US" dirty="0"/>
              <a:t>12-volt charging system </a:t>
            </a:r>
            <a:r>
              <a:rPr lang="en-US" dirty="0" smtClean="0"/>
              <a:t>with </a:t>
            </a:r>
            <a:r>
              <a:rPr lang="en-US" dirty="0"/>
              <a:t>a voltmeter, </a:t>
            </a:r>
            <a:r>
              <a:rPr lang="en-US" dirty="0" smtClean="0"/>
              <a:t>load tester</a:t>
            </a:r>
            <a:r>
              <a:rPr lang="en-US" dirty="0"/>
              <a:t>, </a:t>
            </a:r>
            <a:r>
              <a:rPr lang="en-US" dirty="0" smtClean="0"/>
              <a:t>and </a:t>
            </a:r>
            <a:r>
              <a:rPr lang="en-US" dirty="0"/>
              <a:t>scope.</a:t>
            </a: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and reinstall an </a:t>
            </a:r>
            <a:r>
              <a:rPr lang="en-US" dirty="0"/>
              <a:t>alternator.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Diagnose high voltage hybrid charging system problems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on </a:t>
            </a:r>
            <a:r>
              <a:rPr lang="en-US" dirty="0"/>
              <a:t>charging system service.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Charging System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12-volt </a:t>
            </a:r>
            <a:r>
              <a:rPr lang="en-US" dirty="0"/>
              <a:t>charging system has only </a:t>
            </a:r>
            <a:r>
              <a:rPr lang="en-US" dirty="0" smtClean="0"/>
              <a:t>two major parts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Alternator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R</a:t>
            </a:r>
            <a:r>
              <a:rPr lang="en-US" dirty="0" smtClean="0"/>
              <a:t>egulator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Troubleshooting can </a:t>
            </a:r>
            <a:r>
              <a:rPr lang="en-US" dirty="0"/>
              <a:t>be </a:t>
            </a:r>
            <a:r>
              <a:rPr lang="en-US" dirty="0" smtClean="0"/>
              <a:t>difficult </a:t>
            </a:r>
          </a:p>
          <a:p>
            <a:pPr marL="342900" lvl="1" indent="-342900">
              <a:buFont typeface="Arial" charset="0"/>
              <a:buChar char="•"/>
              <a:defRPr/>
            </a:pPr>
            <a:r>
              <a:rPr lang="en-US" dirty="0" smtClean="0"/>
              <a:t>Sometimes </a:t>
            </a:r>
            <a:r>
              <a:rPr lang="en-US" dirty="0"/>
              <a:t>another </a:t>
            </a:r>
            <a:r>
              <a:rPr lang="en-US" dirty="0" smtClean="0"/>
              <a:t>system’s fault will appear to be caused by charging system problems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Bad </a:t>
            </a:r>
            <a:r>
              <a:rPr lang="en-US" dirty="0"/>
              <a:t>starting motor, defective battery, </a:t>
            </a:r>
            <a:r>
              <a:rPr lang="en-US" dirty="0" smtClean="0"/>
              <a:t>computer failure</a:t>
            </a:r>
            <a:r>
              <a:rPr lang="en-US" dirty="0"/>
              <a:t>, or faulty </a:t>
            </a:r>
            <a:r>
              <a:rPr lang="en-US" dirty="0" smtClean="0"/>
              <a:t>wiring </a:t>
            </a: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Charging System Diagnosis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There are four common </a:t>
            </a:r>
            <a:r>
              <a:rPr lang="en-US" dirty="0" smtClean="0"/>
              <a:t>symptoms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Dead </a:t>
            </a:r>
            <a:r>
              <a:rPr lang="en-US" dirty="0" smtClean="0"/>
              <a:t>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Overcharged </a:t>
            </a:r>
            <a:r>
              <a:rPr lang="en-US" dirty="0" smtClean="0"/>
              <a:t>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Abnormal </a:t>
            </a:r>
            <a:r>
              <a:rPr lang="en-US" dirty="0" smtClean="0"/>
              <a:t>noises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Indicator shows </a:t>
            </a:r>
            <a:r>
              <a:rPr lang="en-US" dirty="0" smtClean="0"/>
              <a:t>problem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Preliminary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Visually </a:t>
            </a:r>
            <a:r>
              <a:rPr lang="en-US" dirty="0"/>
              <a:t>inspect </a:t>
            </a:r>
            <a:r>
              <a:rPr lang="en-US" dirty="0" smtClean="0"/>
              <a:t>charging system parts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</a:t>
            </a:r>
            <a:r>
              <a:rPr lang="en-US" dirty="0"/>
              <a:t>for battery-related </a:t>
            </a:r>
            <a:r>
              <a:rPr lang="en-US" dirty="0" smtClean="0"/>
              <a:t>problems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Loose </a:t>
            </a:r>
            <a:r>
              <a:rPr lang="en-US" dirty="0"/>
              <a:t>battery </a:t>
            </a:r>
            <a:r>
              <a:rPr lang="en-US" dirty="0" smtClean="0"/>
              <a:t>cables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Discharged battery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orroded terminals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Low </a:t>
            </a:r>
            <a:r>
              <a:rPr lang="en-US" dirty="0"/>
              <a:t>water </a:t>
            </a:r>
            <a:r>
              <a:rPr lang="en-US" dirty="0" smtClean="0"/>
              <a:t>level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Damaged battery case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sure belt tension is adjusted to specifications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Preliminary Inspection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Check </a:t>
            </a:r>
            <a:r>
              <a:rPr lang="en-US" dirty="0" smtClean="0"/>
              <a:t>condition </a:t>
            </a:r>
            <a:r>
              <a:rPr lang="en-US" dirty="0"/>
              <a:t>of </a:t>
            </a:r>
            <a:r>
              <a:rPr lang="en-US" dirty="0" smtClean="0"/>
              <a:t>alternator drive belt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 Look for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Cracks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Glazing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Grease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Oil contamination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Deterioration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Preliminary Inspection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Check for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Loose or corroded electrical connections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Shorted wires 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Missing insulation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Wiring problems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electrical connections on back of alternator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Wiggle wiring harness from alternator to firewall or ECM while engine is running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Preliminary Inspection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With engine running, listen closely for </a:t>
            </a:r>
            <a:r>
              <a:rPr lang="en-US" dirty="0"/>
              <a:t>abnormal </a:t>
            </a:r>
            <a:r>
              <a:rPr lang="en-US" dirty="0" smtClean="0"/>
              <a:t>noises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</a:t>
            </a:r>
            <a:r>
              <a:rPr lang="en-US" dirty="0" smtClean="0"/>
              <a:t>se stethoscope </a:t>
            </a:r>
            <a:r>
              <a:rPr lang="en-US" dirty="0"/>
              <a:t>to </a:t>
            </a:r>
            <a:r>
              <a:rPr lang="en-US" dirty="0" smtClean="0"/>
              <a:t>listen for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Dry</a:t>
            </a:r>
            <a:r>
              <a:rPr lang="en-US" dirty="0"/>
              <a:t>, noisy alternator </a:t>
            </a:r>
            <a:r>
              <a:rPr lang="en-US" dirty="0" smtClean="0"/>
              <a:t>bearings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Grinding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Worn</a:t>
            </a:r>
            <a:r>
              <a:rPr lang="en-US" dirty="0"/>
              <a:t>, </a:t>
            </a:r>
            <a:r>
              <a:rPr lang="en-US" dirty="0" smtClean="0"/>
              <a:t>dry bearings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 Whining </a:t>
            </a:r>
            <a:endParaRPr lang="en-US" dirty="0"/>
          </a:p>
          <a:p>
            <a:pPr lvl="2">
              <a:buFont typeface="Arial" charset="0"/>
              <a:buChar char="•"/>
              <a:defRPr/>
            </a:pPr>
            <a:r>
              <a:rPr lang="en-US" dirty="0"/>
              <a:t>L</a:t>
            </a:r>
            <a:r>
              <a:rPr lang="en-US" dirty="0" smtClean="0"/>
              <a:t>eaking </a:t>
            </a:r>
            <a:r>
              <a:rPr lang="en-US" dirty="0"/>
              <a:t>diodes </a:t>
            </a:r>
            <a:r>
              <a:rPr lang="en-US" dirty="0" smtClean="0"/>
              <a:t>or overcharging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Any </a:t>
            </a:r>
            <a:r>
              <a:rPr lang="en-US" dirty="0"/>
              <a:t>other </a:t>
            </a:r>
            <a:r>
              <a:rPr lang="en-US" dirty="0" smtClean="0"/>
              <a:t>unusual sounds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Scanning 12-Volt Charging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scan </a:t>
            </a:r>
            <a:r>
              <a:rPr lang="en-US" dirty="0"/>
              <a:t>tool to </a:t>
            </a:r>
            <a:r>
              <a:rPr lang="en-US" dirty="0" smtClean="0"/>
              <a:t>aid in troubleshooting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Scan </a:t>
            </a:r>
            <a:r>
              <a:rPr lang="en-US" dirty="0"/>
              <a:t>tool will </a:t>
            </a:r>
            <a:r>
              <a:rPr lang="en-US" dirty="0" smtClean="0"/>
              <a:t>display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Charging voltage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Battery temperature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Other data useful </a:t>
            </a:r>
            <a:r>
              <a:rPr lang="en-US" dirty="0"/>
              <a:t>in </a:t>
            </a:r>
            <a:r>
              <a:rPr lang="en-US" dirty="0" smtClean="0"/>
              <a:t>finding 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Capabilities </a:t>
            </a:r>
            <a:r>
              <a:rPr lang="en-US" dirty="0"/>
              <a:t>vary </a:t>
            </a:r>
            <a:r>
              <a:rPr lang="en-US" dirty="0" smtClean="0"/>
              <a:t>with each model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Charging System Precautions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Disconnect </a:t>
            </a:r>
            <a:r>
              <a:rPr lang="en-US" dirty="0" smtClean="0"/>
              <a:t>battery </a:t>
            </a:r>
            <a:r>
              <a:rPr lang="en-US" dirty="0"/>
              <a:t>before removing </a:t>
            </a:r>
            <a:r>
              <a:rPr lang="en-US" dirty="0" smtClean="0"/>
              <a:t>any charging </a:t>
            </a:r>
            <a:r>
              <a:rPr lang="en-US" dirty="0"/>
              <a:t>system </a:t>
            </a:r>
            <a:r>
              <a:rPr lang="en-US" dirty="0" smtClean="0"/>
              <a:t>component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Disconnect </a:t>
            </a:r>
            <a:r>
              <a:rPr lang="en-US" dirty="0" smtClean="0"/>
              <a:t>battery </a:t>
            </a:r>
            <a:r>
              <a:rPr lang="en-US" dirty="0"/>
              <a:t>before connecting it </a:t>
            </a:r>
            <a:r>
              <a:rPr lang="en-US" dirty="0" smtClean="0"/>
              <a:t>to charger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Never reverse </a:t>
            </a:r>
            <a:r>
              <a:rPr lang="en-US" dirty="0" smtClean="0"/>
              <a:t>polarity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Connecting battery </a:t>
            </a:r>
            <a:r>
              <a:rPr lang="en-US" dirty="0"/>
              <a:t>or </a:t>
            </a:r>
            <a:r>
              <a:rPr lang="en-US" dirty="0" smtClean="0"/>
              <a:t>jumper cables backward can lead to serious electrical damage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Charging System Precautions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Do not operate </a:t>
            </a:r>
            <a:r>
              <a:rPr lang="en-US" dirty="0" smtClean="0"/>
              <a:t>alternator </a:t>
            </a:r>
            <a:r>
              <a:rPr lang="en-US" dirty="0"/>
              <a:t>with </a:t>
            </a:r>
            <a:r>
              <a:rPr lang="en-US" dirty="0" smtClean="0"/>
              <a:t>output wire disconnected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Never short or ground any charging system </a:t>
            </a:r>
            <a:r>
              <a:rPr lang="en-US" dirty="0" smtClean="0"/>
              <a:t>terminal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Unless </a:t>
            </a:r>
            <a:r>
              <a:rPr lang="en-US" dirty="0"/>
              <a:t>instructed to do so by </a:t>
            </a:r>
            <a:r>
              <a:rPr lang="en-US" dirty="0" smtClean="0"/>
              <a:t>shop manual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Charging System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Scan tool test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Load test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Scope </a:t>
            </a:r>
            <a:r>
              <a:rPr lang="en-US" dirty="0" smtClean="0"/>
              <a:t>tests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Voltmeter test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Circuit resistance tests</a:t>
            </a: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 Tool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To access alternator charging voltage with scan tool or diagnostic tablet</a:t>
            </a:r>
          </a:p>
          <a:p>
            <a:pPr marL="346075" indent="-346075"/>
            <a:r>
              <a:rPr lang="en-US" dirty="0" smtClean="0"/>
              <a:t>Start and idle engine</a:t>
            </a:r>
          </a:p>
          <a:p>
            <a:pPr marL="346075" indent="-346075"/>
            <a:r>
              <a:rPr lang="en-US" dirty="0" smtClean="0"/>
              <a:t>Turn on all electrical accessories to load alternator</a:t>
            </a:r>
          </a:p>
          <a:p>
            <a:pPr marL="346075" indent="-346075"/>
            <a:r>
              <a:rPr lang="en-US" dirty="0" smtClean="0"/>
              <a:t>Use scan tool to access data stream values</a:t>
            </a:r>
          </a:p>
          <a:p>
            <a:pPr marL="346075" indent="-346075"/>
            <a:r>
              <a:rPr lang="en-US" dirty="0" smtClean="0"/>
              <a:t>Scroll alternator to alternator or charging system live voltage readings</a:t>
            </a:r>
          </a:p>
          <a:p>
            <a:pPr marL="346075" indent="-346075"/>
            <a:r>
              <a:rPr lang="en-US" dirty="0" smtClean="0"/>
              <a:t>Output of at least 13 volts indicates normal operation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Below 12.6 volts indicates alternator is bad</a:t>
            </a: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Load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Connect </a:t>
            </a:r>
            <a:r>
              <a:rPr lang="en-US" dirty="0" smtClean="0"/>
              <a:t>tester </a:t>
            </a:r>
            <a:r>
              <a:rPr lang="en-US" dirty="0"/>
              <a:t>leads, as </a:t>
            </a:r>
            <a:r>
              <a:rPr lang="en-US" dirty="0" smtClean="0"/>
              <a:t>described by manufacturer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Clip </a:t>
            </a:r>
            <a:r>
              <a:rPr lang="en-US" dirty="0" smtClean="0"/>
              <a:t>inductive amps </a:t>
            </a:r>
            <a:r>
              <a:rPr lang="en-US" dirty="0"/>
              <a:t>pickup </a:t>
            </a:r>
            <a:r>
              <a:rPr lang="en-US" dirty="0" smtClean="0"/>
              <a:t>around insulation </a:t>
            </a:r>
            <a:r>
              <a:rPr lang="en-US" dirty="0"/>
              <a:t>on </a:t>
            </a:r>
            <a:r>
              <a:rPr lang="en-US" dirty="0" smtClean="0"/>
              <a:t>negative battery cable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Set </a:t>
            </a:r>
            <a:r>
              <a:rPr lang="en-US" dirty="0" smtClean="0"/>
              <a:t>load </a:t>
            </a:r>
            <a:r>
              <a:rPr lang="en-US" dirty="0"/>
              <a:t>tester controls to </a:t>
            </a:r>
            <a:r>
              <a:rPr lang="en-US" dirty="0" smtClean="0"/>
              <a:t>proper </a:t>
            </a:r>
            <a:r>
              <a:rPr lang="en-US" dirty="0"/>
              <a:t>positions and </a:t>
            </a:r>
            <a:r>
              <a:rPr lang="en-US" dirty="0" smtClean="0"/>
              <a:t>values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Attach </a:t>
            </a:r>
            <a:r>
              <a:rPr lang="en-US" dirty="0" smtClean="0"/>
              <a:t>vent </a:t>
            </a:r>
            <a:r>
              <a:rPr lang="en-US" dirty="0"/>
              <a:t>hose to </a:t>
            </a:r>
            <a:r>
              <a:rPr lang="en-US" dirty="0" smtClean="0"/>
              <a:t>exhaust and start engine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Load Test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Rotate </a:t>
            </a:r>
            <a:r>
              <a:rPr lang="en-US" dirty="0" smtClean="0"/>
              <a:t>load </a:t>
            </a:r>
            <a:r>
              <a:rPr lang="en-US" dirty="0"/>
              <a:t>control on </a:t>
            </a:r>
            <a:r>
              <a:rPr lang="en-US" dirty="0" smtClean="0"/>
              <a:t>tester until ammeter </a:t>
            </a:r>
            <a:r>
              <a:rPr lang="en-US" dirty="0"/>
              <a:t>displays </a:t>
            </a:r>
            <a:r>
              <a:rPr lang="en-US" dirty="0" smtClean="0"/>
              <a:t>alternator’s rated amperage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Do not </a:t>
            </a:r>
            <a:r>
              <a:rPr lang="en-US" dirty="0" smtClean="0"/>
              <a:t>exceed alternator’s </a:t>
            </a:r>
            <a:r>
              <a:rPr lang="en-US" dirty="0"/>
              <a:t>output rating in </a:t>
            </a:r>
            <a:r>
              <a:rPr lang="en-US" dirty="0" smtClean="0"/>
              <a:t>amps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Do not let </a:t>
            </a:r>
            <a:r>
              <a:rPr lang="en-US" dirty="0" smtClean="0"/>
              <a:t>voltage </a:t>
            </a:r>
            <a:r>
              <a:rPr lang="en-US" dirty="0"/>
              <a:t>drop below </a:t>
            </a:r>
            <a:r>
              <a:rPr lang="en-US" dirty="0" smtClean="0"/>
              <a:t>full </a:t>
            </a:r>
            <a:r>
              <a:rPr lang="en-US" dirty="0"/>
              <a:t>battery voltage of 12.6 </a:t>
            </a:r>
            <a:r>
              <a:rPr lang="en-US" dirty="0" smtClean="0"/>
              <a:t>volts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Note </a:t>
            </a:r>
            <a:r>
              <a:rPr lang="en-US" dirty="0" smtClean="0"/>
              <a:t>alternator </a:t>
            </a:r>
            <a:r>
              <a:rPr lang="en-US" dirty="0"/>
              <a:t>output </a:t>
            </a:r>
            <a:r>
              <a:rPr lang="en-US" dirty="0" smtClean="0"/>
              <a:t>current </a:t>
            </a:r>
            <a:r>
              <a:rPr lang="hu-HU" dirty="0" smtClean="0"/>
              <a:t>at </a:t>
            </a:r>
            <a:r>
              <a:rPr lang="hu-HU" dirty="0"/>
              <a:t>12.6 </a:t>
            </a:r>
            <a:r>
              <a:rPr lang="hu-HU" dirty="0" smtClean="0"/>
              <a:t>volts</a:t>
            </a:r>
            <a:endParaRPr lang="hu-HU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 </a:t>
            </a:r>
            <a:r>
              <a:rPr lang="en-US" dirty="0"/>
              <a:t>off </a:t>
            </a:r>
            <a:r>
              <a:rPr lang="en-US" dirty="0" smtClean="0"/>
              <a:t>load </a:t>
            </a:r>
            <a:r>
              <a:rPr lang="en-US" dirty="0"/>
              <a:t>control and </a:t>
            </a:r>
            <a:r>
              <a:rPr lang="en-US" dirty="0" smtClean="0"/>
              <a:t>evaluate readings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Scope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Connect </a:t>
            </a:r>
            <a:r>
              <a:rPr lang="en-US" dirty="0" smtClean="0"/>
              <a:t>red </a:t>
            </a:r>
            <a:r>
              <a:rPr lang="en-US" dirty="0"/>
              <a:t>scope test lead to </a:t>
            </a:r>
            <a:r>
              <a:rPr lang="en-US" dirty="0" smtClean="0"/>
              <a:t>alternator </a:t>
            </a:r>
            <a:r>
              <a:rPr lang="en-US" dirty="0"/>
              <a:t>battery (output) </a:t>
            </a:r>
            <a:r>
              <a:rPr lang="en-US" dirty="0" smtClean="0"/>
              <a:t>terminal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Ground other </a:t>
            </a:r>
            <a:r>
              <a:rPr lang="en-US" dirty="0"/>
              <a:t>scope </a:t>
            </a:r>
            <a:r>
              <a:rPr lang="en-US" dirty="0" smtClean="0"/>
              <a:t>lead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engine </a:t>
            </a:r>
            <a:r>
              <a:rPr lang="en-US" dirty="0"/>
              <a:t>and observe </a:t>
            </a:r>
            <a:r>
              <a:rPr lang="en-US" dirty="0" smtClean="0"/>
              <a:t>scope trace </a:t>
            </a:r>
            <a:r>
              <a:rPr lang="en-US" dirty="0"/>
              <a:t>(waveform</a:t>
            </a:r>
            <a:r>
              <a:rPr lang="en-US" dirty="0" smtClean="0"/>
              <a:t>)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Charging system should </a:t>
            </a:r>
            <a:r>
              <a:rPr lang="en-US" dirty="0"/>
              <a:t>produce </a:t>
            </a:r>
            <a:r>
              <a:rPr lang="en-US" dirty="0" smtClean="0"/>
              <a:t>relatively </a:t>
            </a:r>
            <a:r>
              <a:rPr lang="en-US" dirty="0"/>
              <a:t>smooth </a:t>
            </a:r>
            <a:r>
              <a:rPr lang="en-US" dirty="0" smtClean="0"/>
              <a:t>dc voltage </a:t>
            </a:r>
            <a:r>
              <a:rPr lang="en-US" dirty="0"/>
              <a:t>trace with minimum </a:t>
            </a:r>
            <a:r>
              <a:rPr lang="en-US" dirty="0" smtClean="0"/>
              <a:t>ripple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Voltmeter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Charge </a:t>
            </a:r>
            <a:r>
              <a:rPr lang="en-US" dirty="0" smtClean="0"/>
              <a:t>battery</a:t>
            </a:r>
            <a:r>
              <a:rPr lang="en-US" dirty="0"/>
              <a:t>, if </a:t>
            </a:r>
            <a:r>
              <a:rPr lang="en-US" dirty="0" smtClean="0"/>
              <a:t>drained before testing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Set voltmeter </a:t>
            </a:r>
            <a:r>
              <a:rPr lang="en-US" dirty="0"/>
              <a:t>to read low </a:t>
            </a:r>
            <a:r>
              <a:rPr lang="en-US" dirty="0" smtClean="0"/>
              <a:t>voltage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voltmeter </a:t>
            </a:r>
            <a:r>
              <a:rPr lang="en-US" dirty="0"/>
              <a:t>test leads </a:t>
            </a:r>
            <a:r>
              <a:rPr lang="en-US" dirty="0" smtClean="0"/>
              <a:t>across battery terminals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Measure and record battery base </a:t>
            </a:r>
            <a:r>
              <a:rPr lang="en-US" dirty="0" smtClean="0"/>
              <a:t>voltage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Battery </a:t>
            </a:r>
            <a:r>
              <a:rPr lang="en-US" dirty="0"/>
              <a:t>voltage with everything off</a:t>
            </a: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Voltmeter Test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Start </a:t>
            </a:r>
            <a:r>
              <a:rPr lang="en-US" dirty="0" smtClean="0"/>
              <a:t>engine </a:t>
            </a:r>
            <a:r>
              <a:rPr lang="en-US" dirty="0"/>
              <a:t>and record </a:t>
            </a:r>
            <a:r>
              <a:rPr lang="en-US" dirty="0" smtClean="0"/>
              <a:t>no-load voltage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Engine running and electrical </a:t>
            </a:r>
            <a:r>
              <a:rPr lang="en-US" dirty="0"/>
              <a:t>accessories </a:t>
            </a:r>
            <a:r>
              <a:rPr lang="en-US" dirty="0" smtClean="0"/>
              <a:t>off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Voltmeter </a:t>
            </a:r>
            <a:r>
              <a:rPr lang="en-US" dirty="0"/>
              <a:t>reading should increase </a:t>
            </a:r>
            <a:r>
              <a:rPr lang="en-US" dirty="0" smtClean="0"/>
              <a:t>from base </a:t>
            </a:r>
            <a:r>
              <a:rPr lang="en-US" dirty="0"/>
              <a:t>reading, but not by more </a:t>
            </a:r>
            <a:r>
              <a:rPr lang="en-US" dirty="0" smtClean="0"/>
              <a:t>than </a:t>
            </a:r>
            <a:r>
              <a:rPr lang="hu-HU" dirty="0" smtClean="0"/>
              <a:t>2</a:t>
            </a:r>
            <a:r>
              <a:rPr lang="hu-HU" dirty="0"/>
              <a:t>–3 </a:t>
            </a:r>
            <a:r>
              <a:rPr lang="hu-HU" dirty="0" smtClean="0"/>
              <a:t>volts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Turn on all electrical </a:t>
            </a:r>
            <a:r>
              <a:rPr lang="en-US" dirty="0" smtClean="0"/>
              <a:t>accessories to </a:t>
            </a:r>
            <a:r>
              <a:rPr lang="en-US" dirty="0"/>
              <a:t>load </a:t>
            </a:r>
            <a:r>
              <a:rPr lang="en-US" dirty="0" smtClean="0"/>
              <a:t>charging system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Record load voltage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Voltmeter Test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Shows </a:t>
            </a:r>
            <a:r>
              <a:rPr lang="en-US" dirty="0"/>
              <a:t>if </a:t>
            </a:r>
            <a:r>
              <a:rPr lang="en-US" dirty="0" smtClean="0"/>
              <a:t>charging system </a:t>
            </a:r>
            <a:r>
              <a:rPr lang="en-US" dirty="0"/>
              <a:t>is providing current for all </a:t>
            </a:r>
            <a:r>
              <a:rPr lang="en-US" dirty="0" smtClean="0"/>
              <a:t>electrical </a:t>
            </a:r>
            <a:r>
              <a:rPr lang="en-US" dirty="0"/>
              <a:t>units and still has </a:t>
            </a:r>
            <a:r>
              <a:rPr lang="en-US" dirty="0" smtClean="0"/>
              <a:t>enough current </a:t>
            </a:r>
            <a:r>
              <a:rPr lang="en-US" dirty="0"/>
              <a:t>to recharge </a:t>
            </a:r>
            <a:r>
              <a:rPr lang="en-US" dirty="0" smtClean="0"/>
              <a:t>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Calculate charge voltage using </a:t>
            </a:r>
            <a:r>
              <a:rPr lang="en-US" dirty="0" smtClean="0"/>
              <a:t>formula</a:t>
            </a:r>
            <a:endParaRPr lang="en-US" dirty="0"/>
          </a:p>
          <a:p>
            <a:pPr marL="457200" lvl="1" indent="0">
              <a:buFont typeface="Arial" charset="0"/>
              <a:buNone/>
              <a:defRPr/>
            </a:pPr>
            <a:r>
              <a:rPr lang="en-US" dirty="0"/>
              <a:t>Load voltage – base voltage </a:t>
            </a:r>
            <a:r>
              <a:rPr lang="en-US" dirty="0" smtClean="0"/>
              <a:t>= charge voltage</a:t>
            </a: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VOM Test</a:t>
            </a:r>
          </a:p>
        </p:txBody>
      </p:sp>
      <p:pic>
        <p:nvPicPr>
          <p:cNvPr id="47107" name="Content Placeholder 3" descr="33-06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500" y="2606675"/>
            <a:ext cx="8805863" cy="2759075"/>
          </a:xfrm>
        </p:spPr>
      </p:pic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563563" y="5429250"/>
            <a:ext cx="2894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(Fluke)</a:t>
            </a: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Circuit Resistance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Locate wiring problems </a:t>
            </a:r>
            <a:r>
              <a:rPr lang="en-US" dirty="0"/>
              <a:t>in </a:t>
            </a:r>
            <a:r>
              <a:rPr lang="en-US" dirty="0" smtClean="0"/>
              <a:t>charging 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Loose connections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Corroded terminals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Partially burned wires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Perform resistance </a:t>
            </a:r>
            <a:r>
              <a:rPr lang="en-US" dirty="0"/>
              <a:t>tests </a:t>
            </a:r>
            <a:r>
              <a:rPr lang="en-US" dirty="0" smtClean="0"/>
              <a:t>when </a:t>
            </a:r>
            <a:r>
              <a:rPr lang="en-US" dirty="0"/>
              <a:t>symptoms point to </a:t>
            </a:r>
            <a:r>
              <a:rPr lang="en-US" dirty="0" smtClean="0"/>
              <a:t>problems other </a:t>
            </a:r>
            <a:r>
              <a:rPr lang="en-US" dirty="0"/>
              <a:t>than </a:t>
            </a:r>
            <a:r>
              <a:rPr lang="en-US" dirty="0" smtClean="0"/>
              <a:t>alternator </a:t>
            </a:r>
            <a:r>
              <a:rPr lang="en-US" dirty="0"/>
              <a:t>or </a:t>
            </a:r>
            <a:r>
              <a:rPr lang="en-US" dirty="0" smtClean="0"/>
              <a:t>regulator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Insulated-Circuit Resistance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Connect </a:t>
            </a:r>
            <a:r>
              <a:rPr lang="en-US" dirty="0" smtClean="0"/>
              <a:t>tester </a:t>
            </a:r>
            <a:r>
              <a:rPr lang="en-US" dirty="0"/>
              <a:t>across </a:t>
            </a:r>
            <a:r>
              <a:rPr lang="en-US" dirty="0" smtClean="0"/>
              <a:t>alternator output </a:t>
            </a:r>
            <a:r>
              <a:rPr lang="en-US" dirty="0"/>
              <a:t>terminal and </a:t>
            </a:r>
            <a:r>
              <a:rPr lang="en-US" dirty="0" smtClean="0"/>
              <a:t>positive </a:t>
            </a:r>
            <a:r>
              <a:rPr lang="en-US" dirty="0"/>
              <a:t>battery </a:t>
            </a:r>
            <a:r>
              <a:rPr lang="en-US" dirty="0" smtClean="0"/>
              <a:t>terminal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With </a:t>
            </a:r>
            <a:r>
              <a:rPr lang="en-US" dirty="0" smtClean="0"/>
              <a:t>vehicle </a:t>
            </a:r>
            <a:r>
              <a:rPr lang="en-US" dirty="0"/>
              <a:t>running at </a:t>
            </a:r>
            <a:r>
              <a:rPr lang="en-US" dirty="0" smtClean="0"/>
              <a:t>fast </a:t>
            </a:r>
            <a:r>
              <a:rPr lang="en-US" dirty="0"/>
              <a:t>idle</a:t>
            </a:r>
            <a:r>
              <a:rPr lang="en-US" dirty="0" smtClean="0"/>
              <a:t>, set load </a:t>
            </a:r>
            <a:r>
              <a:rPr lang="en-US" dirty="0"/>
              <a:t>control to obtain </a:t>
            </a:r>
            <a:r>
              <a:rPr lang="en-US" dirty="0" smtClean="0"/>
              <a:t>20 amp </a:t>
            </a:r>
            <a:r>
              <a:rPr lang="en-US" dirty="0"/>
              <a:t>current </a:t>
            </a:r>
            <a:r>
              <a:rPr lang="en-US" dirty="0" smtClean="0"/>
              <a:t>flow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 </a:t>
            </a:r>
            <a:r>
              <a:rPr lang="en-US" dirty="0"/>
              <a:t>lights and </a:t>
            </a:r>
            <a:r>
              <a:rPr lang="en-US" dirty="0" smtClean="0"/>
              <a:t>accessories should </a:t>
            </a:r>
            <a:r>
              <a:rPr lang="en-US" dirty="0"/>
              <a:t>be </a:t>
            </a:r>
            <a:r>
              <a:rPr lang="en-US" dirty="0" smtClean="0"/>
              <a:t>off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Insulated-Circuit Resistance Test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If circuit </a:t>
            </a:r>
            <a:r>
              <a:rPr lang="en-US" dirty="0"/>
              <a:t>is </a:t>
            </a:r>
            <a:r>
              <a:rPr lang="en-US" dirty="0" smtClean="0"/>
              <a:t>in good </a:t>
            </a:r>
            <a:r>
              <a:rPr lang="en-US" dirty="0"/>
              <a:t>condition, </a:t>
            </a:r>
            <a:r>
              <a:rPr lang="en-US" dirty="0" smtClean="0"/>
              <a:t>voltmeter should not </a:t>
            </a:r>
            <a:r>
              <a:rPr lang="en-US" dirty="0"/>
              <a:t>read over about 0.7 </a:t>
            </a:r>
            <a:r>
              <a:rPr lang="en-US" dirty="0" smtClean="0"/>
              <a:t>volts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0.1 volt per </a:t>
            </a:r>
            <a:r>
              <a:rPr lang="en-US" dirty="0"/>
              <a:t>electrical </a:t>
            </a:r>
            <a:r>
              <a:rPr lang="en-US" dirty="0" smtClean="0"/>
              <a:t>connection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voltage reading </a:t>
            </a:r>
            <a:r>
              <a:rPr lang="en-US" dirty="0"/>
              <a:t>is higher than 0.7 </a:t>
            </a:r>
            <a:r>
              <a:rPr lang="en-US" dirty="0" smtClean="0"/>
              <a:t>volts,</a:t>
            </a:r>
            <a:r>
              <a:rPr lang="en-US" dirty="0"/>
              <a:t> c</a:t>
            </a:r>
            <a:r>
              <a:rPr lang="en-US" dirty="0" smtClean="0"/>
              <a:t>ircuit </a:t>
            </a:r>
            <a:r>
              <a:rPr lang="en-US" dirty="0"/>
              <a:t>resistance is high and </a:t>
            </a:r>
            <a:r>
              <a:rPr lang="en-US" dirty="0" smtClean="0"/>
              <a:t>poor connection exists in that charging circuit section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Ground-Circuit Resistance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Similar </a:t>
            </a:r>
            <a:r>
              <a:rPr lang="en-US" dirty="0"/>
              <a:t>to </a:t>
            </a:r>
            <a:r>
              <a:rPr lang="en-US" dirty="0" smtClean="0"/>
              <a:t>insulated-circuit </a:t>
            </a:r>
            <a:r>
              <a:rPr lang="en-US" dirty="0"/>
              <a:t>resistance </a:t>
            </a:r>
            <a:r>
              <a:rPr lang="en-US" dirty="0" smtClean="0"/>
              <a:t>test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Voltmeter is </a:t>
            </a:r>
            <a:r>
              <a:rPr lang="en-US" dirty="0"/>
              <a:t>placed across </a:t>
            </a:r>
            <a:r>
              <a:rPr lang="en-US" dirty="0" smtClean="0"/>
              <a:t>negative </a:t>
            </a:r>
            <a:r>
              <a:rPr lang="en-US" dirty="0"/>
              <a:t>battery </a:t>
            </a:r>
            <a:r>
              <a:rPr lang="en-US" dirty="0" smtClean="0"/>
              <a:t>terminal and </a:t>
            </a:r>
            <a:r>
              <a:rPr lang="en-US" dirty="0"/>
              <a:t>alternator </a:t>
            </a:r>
            <a:r>
              <a:rPr lang="en-US" dirty="0" smtClean="0"/>
              <a:t>housing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Voltmeter </a:t>
            </a:r>
            <a:r>
              <a:rPr lang="en-US" dirty="0"/>
              <a:t>should not read over 0.1 volt </a:t>
            </a:r>
            <a:r>
              <a:rPr lang="en-US" dirty="0" smtClean="0"/>
              <a:t>per electrical connection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 </a:t>
            </a:r>
            <a:r>
              <a:rPr lang="en-US" dirty="0"/>
              <a:t>If </a:t>
            </a:r>
            <a:r>
              <a:rPr lang="en-US" dirty="0" smtClean="0"/>
              <a:t>voltmeter reads higher</a:t>
            </a:r>
            <a:r>
              <a:rPr lang="en-US" dirty="0"/>
              <a:t>, look </a:t>
            </a:r>
            <a:r>
              <a:rPr lang="en-US" dirty="0" smtClean="0"/>
              <a:t>for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Corroded </a:t>
            </a:r>
            <a:r>
              <a:rPr lang="en-US" dirty="0"/>
              <a:t>or loose </a:t>
            </a:r>
            <a:r>
              <a:rPr lang="en-US" dirty="0" smtClean="0"/>
              <a:t>connections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Burned </a:t>
            </a:r>
            <a:r>
              <a:rPr lang="en-US" dirty="0"/>
              <a:t>plug </a:t>
            </a:r>
            <a:r>
              <a:rPr lang="en-US" dirty="0" smtClean="0"/>
              <a:t>socket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D</a:t>
            </a:r>
            <a:r>
              <a:rPr lang="en-US" dirty="0" smtClean="0"/>
              <a:t>amaged </a:t>
            </a:r>
            <a:r>
              <a:rPr lang="en-US" dirty="0"/>
              <a:t>wiring </a:t>
            </a:r>
            <a:r>
              <a:rPr lang="en-US" dirty="0" smtClean="0"/>
              <a:t>harness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Voltage Drop and Resistance Tests</a:t>
            </a:r>
          </a:p>
        </p:txBody>
      </p:sp>
      <p:pic>
        <p:nvPicPr>
          <p:cNvPr id="52227" name="Content Placeholder 3" descr="33-08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500" y="2805113"/>
            <a:ext cx="8805863" cy="2438400"/>
          </a:xfrm>
        </p:spPr>
      </p:pic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Bad alternators show up in tests as low </a:t>
            </a:r>
            <a:r>
              <a:rPr lang="en-US" dirty="0"/>
              <a:t>output or unclean dc </a:t>
            </a:r>
            <a:r>
              <a:rPr lang="en-US" dirty="0" smtClean="0"/>
              <a:t>problem </a:t>
            </a:r>
          </a:p>
          <a:p>
            <a:pPr marL="741363" indent="-279400">
              <a:buFont typeface="Helvetica" pitchFamily="34" charset="0"/>
              <a:buChar char="–"/>
              <a:defRPr/>
            </a:pPr>
            <a:r>
              <a:rPr lang="en-US" sz="2600" dirty="0" smtClean="0"/>
              <a:t>Most shops replace alternators that exhibit these symptoms</a:t>
            </a:r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Removal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Disconnect battery to prevent major electrical short and wiring harness fire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alternator belt off its drive pulley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Disconnect wiring harness from rear of alternator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bolts that secure alternator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alternator wires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Removal (Cont.)</a:t>
            </a:r>
          </a:p>
        </p:txBody>
      </p:sp>
      <p:pic>
        <p:nvPicPr>
          <p:cNvPr id="55300" name="Content Placeholder 4" descr="33-09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2949" y="1576990"/>
            <a:ext cx="6410141" cy="4729136"/>
          </a:xfrm>
        </p:spPr>
      </p:pic>
      <p:sp>
        <p:nvSpPr>
          <p:cNvPr id="55301" name="TextBox 5"/>
          <p:cNvSpPr txBox="1">
            <a:spLocks noChangeArrowheads="1"/>
          </p:cNvSpPr>
          <p:nvPr/>
        </p:nvSpPr>
        <p:spPr bwMode="auto">
          <a:xfrm>
            <a:off x="567891" y="6306126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 dirty="0">
                <a:latin typeface="Helvetica" pitchFamily="34" charset="0"/>
              </a:rPr>
              <a:t>(Mazda)</a:t>
            </a:r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Alternator Rebuild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Alternator rebuild typically involves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Disassembling alternator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Inspecting and testing rotor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Inspecting and testing stator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Testing diodes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Replacing rotor, stator, or diodes if they are defective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Replacing bearings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Replacing brushes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Reassembling and testing alternator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Alternator Installation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With </a:t>
            </a:r>
            <a:r>
              <a:rPr lang="en-US" dirty="0" smtClean="0"/>
              <a:t>battery </a:t>
            </a:r>
            <a:r>
              <a:rPr lang="en-US" dirty="0"/>
              <a:t>still disconnected, </a:t>
            </a:r>
            <a:r>
              <a:rPr lang="en-US" dirty="0" smtClean="0"/>
              <a:t>fit alternator onto front </a:t>
            </a:r>
            <a:r>
              <a:rPr lang="en-US" dirty="0"/>
              <a:t>of </a:t>
            </a:r>
            <a:r>
              <a:rPr lang="en-US" dirty="0" smtClean="0"/>
              <a:t>engine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mounting bolts</a:t>
            </a:r>
          </a:p>
          <a:p>
            <a:pPr marL="741363" indent="-279400">
              <a:buFont typeface="Helvetica" pitchFamily="34" charset="0"/>
              <a:buChar char="–"/>
              <a:defRPr/>
            </a:pPr>
            <a:r>
              <a:rPr lang="en-US" sz="2600" dirty="0" smtClean="0"/>
              <a:t>Torque to specifications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Reconnect wiring harness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Check </a:t>
            </a:r>
            <a:r>
              <a:rPr lang="en-US" dirty="0" smtClean="0"/>
              <a:t>alternator belt condition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Replace if needed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Slip belt </a:t>
            </a:r>
            <a:r>
              <a:rPr lang="en-US" dirty="0"/>
              <a:t>over </a:t>
            </a:r>
            <a:r>
              <a:rPr lang="en-US" dirty="0" smtClean="0"/>
              <a:t>engine and </a:t>
            </a:r>
            <a:r>
              <a:rPr lang="en-US" dirty="0"/>
              <a:t>alternator pulley, making sure </a:t>
            </a:r>
            <a:r>
              <a:rPr lang="en-US" dirty="0" smtClean="0"/>
              <a:t>it aligns properly </a:t>
            </a:r>
            <a:r>
              <a:rPr lang="en-US" dirty="0"/>
              <a:t>on each </a:t>
            </a:r>
            <a:r>
              <a:rPr lang="en-US" dirty="0" smtClean="0"/>
              <a:t>pulley 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Charging System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HV power </a:t>
            </a:r>
            <a:r>
              <a:rPr lang="en-US" dirty="0"/>
              <a:t>control module (HV PCM</a:t>
            </a:r>
            <a:r>
              <a:rPr lang="en-US" dirty="0" smtClean="0"/>
              <a:t>) generates different </a:t>
            </a:r>
            <a:r>
              <a:rPr lang="en-US" dirty="0"/>
              <a:t>voltage levels for </a:t>
            </a:r>
            <a:r>
              <a:rPr lang="en-US" dirty="0" smtClean="0"/>
              <a:t>various vehicle electrical systems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13</a:t>
            </a:r>
            <a:r>
              <a:rPr lang="en-US" dirty="0"/>
              <a:t>–15 volts dc for conventional </a:t>
            </a:r>
            <a:r>
              <a:rPr lang="en-US" dirty="0" smtClean="0"/>
              <a:t>circuits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45–110 </a:t>
            </a:r>
            <a:r>
              <a:rPr lang="en-US" dirty="0"/>
              <a:t>volts dc for heated windshield </a:t>
            </a:r>
            <a:r>
              <a:rPr lang="en-US" dirty="0" smtClean="0"/>
              <a:t>circuits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High voltage for </a:t>
            </a:r>
            <a:r>
              <a:rPr lang="en-US" dirty="0"/>
              <a:t>recharging </a:t>
            </a:r>
            <a:r>
              <a:rPr lang="en-US" dirty="0" smtClean="0"/>
              <a:t>HV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dash instrumentation to verify proper operation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Charging System Service</a:t>
            </a:r>
          </a:p>
        </p:txBody>
      </p:sp>
      <p:pic>
        <p:nvPicPr>
          <p:cNvPr id="78851" name="Content Placeholder 3" descr="33-22a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4500" y="2378075"/>
            <a:ext cx="8575675" cy="3084513"/>
          </a:xfrm>
        </p:spPr>
      </p:pic>
      <p:sp>
        <p:nvSpPr>
          <p:cNvPr id="78852" name="TextBox 4"/>
          <p:cNvSpPr txBox="1">
            <a:spLocks noChangeArrowheads="1"/>
          </p:cNvSpPr>
          <p:nvPr/>
        </p:nvSpPr>
        <p:spPr bwMode="auto">
          <a:xfrm>
            <a:off x="7891463" y="5462588"/>
            <a:ext cx="977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Scanning Hybrid Charging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M</a:t>
            </a:r>
            <a:r>
              <a:rPr lang="en-US" dirty="0" smtClean="0"/>
              <a:t>ost </a:t>
            </a:r>
            <a:r>
              <a:rPr lang="en-US" dirty="0"/>
              <a:t>common problems with </a:t>
            </a:r>
            <a:r>
              <a:rPr lang="en-US" dirty="0" smtClean="0"/>
              <a:t>HV </a:t>
            </a:r>
            <a:r>
              <a:rPr lang="en-US" dirty="0"/>
              <a:t>charging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Bad HV </a:t>
            </a:r>
            <a:r>
              <a:rPr lang="en-US" dirty="0" smtClean="0"/>
              <a:t>PCM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Bad motor-</a:t>
            </a:r>
            <a:r>
              <a:rPr lang="en-US" dirty="0" smtClean="0"/>
              <a:t>generator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Failed hybrid control </a:t>
            </a:r>
            <a:r>
              <a:rPr lang="en-US" dirty="0" smtClean="0"/>
              <a:t>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Loose or corroded HV power </a:t>
            </a:r>
            <a:r>
              <a:rPr lang="en-US" dirty="0" smtClean="0"/>
              <a:t>cables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Bad HV battery</a:t>
            </a: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1121</Words>
  <Application>Microsoft Office PowerPoint</Application>
  <PresentationFormat>On-screen Show (4:3)</PresentationFormat>
  <Paragraphs>222</Paragraphs>
  <Slides>35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Title Slide</vt:lpstr>
      <vt:lpstr>4_Custom Design</vt:lpstr>
      <vt:lpstr>Ojectives</vt:lpstr>
      <vt:lpstr>Content</vt:lpstr>
      <vt:lpstr>PowerPoint Presentation</vt:lpstr>
      <vt:lpstr>33</vt:lpstr>
      <vt:lpstr>Objectives</vt:lpstr>
      <vt:lpstr>Objectives</vt:lpstr>
      <vt:lpstr>12-Volt Charging System Diagnosis</vt:lpstr>
      <vt:lpstr>12-Volt Charging System Diagnosis (Cont.)</vt:lpstr>
      <vt:lpstr>Preliminary Inspection</vt:lpstr>
      <vt:lpstr>Preliminary Inspection (Cont.)</vt:lpstr>
      <vt:lpstr>Preliminary Inspection (Cont.)</vt:lpstr>
      <vt:lpstr>Preliminary Inspection (Cont.)</vt:lpstr>
      <vt:lpstr>Scanning 12-Volt Charging Systems</vt:lpstr>
      <vt:lpstr>12-Volt Charging System Precautions</vt:lpstr>
      <vt:lpstr>12-Volt Charging System Precautions (Cont.)</vt:lpstr>
      <vt:lpstr>12-Volt Charging System Tests</vt:lpstr>
      <vt:lpstr>Scan Tool Test</vt:lpstr>
      <vt:lpstr>Load Test</vt:lpstr>
      <vt:lpstr>Load Test (Cont.)</vt:lpstr>
      <vt:lpstr>Scope Tests</vt:lpstr>
      <vt:lpstr>Voltmeter Test</vt:lpstr>
      <vt:lpstr>Voltmeter Test (Cont.)</vt:lpstr>
      <vt:lpstr>Voltmeter Test (Cont.)</vt:lpstr>
      <vt:lpstr>VOM Test</vt:lpstr>
      <vt:lpstr>Circuit Resistance Tests</vt:lpstr>
      <vt:lpstr>Insulated-Circuit Resistance Test</vt:lpstr>
      <vt:lpstr>Insulated-Circuit Resistance Test (Cont.)</vt:lpstr>
      <vt:lpstr>Ground-Circuit Resistance Test</vt:lpstr>
      <vt:lpstr>Voltage Drop and Resistance Tests</vt:lpstr>
      <vt:lpstr>Alternator Service</vt:lpstr>
      <vt:lpstr>Alternator Removal</vt:lpstr>
      <vt:lpstr>Alternator Removal (Cont.)</vt:lpstr>
      <vt:lpstr>Alternator Rebuild</vt:lpstr>
      <vt:lpstr>Alternator Installation</vt:lpstr>
      <vt:lpstr>Hybrid Charging System Service</vt:lpstr>
      <vt:lpstr>Hybrid Charging System Service</vt:lpstr>
      <vt:lpstr>Scanning Hybrid Charging Systems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2013-08-28T15:33:38Z</dcterms:created>
  <dcterms:modified xsi:type="dcterms:W3CDTF">2016-07-01T13:04:53Z</dcterms:modified>
</cp:coreProperties>
</file>