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60" r:id="rId1"/>
    <p:sldMasterId id="2147483672" r:id="rId2"/>
    <p:sldMasterId id="2147483684" r:id="rId3"/>
    <p:sldMasterId id="2147483696" r:id="rId4"/>
  </p:sldMasterIdLst>
  <p:notesMasterIdLst>
    <p:notesMasterId r:id="rId76"/>
  </p:notesMasterIdLst>
  <p:handoutMasterIdLst>
    <p:handoutMasterId r:id="rId77"/>
  </p:handoutMasterIdLst>
  <p:sldIdLst>
    <p:sldId id="328" r:id="rId5"/>
    <p:sldId id="327" r:id="rId6"/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5" r:id="rId15"/>
    <p:sldId id="264" r:id="rId16"/>
    <p:sldId id="266" r:id="rId17"/>
    <p:sldId id="267" r:id="rId18"/>
    <p:sldId id="269" r:id="rId19"/>
    <p:sldId id="268" r:id="rId20"/>
    <p:sldId id="270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91" r:id="rId38"/>
    <p:sldId id="288" r:id="rId39"/>
    <p:sldId id="289" r:id="rId40"/>
    <p:sldId id="290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300" r:id="rId49"/>
    <p:sldId id="301" r:id="rId50"/>
    <p:sldId id="299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58" y="-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76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slide" Target="slides/slide70.xml"/><Relationship Id="rId79" Type="http://schemas.openxmlformats.org/officeDocument/2006/relationships/viewProps" Target="viewProp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1C3449E5-55ED-460E-BFD6-2671AD394441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035E5E8-FF90-4A5E-9F59-755A87B1D7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8011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08DA592-1968-4F87-8882-9AFC33D12E6B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38E6BC1D-7DEA-4C25-8AD9-DD51E13414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11582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83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14704DF-C871-49A0-A97A-0C7AC0534AD7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93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93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5E96F38-5A36-4EF6-9C65-6E8FEBF906A7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03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D359ABE-E0B6-4ED6-AF31-A71648EAA6F8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13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75DC4F9-D99A-467C-BE17-D825EE62082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24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0FCC148-1753-4114-B669-FCEF1DC3153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34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67607BB-5347-4570-8500-21FF87487118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44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220AAA0-21FD-40A3-BD93-FDC97CAF69B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54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F501151-9509-4AC5-A231-8A33F2F85CD9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64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65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FE86C26-AFE3-4614-AF32-525A76C1BC0C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75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75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E9B4788-7224-4DD9-9610-351D426C25D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85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85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71DBA44-9E2E-4510-8398-3DCEC37C80AF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95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95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6B838A4-CDF2-4877-A3C2-B7CE21A5CEE9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05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E39867E-2E2A-4450-95FD-CB575B57E30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16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2D7ABBB-D46D-4D8E-8101-BCE3F1CFC429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26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6744272-5A7A-4AE6-9DFC-200AB6EA27D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36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36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8A8B211-1410-4665-9202-EC4FEA2A5CB7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57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57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7DEBDE5-D8BA-4260-9ED3-7440BC5ED0B8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67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59CC3A9-37FC-4988-9FE7-7C5B7D43B51D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77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8559327-5BCE-4F5E-BBD0-DFC62617AE4F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87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6983AC2-2445-4F15-A065-848F14C419EF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98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6E66802-F0AA-4E6D-AC46-E747A5755552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08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CADEB3-8D76-410F-86CF-30DF663935D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18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B6B9C80-C002-4FB9-8A01-B61B854DF680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28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6B2600F-1C4B-458A-A585-AA92E594EEC0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39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873C58C-B517-45D9-8057-F6DFCC2CE04C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49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49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DCFCFDD-280E-4BAE-B0CB-BF212E20094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59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9C1058E-BF6C-4A63-9C79-028D8FC721CC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69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1C8E863-F0E7-40D7-93FD-47BBEEDEA2E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80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0EDBAF1-4055-4CF9-BA8F-62B9B38B5E1F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90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6D5BC25-1323-4F40-94EF-F7DAD22CB04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00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00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616362B-C277-438B-A33C-D3E47DE7165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10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0D57CBC-DC78-4A76-B008-28B360419A39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20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21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D136317-C7C6-46D0-9020-E2E63260E2D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3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0A5435A-CD67-4B35-8AA6-3E0ACEEDB71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41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41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3E72C7F-3011-4D6A-88F0-E9CA74374E40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51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D64344A-B319-4385-B430-839027EB9033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61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F984D06-A320-42F9-B705-968CD880EB72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7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5DF823A-4049-45A1-91AF-FFB6041458CD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8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C54B7EF-DD3D-4F1B-B184-6E78440809B8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92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3D5C440-A00F-47F5-B6B1-72666D72E32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02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ACA0730-A256-4DE1-BA7D-76E5ABA4D999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13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F1DD13E-3FD9-4A34-9742-AA97D28291A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2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249235F-3CCF-46BC-8E92-E3CB5B87AEC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33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962D209-BBB0-4291-BCA8-39B6DA449A4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4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69D5EFF-3571-46A1-82DC-D954C0A43A2D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54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781977E-2721-437D-B420-D1BC004CE43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6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449323E-E020-42D1-8F12-ED2282EA1C79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7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CE4B849-918A-44BB-964C-5F2CFC34CFA5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8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E2F10B2-865E-41ED-954F-0312DA3AB48D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95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A055F2D-1638-4F78-A5D5-F3A67DCDDCC7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505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CA70600-25D0-4C8E-9182-34229996A91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515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20E8ABA-0286-402B-814B-3B73D0D3E792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52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48BCA06-878F-4B3B-B7D3-CAAFC783B10C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53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AB78682-FC0B-471F-AF17-6379E427D147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54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9B71124-9119-43EC-BE60-A59834CD62D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55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CD0107D-DF30-4251-A4D7-BD7EB9B9179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56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EA260E6-9903-40F5-87B4-0F7FD3136AAD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577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63594EB-6605-41C5-B699-477948A8593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58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2912372-E5F7-4E25-9AB2-672CBB27A2F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597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CCA6363-CAB2-46D6-BDC3-77E042EE1A25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60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7452000-8883-4601-90A3-E112CC02024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617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E8C69D0-5CA1-41ED-AF4F-A07A48B1BF78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62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56F0042-1D27-44D1-A980-BF5C353DAAA3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638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58DF92E-152F-43B1-94F4-4EDF08961105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648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891242F-AE96-48BC-8350-6AA44D15A90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658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BB87798-591B-4699-ABEE-31ABC7CB40B7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66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2B856AA-8D29-4C0D-A690-D8F44FA7C9FD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67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1919432-1EAD-4A36-B5B1-01AC7FF43A6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68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763D72B-3F36-41CC-9594-1104EFFDE1FC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699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02AA686-2ED6-488D-97E3-397C516398F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376456"/>
      </p:ext>
    </p:extLst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898087"/>
      </p:ext>
    </p:extLst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35376837"/>
      </p:ext>
    </p:extLst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380774"/>
      </p:ext>
    </p:extLst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200512"/>
      </p:ext>
    </p:extLst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400826"/>
      </p:ext>
    </p:extLst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6213992"/>
      </p:ext>
    </p:extLst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42948551"/>
      </p:ext>
    </p:extLst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21613046"/>
      </p:ext>
    </p:extLst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82827"/>
      </p:ext>
    </p:extLst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340155"/>
      </p:ext>
    </p:extLst>
  </p:cSld>
  <p:clrMapOvr>
    <a:masterClrMapping/>
  </p:clrMapOvr>
  <p:transition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412212" y="488275"/>
            <a:ext cx="3533323" cy="2866052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algn="l">
              <a:defRPr sz="16500" b="1" i="0" baseline="0">
                <a:solidFill>
                  <a:srgbClr val="8CB9DE"/>
                </a:solidFill>
                <a:latin typeface="Helvetica" pitchFamily="34" charset="0"/>
                <a:ea typeface="GungsuhChe" pitchFamily="49" charset="-127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811056" y="3346885"/>
            <a:ext cx="6383033" cy="2627786"/>
          </a:xfrm>
          <a:prstGeom prst="rect">
            <a:avLst/>
          </a:prstGeom>
        </p:spPr>
        <p:txBody>
          <a:bodyPr anchor="t"/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4000" b="1" i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1802167" y="2274175"/>
            <a:ext cx="3142696" cy="735363"/>
          </a:xfrm>
          <a:prstGeom prst="rect">
            <a:avLst/>
          </a:prstGeom>
        </p:spPr>
        <p:txBody>
          <a:bodyPr anchor="b"/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5000" b="0" i="0">
                <a:solidFill>
                  <a:srgbClr val="3296CC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40779143"/>
      </p:ext>
    </p:extLst>
  </p:cSld>
  <p:clrMapOvr>
    <a:masterClrMapping/>
  </p:clrMapOvr>
  <p:transition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28800"/>
            <a:ext cx="8229600" cy="1143000"/>
          </a:xfrm>
          <a:prstGeom prst="rect">
            <a:avLst/>
          </a:prstGeom>
        </p:spPr>
        <p:txBody>
          <a:bodyPr anchor="b"/>
          <a:lstStyle>
            <a:lvl1pPr>
              <a:defRPr sz="48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124200"/>
            <a:ext cx="8229600" cy="3001963"/>
          </a:xfrm>
          <a:prstGeom prst="rect">
            <a:avLst/>
          </a:prstGeom>
        </p:spPr>
        <p:txBody>
          <a:bodyPr/>
          <a:lstStyle>
            <a:lvl1pPr algn="ctr">
              <a:buNone/>
              <a:defRPr sz="4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76200" y="685800"/>
            <a:ext cx="6781800" cy="1066801"/>
          </a:xfrm>
          <a:prstGeom prst="rect">
            <a:avLst/>
          </a:prstGeom>
        </p:spPr>
        <p:txBody>
          <a:bodyPr/>
          <a:lstStyle>
            <a:lvl1pPr algn="l">
              <a:buNone/>
              <a:defRPr sz="6000" b="1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64132000"/>
      </p:ext>
    </p:extLst>
  </p:cSld>
  <p:clrMapOvr>
    <a:masterClrMapping/>
  </p:clrMapOvr>
  <p:transition>
    <p:fade thruBlk="1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30887413"/>
      </p:ext>
    </p:extLst>
  </p:cSld>
  <p:clrMapOvr>
    <a:masterClrMapping/>
  </p:clrMapOvr>
  <p:transition>
    <p:fade thruBlk="1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567332"/>
      </p:ext>
    </p:extLst>
  </p:cSld>
  <p:clrMapOvr>
    <a:masterClrMapping/>
  </p:clrMapOvr>
  <p:transition>
    <p:fade thruBlk="1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989949"/>
      </p:ext>
    </p:extLst>
  </p:cSld>
  <p:clrMapOvr>
    <a:masterClrMapping/>
  </p:clrMapOvr>
  <p:transition>
    <p:fade thruBlk="1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375431"/>
      </p:ext>
    </p:extLst>
  </p:cSld>
  <p:clrMapOvr>
    <a:masterClrMapping/>
  </p:clrMapOvr>
  <p:transition>
    <p:fade thruBlk="1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4141592"/>
      </p:ext>
    </p:extLst>
  </p:cSld>
  <p:clrMapOvr>
    <a:masterClrMapping/>
  </p:clrMapOvr>
  <p:transition>
    <p:fade thruBlk="1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40340040"/>
      </p:ext>
    </p:extLst>
  </p:cSld>
  <p:clrMapOvr>
    <a:masterClrMapping/>
  </p:clrMapOvr>
  <p:transition>
    <p:fade thruBlk="1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4133686"/>
      </p:ext>
    </p:extLst>
  </p:cSld>
  <p:clrMapOvr>
    <a:masterClrMapping/>
  </p:clrMapOvr>
  <p:transition>
    <p:fade thruBlk="1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545590"/>
      </p:ext>
    </p:extLst>
  </p:cSld>
  <p:clrMapOvr>
    <a:masterClrMapping/>
  </p:clrMapOvr>
  <p:transition>
    <p:fade thruBlk="1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204347"/>
      </p:ext>
    </p:extLst>
  </p:cSld>
  <p:clrMapOvr>
    <a:masterClrMapping/>
  </p:clrMapOvr>
  <p:transition>
    <p:fade thruBlk="1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C4FD082-200D-4844-89BD-C490B3B74120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FB94F16-4D9E-4A18-B47D-00C26AEDF3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258700"/>
      </p:ext>
    </p:extLst>
  </p:cSld>
  <p:clrMapOvr>
    <a:masterClrMapping/>
  </p:clrMapOvr>
  <p:transition>
    <p:fade thruBlk="1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571" y="159797"/>
            <a:ext cx="8549196" cy="754604"/>
          </a:xfrm>
        </p:spPr>
        <p:txBody>
          <a:bodyPr anchor="b">
            <a:normAutofit/>
          </a:bodyPr>
          <a:lstStyle>
            <a:lvl1pPr algn="l">
              <a:defRPr sz="3300" b="0" i="1">
                <a:solidFill>
                  <a:schemeClr val="bg1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863" y="1180724"/>
            <a:ext cx="8575828" cy="5335485"/>
          </a:xfrm>
        </p:spPr>
        <p:txBody>
          <a:bodyPr/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 sz="26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542764"/>
      </p:ext>
    </p:extLst>
  </p:cSld>
  <p:clrMapOvr>
    <a:masterClrMapping/>
  </p:clrMapOvr>
  <p:transition>
    <p:fade thruBlk="1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CC2F4D3-29B1-4304-963F-A4F79DE1A19E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C4D1E66-F16D-4B7C-87D4-62AA6FD42D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663258"/>
      </p:ext>
    </p:extLst>
  </p:cSld>
  <p:clrMapOvr>
    <a:masterClrMapping/>
  </p:clrMapOvr>
  <p:transition>
    <p:fade thruBlk="1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FFCAC5E-6017-4B3B-B46D-F0617B4F17AB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4612927-0757-458A-9056-B8D6F684B1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72486"/>
      </p:ext>
    </p:extLst>
  </p:cSld>
  <p:clrMapOvr>
    <a:masterClrMapping/>
  </p:clrMapOvr>
  <p:transition>
    <p:fade thruBlk="1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DA09A0D-05C2-4081-89DC-776CE493E10F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B8E0E11-DD36-4AE6-95B0-3004BEDED6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566457"/>
      </p:ext>
    </p:extLst>
  </p:cSld>
  <p:clrMapOvr>
    <a:masterClrMapping/>
  </p:clrMapOvr>
  <p:transition>
    <p:fade thruBlk="1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81D5556-11CD-4BB9-8C63-A9B79D78ED94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EF3600B-D585-4914-8D54-2294D473BA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679052"/>
      </p:ext>
    </p:extLst>
  </p:cSld>
  <p:clrMapOvr>
    <a:masterClrMapping/>
  </p:clrMapOvr>
  <p:transition>
    <p:fade thruBlk="1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BC5F9BD-607A-4065-ADF8-CB29720FB12D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48B490E-FF3A-4191-821A-1FE527246F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912758"/>
      </p:ext>
    </p:extLst>
  </p:cSld>
  <p:clrMapOvr>
    <a:masterClrMapping/>
  </p:clrMapOvr>
  <p:transition>
    <p:fade thruBlk="1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199E81A-60F4-48B2-B34A-F059C2BABA2B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3C57810-076D-4B1C-9ECF-DA8CE83A17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46477"/>
      </p:ext>
    </p:extLst>
  </p:cSld>
  <p:clrMapOvr>
    <a:masterClrMapping/>
  </p:clrMapOvr>
  <p:transition>
    <p:fade thruBlk="1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99CD8D0-235C-4ABE-8F91-1EAD622AF414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082E971-AC69-4192-8A4D-1C1C28A650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712510"/>
      </p:ext>
    </p:extLst>
  </p:cSld>
  <p:clrMapOvr>
    <a:masterClrMapping/>
  </p:clrMapOvr>
  <p:transition>
    <p:fade thruBlk="1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2CDA267-0566-4379-B5F7-26A35E681313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D01CE88-9B92-4B29-AE85-7174B4F02F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071843"/>
      </p:ext>
    </p:extLst>
  </p:cSld>
  <p:clrMapOvr>
    <a:masterClrMapping/>
  </p:clrMapOvr>
  <p:transition>
    <p:fade thruBlk="1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5A18399-6855-45C5-977B-D37BD272A95A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02213C2-E2F9-4C11-93CB-F51907402F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794451"/>
      </p:ext>
    </p:extLst>
  </p:cSld>
  <p:clrMapOvr>
    <a:masterClrMapping/>
  </p:clrMapOvr>
  <p:transition>
    <p:fade thruBlk="1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53A98D2-60FB-4846-B3EA-B6BAD7B02F80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C8D6243-B509-4939-97F5-BBBC8260EB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928115"/>
      </p:ext>
    </p:extLst>
  </p:cSld>
  <p:clrMapOvr>
    <a:masterClrMapping/>
  </p:clrMapOvr>
  <p:transition>
    <p:fade thruBlk="1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0615" y="159796"/>
            <a:ext cx="8478174" cy="1171854"/>
          </a:xfrm>
        </p:spPr>
        <p:txBody>
          <a:bodyPr anchor="b">
            <a:normAutofit/>
          </a:bodyPr>
          <a:lstStyle>
            <a:lvl1pPr algn="l">
              <a:defRPr sz="3300" b="0" i="1">
                <a:solidFill>
                  <a:srgbClr val="3296CC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863" y="1482575"/>
            <a:ext cx="8575828" cy="5140170"/>
          </a:xfrm>
        </p:spPr>
        <p:txBody>
          <a:bodyPr/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 sz="26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1665990"/>
      </p:ext>
    </p:extLst>
  </p:cSld>
  <p:clrMapOvr>
    <a:masterClrMapping/>
  </p:clrMapOvr>
  <p:transition>
    <p:fade thruBlk="1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2AF9DEB-4CC1-4794-86E0-3D6DC1D41466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AB8A74B-C5E8-4081-A5A8-EA3AA9C1CE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166780"/>
      </p:ext>
    </p:extLst>
  </p:cSld>
  <p:clrMapOvr>
    <a:masterClrMapping/>
  </p:clrMapOvr>
  <p:transition>
    <p:fade thruBlk="1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285F2F5-1ABC-4862-AEE2-6DA750033703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2C63AFC-DE80-4339-B1B0-27AB742C81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304647"/>
      </p:ext>
    </p:extLst>
  </p:cSld>
  <p:clrMapOvr>
    <a:masterClrMapping/>
  </p:clrMapOvr>
  <p:transition>
    <p:fade thruBlk="1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F97A719-79BA-4042-9C7B-AA8A1F36B9D3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E28F867-1F0D-4C9B-B904-0697226EBB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866478"/>
      </p:ext>
    </p:extLst>
  </p:cSld>
  <p:clrMapOvr>
    <a:masterClrMapping/>
  </p:clrMapOvr>
  <p:transition>
    <p:fade thruBlk="1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EE0A2E0-3E23-4452-8A3E-EBAB30F550B0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964E42B-C04C-4FF7-940F-20B19D1F5B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70096"/>
      </p:ext>
    </p:extLst>
  </p:cSld>
  <p:clrMapOvr>
    <a:masterClrMapping/>
  </p:clrMapOvr>
  <p:transition>
    <p:fade thruBlk="1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F7762FF-01A2-47FD-A866-7EFE31B60057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69BA886-6EEB-40BA-BBDA-71D93BB0F5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789595"/>
      </p:ext>
    </p:extLst>
  </p:cSld>
  <p:clrMapOvr>
    <a:masterClrMapping/>
  </p:clrMapOvr>
  <p:transition>
    <p:fade thruBlk="1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B43DAFC-8C47-44F9-B2DB-BDF615C4D44A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2FF92EC-1EA3-4A94-8EBD-2CA3F474FC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967644"/>
      </p:ext>
    </p:extLst>
  </p:cSld>
  <p:clrMapOvr>
    <a:masterClrMapping/>
  </p:clrMapOvr>
  <p:transition>
    <p:fade thruBlk="1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CD35AB0-D7DD-40E9-9A3B-361F8281DFE8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93B70B7-F513-4880-A78B-9A38603AED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862494"/>
      </p:ext>
    </p:extLst>
  </p:cSld>
  <p:clrMapOvr>
    <a:masterClrMapping/>
  </p:clrMapOvr>
  <p:transition>
    <p:fade thruBlk="1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7B4B16F-6D0E-4CA4-AE20-49D89045334D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337165D-7CBF-4C16-B093-7E6B7A3EDB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989808"/>
      </p:ext>
    </p:extLst>
  </p:cSld>
  <p:clrMapOvr>
    <a:masterClrMapping/>
  </p:clrMapOvr>
  <p:transition>
    <p:fade thruBlk="1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6E60AF2-A45A-4192-B1AB-F15925D9DB78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489A147-B89E-4B0D-92C8-957AC312F9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857883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auto">
          <a:xfrm>
            <a:off x="5943600" y="6623050"/>
            <a:ext cx="3124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Permission granted to reproduce for educational use only.</a:t>
            </a:r>
          </a:p>
        </p:txBody>
      </p:sp>
      <p:sp>
        <p:nvSpPr>
          <p:cNvPr id="8" name="Rectangle 21"/>
          <p:cNvSpPr>
            <a:spLocks noChangeArrowheads="1"/>
          </p:cNvSpPr>
          <p:nvPr/>
        </p:nvSpPr>
        <p:spPr bwMode="auto">
          <a:xfrm>
            <a:off x="4191000" y="6623050"/>
            <a:ext cx="1828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© Goodheart-Willcox Co.,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0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auto">
          <a:xfrm>
            <a:off x="5943600" y="6623050"/>
            <a:ext cx="3124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Permission granted to reproduce for educational use only.</a:t>
            </a:r>
          </a:p>
        </p:txBody>
      </p:sp>
      <p:sp>
        <p:nvSpPr>
          <p:cNvPr id="8" name="Rectangle 21"/>
          <p:cNvSpPr>
            <a:spLocks noChangeArrowheads="1"/>
          </p:cNvSpPr>
          <p:nvPr/>
        </p:nvSpPr>
        <p:spPr bwMode="auto">
          <a:xfrm>
            <a:off x="4191000" y="6623050"/>
            <a:ext cx="1828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© Goodheart-Willcox Co.,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51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elvetica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elvetica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elvetica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elvetica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3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3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35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35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35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3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35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35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35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35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35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35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35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35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35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35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35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35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X:\Michael O'Malley\mat17_ppt\00-tit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42" y="0"/>
            <a:ext cx="9134515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3"/>
          <p:cNvSpPr>
            <a:spLocks noGrp="1"/>
          </p:cNvSpPr>
          <p:nvPr>
            <p:ph type="title"/>
          </p:nvPr>
        </p:nvSpPr>
        <p:spPr bwMode="auto">
          <a:xfrm>
            <a:off x="4411663" y="488950"/>
            <a:ext cx="3533775" cy="28654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en-US" smtClean="0">
                <a:ea typeface="GungsuhChe"/>
              </a:rPr>
              <a:t>40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811338" y="3346450"/>
            <a:ext cx="6383337" cy="26289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Fuel Tanks, Pumps, Lines, and Filters</a:t>
            </a:r>
            <a:endParaRPr lang="en-US" dirty="0"/>
          </a:p>
        </p:txBody>
      </p:sp>
      <p:sp>
        <p:nvSpPr>
          <p:cNvPr id="23556" name="Content Placeholder 5"/>
          <p:cNvSpPr>
            <a:spLocks noGrp="1"/>
          </p:cNvSpPr>
          <p:nvPr>
            <p:ph idx="10"/>
          </p:nvPr>
        </p:nvSpPr>
        <p:spPr bwMode="auto">
          <a:xfrm>
            <a:off x="1801813" y="2274888"/>
            <a:ext cx="3143250" cy="7350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Chapter</a:t>
            </a:r>
          </a:p>
        </p:txBody>
      </p:sp>
    </p:spTree>
  </p:cSld>
  <p:clrMapOvr>
    <a:masterClrMapping/>
  </p:clrMapOvr>
  <p:transition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3"/>
          <p:cNvSpPr>
            <a:spLocks noGrp="1"/>
          </p:cNvSpPr>
          <p:nvPr>
            <p:ph type="title"/>
          </p:nvPr>
        </p:nvSpPr>
        <p:spPr>
          <a:xfrm>
            <a:off x="249238" y="160338"/>
            <a:ext cx="8548687" cy="754062"/>
          </a:xfrm>
        </p:spPr>
        <p:txBody>
          <a:bodyPr/>
          <a:lstStyle/>
          <a:p>
            <a:r>
              <a:rPr lang="en-US" altLang="en-US" smtClean="0"/>
              <a:t>Objectives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181100"/>
            <a:ext cx="8575675" cy="5335588"/>
          </a:xfrm>
        </p:spPr>
        <p:txBody>
          <a:bodyPr>
            <a:norm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After studying this chapter, you will be able to: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Define </a:t>
            </a:r>
            <a:r>
              <a:rPr lang="en-US" dirty="0"/>
              <a:t>the major parts of a fuel supply system.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Describe </a:t>
            </a:r>
            <a:r>
              <a:rPr lang="en-US" dirty="0"/>
              <a:t>the operation of mechanical </a:t>
            </a:r>
            <a:r>
              <a:rPr lang="en-US" dirty="0" smtClean="0"/>
              <a:t>and electric </a:t>
            </a:r>
            <a:r>
              <a:rPr lang="en-US" dirty="0"/>
              <a:t>fuel pumps.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Explain </a:t>
            </a:r>
            <a:r>
              <a:rPr lang="en-US" dirty="0"/>
              <a:t>the tests used to diagnose </a:t>
            </a:r>
            <a:r>
              <a:rPr lang="en-US" dirty="0" smtClean="0"/>
              <a:t>problems with </a:t>
            </a:r>
            <a:r>
              <a:rPr lang="en-US" dirty="0"/>
              <a:t>fuel pumps, fuel </a:t>
            </a:r>
            <a:r>
              <a:rPr lang="en-US" dirty="0" smtClean="0"/>
              <a:t>filters</a:t>
            </a:r>
            <a:r>
              <a:rPr lang="en-US" dirty="0"/>
              <a:t>, and fuel lines.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Repair </a:t>
            </a:r>
            <a:r>
              <a:rPr lang="en-US" dirty="0"/>
              <a:t>a fuel line or replace a fuel hose.</a:t>
            </a:r>
          </a:p>
        </p:txBody>
      </p:sp>
    </p:spTree>
  </p:cSld>
  <p:clrMapOvr>
    <a:masterClrMapping/>
  </p:clrMapOvr>
  <p:transition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249238" y="160338"/>
            <a:ext cx="8548687" cy="754062"/>
          </a:xfrm>
        </p:spPr>
        <p:txBody>
          <a:bodyPr/>
          <a:lstStyle/>
          <a:p>
            <a:r>
              <a:rPr lang="en-US" altLang="en-US" smtClean="0"/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181100"/>
            <a:ext cx="8575675" cy="5335588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Locate and replace fuel </a:t>
            </a:r>
            <a:r>
              <a:rPr lang="en-US" dirty="0" smtClean="0"/>
              <a:t>filters </a:t>
            </a:r>
            <a:r>
              <a:rPr lang="en-US" dirty="0"/>
              <a:t>in both </a:t>
            </a:r>
            <a:r>
              <a:rPr lang="en-US" dirty="0" smtClean="0"/>
              <a:t>gasoline and </a:t>
            </a:r>
            <a:r>
              <a:rPr lang="en-US" dirty="0"/>
              <a:t>diesel fuel systems.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State </a:t>
            </a:r>
            <a:r>
              <a:rPr lang="en-US" dirty="0"/>
              <a:t>safety rules for working on fuel </a:t>
            </a:r>
            <a:r>
              <a:rPr lang="en-US" dirty="0" smtClean="0"/>
              <a:t>supply systems</a:t>
            </a:r>
            <a:r>
              <a:rPr lang="en-US" dirty="0"/>
              <a:t>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Describe </a:t>
            </a:r>
            <a:r>
              <a:rPr lang="en-US" dirty="0"/>
              <a:t>the construction and action of air </a:t>
            </a:r>
            <a:r>
              <a:rPr lang="en-US" dirty="0" smtClean="0"/>
              <a:t>filters</a:t>
            </a:r>
            <a:r>
              <a:rPr lang="en-US" dirty="0"/>
              <a:t>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Correctly </a:t>
            </a:r>
            <a:r>
              <a:rPr lang="en-US" dirty="0"/>
              <a:t>answer ASE </a:t>
            </a:r>
            <a:r>
              <a:rPr lang="en-US" dirty="0" smtClean="0"/>
              <a:t>certification </a:t>
            </a:r>
            <a:r>
              <a:rPr lang="en-US" dirty="0"/>
              <a:t>test </a:t>
            </a:r>
            <a:r>
              <a:rPr lang="en-US" dirty="0" smtClean="0"/>
              <a:t>questions on </a:t>
            </a:r>
            <a:r>
              <a:rPr lang="en-US" dirty="0"/>
              <a:t>fuel tanks, fuel pumps, fuel lines, </a:t>
            </a:r>
            <a:r>
              <a:rPr lang="en-US" dirty="0" smtClean="0"/>
              <a:t>fuel filters</a:t>
            </a:r>
            <a:r>
              <a:rPr lang="en-US" dirty="0"/>
              <a:t>, and air </a:t>
            </a:r>
            <a:r>
              <a:rPr lang="en-US" dirty="0" smtClean="0"/>
              <a:t>filters</a:t>
            </a:r>
            <a:r>
              <a:rPr lang="en-US" dirty="0"/>
              <a:t>.</a:t>
            </a:r>
          </a:p>
        </p:txBody>
      </p:sp>
    </p:spTree>
  </p:cSld>
  <p:clrMapOvr>
    <a:masterClrMapping/>
  </p:clrMapOvr>
  <p:transition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Fuel Tanks, Pumps, Lines, and Filters </a:t>
            </a:r>
            <a:br>
              <a:rPr lang="en-US" altLang="en-US" smtClean="0"/>
            </a:br>
            <a:r>
              <a:rPr lang="en-US" altLang="en-US" smtClean="0"/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Fuel </a:t>
            </a:r>
            <a:r>
              <a:rPr lang="en-US" dirty="0"/>
              <a:t>system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Provides combustible </a:t>
            </a:r>
            <a:r>
              <a:rPr lang="en-US" dirty="0"/>
              <a:t>air-</a:t>
            </a:r>
            <a:r>
              <a:rPr lang="en-US" dirty="0" smtClean="0"/>
              <a:t>fuel mixture </a:t>
            </a:r>
            <a:r>
              <a:rPr lang="en-US" dirty="0"/>
              <a:t>to power </a:t>
            </a:r>
            <a:r>
              <a:rPr lang="en-US" dirty="0" smtClean="0"/>
              <a:t>engine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This chapter explains </a:t>
            </a:r>
            <a:r>
              <a:rPr lang="en-US" dirty="0" smtClean="0"/>
              <a:t>construction</a:t>
            </a:r>
            <a:r>
              <a:rPr lang="en-US" dirty="0"/>
              <a:t>, operation</a:t>
            </a:r>
            <a:r>
              <a:rPr lang="en-US" dirty="0" smtClean="0"/>
              <a:t>, and </a:t>
            </a:r>
            <a:r>
              <a:rPr lang="en-US" dirty="0"/>
              <a:t>service of fuel tanks, fuel lines, fuel </a:t>
            </a:r>
            <a:r>
              <a:rPr lang="en-US" dirty="0" smtClean="0"/>
              <a:t>filters</a:t>
            </a:r>
            <a:r>
              <a:rPr lang="en-US" dirty="0"/>
              <a:t>, </a:t>
            </a:r>
            <a:r>
              <a:rPr lang="en-US" dirty="0" smtClean="0"/>
              <a:t>air filters</a:t>
            </a:r>
            <a:r>
              <a:rPr lang="en-US" dirty="0"/>
              <a:t>, and fuel </a:t>
            </a:r>
            <a:r>
              <a:rPr lang="en-US" dirty="0" smtClean="0"/>
              <a:t>pumps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Fuel System Technology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Utilizes three subsystems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Fuel supply </a:t>
            </a:r>
            <a:r>
              <a:rPr lang="en-US" dirty="0" smtClean="0"/>
              <a:t>system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Provides </a:t>
            </a:r>
            <a:r>
              <a:rPr lang="en-US" dirty="0"/>
              <a:t>clean, </a:t>
            </a:r>
            <a:r>
              <a:rPr lang="en-US" dirty="0" smtClean="0"/>
              <a:t>filtered </a:t>
            </a:r>
            <a:r>
              <a:rPr lang="en-US" dirty="0"/>
              <a:t>gasoline, diesel oil, </a:t>
            </a:r>
            <a:r>
              <a:rPr lang="en-US" dirty="0" smtClean="0"/>
              <a:t>or alternate </a:t>
            </a:r>
            <a:r>
              <a:rPr lang="en-US" dirty="0"/>
              <a:t>fuel to </a:t>
            </a:r>
            <a:r>
              <a:rPr lang="en-US" dirty="0" smtClean="0"/>
              <a:t>fuel </a:t>
            </a:r>
            <a:r>
              <a:rPr lang="en-US" dirty="0"/>
              <a:t>injectors</a:t>
            </a:r>
            <a:endParaRPr lang="en-US" dirty="0" smtClean="0"/>
          </a:p>
          <a:p>
            <a:pPr>
              <a:buFont typeface="Arial" charset="0"/>
              <a:buChar char="•"/>
              <a:defRPr/>
            </a:pPr>
            <a:r>
              <a:rPr lang="en-US" dirty="0"/>
              <a:t>Air supply </a:t>
            </a:r>
            <a:r>
              <a:rPr lang="en-US" dirty="0" smtClean="0"/>
              <a:t>system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Allows </a:t>
            </a:r>
            <a:r>
              <a:rPr lang="en-US" dirty="0"/>
              <a:t>clean, </a:t>
            </a:r>
            <a:r>
              <a:rPr lang="en-US" dirty="0" smtClean="0"/>
              <a:t>filtered</a:t>
            </a:r>
            <a:r>
              <a:rPr lang="en-US" dirty="0"/>
              <a:t>, air to </a:t>
            </a:r>
            <a:r>
              <a:rPr lang="en-US" dirty="0" smtClean="0"/>
              <a:t>flow </a:t>
            </a:r>
            <a:r>
              <a:rPr lang="en-US" dirty="0"/>
              <a:t>into </a:t>
            </a:r>
            <a:r>
              <a:rPr lang="en-US" dirty="0" smtClean="0"/>
              <a:t>combustion chambers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Fuel metering </a:t>
            </a:r>
            <a:r>
              <a:rPr lang="en-US" dirty="0" smtClean="0"/>
              <a:t>system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Meters correct </a:t>
            </a:r>
            <a:r>
              <a:rPr lang="en-US" dirty="0"/>
              <a:t>amount of fuel into </a:t>
            </a:r>
            <a:r>
              <a:rPr lang="en-US" dirty="0" smtClean="0"/>
              <a:t>engine cylinders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Fuel Supply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Fuel </a:t>
            </a:r>
            <a:r>
              <a:rPr lang="en-US" dirty="0"/>
              <a:t>tank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Stores </a:t>
            </a:r>
            <a:r>
              <a:rPr lang="en-US" dirty="0"/>
              <a:t>gasoline, </a:t>
            </a:r>
            <a:r>
              <a:rPr lang="en-US" dirty="0" smtClean="0"/>
              <a:t>diesel fuel</a:t>
            </a:r>
            <a:r>
              <a:rPr lang="en-US" dirty="0"/>
              <a:t>, gasohol, alcohol, LPG, or other </a:t>
            </a:r>
            <a:r>
              <a:rPr lang="en-US" dirty="0" smtClean="0"/>
              <a:t>combustible material safely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Fuel </a:t>
            </a:r>
            <a:r>
              <a:rPr lang="en-US" dirty="0"/>
              <a:t>lines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C</a:t>
            </a:r>
            <a:r>
              <a:rPr lang="en-US" dirty="0" smtClean="0"/>
              <a:t>arry </a:t>
            </a:r>
            <a:r>
              <a:rPr lang="en-US" dirty="0"/>
              <a:t>fuel </a:t>
            </a:r>
            <a:r>
              <a:rPr lang="en-US" dirty="0" smtClean="0"/>
              <a:t>between fuel </a:t>
            </a:r>
            <a:r>
              <a:rPr lang="en-US" dirty="0"/>
              <a:t>tank, fuel pumps, fuel hoses, fuel </a:t>
            </a:r>
            <a:r>
              <a:rPr lang="en-US" dirty="0" smtClean="0"/>
              <a:t>filters, pressure </a:t>
            </a:r>
            <a:r>
              <a:rPr lang="en-US" dirty="0"/>
              <a:t>regulator, and other </a:t>
            </a:r>
            <a:r>
              <a:rPr lang="en-US" dirty="0" smtClean="0"/>
              <a:t>system parts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Fuel Supply System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Fuel pumps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Draw </a:t>
            </a:r>
            <a:r>
              <a:rPr lang="en-US" dirty="0"/>
              <a:t>fuel from </a:t>
            </a:r>
            <a:r>
              <a:rPr lang="en-US" dirty="0" smtClean="0"/>
              <a:t>tank </a:t>
            </a:r>
            <a:r>
              <a:rPr lang="en-US" dirty="0"/>
              <a:t>and </a:t>
            </a:r>
            <a:r>
              <a:rPr lang="en-US" dirty="0" smtClean="0"/>
              <a:t>force </a:t>
            </a:r>
            <a:r>
              <a:rPr lang="en-US" dirty="0"/>
              <a:t>it to </a:t>
            </a:r>
            <a:r>
              <a:rPr lang="en-US" dirty="0" smtClean="0"/>
              <a:t>engine </a:t>
            </a:r>
            <a:r>
              <a:rPr lang="en-US" dirty="0"/>
              <a:t>and </a:t>
            </a:r>
            <a:r>
              <a:rPr lang="en-US" dirty="0" smtClean="0"/>
              <a:t>fuel injectors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Fuel </a:t>
            </a:r>
            <a:r>
              <a:rPr lang="en-US" dirty="0" smtClean="0"/>
              <a:t>filters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R</a:t>
            </a:r>
            <a:r>
              <a:rPr lang="en-US" dirty="0" smtClean="0"/>
              <a:t>emove contaminants such </a:t>
            </a:r>
            <a:r>
              <a:rPr lang="en-US" dirty="0"/>
              <a:t>as water, rust, and other </a:t>
            </a:r>
            <a:r>
              <a:rPr lang="en-US" dirty="0" smtClean="0"/>
              <a:t>debris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Fuel Supply System Components</a:t>
            </a:r>
          </a:p>
        </p:txBody>
      </p:sp>
      <p:pic>
        <p:nvPicPr>
          <p:cNvPr id="30723" name="Content Placeholder 3" descr="40-01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6100" y="1568450"/>
            <a:ext cx="8229600" cy="4968875"/>
          </a:xfrm>
        </p:spPr>
      </p:pic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546100" y="6475413"/>
            <a:ext cx="8302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(Honda)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Fuel Tanks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Safely </a:t>
            </a:r>
            <a:r>
              <a:rPr lang="en-US" dirty="0"/>
              <a:t>hold </a:t>
            </a:r>
            <a:r>
              <a:rPr lang="en-US" dirty="0" smtClean="0"/>
              <a:t>supply </a:t>
            </a:r>
            <a:r>
              <a:rPr lang="en-US" dirty="0"/>
              <a:t>of fuel so </a:t>
            </a:r>
            <a:r>
              <a:rPr lang="en-US" dirty="0" smtClean="0"/>
              <a:t>vehicle </a:t>
            </a:r>
            <a:r>
              <a:rPr lang="en-US" dirty="0"/>
              <a:t>can be driven </a:t>
            </a:r>
            <a:r>
              <a:rPr lang="en-US" dirty="0" smtClean="0"/>
              <a:t>reasonable </a:t>
            </a:r>
            <a:r>
              <a:rPr lang="en-US" dirty="0"/>
              <a:t>distance without </a:t>
            </a:r>
            <a:r>
              <a:rPr lang="en-US" dirty="0" smtClean="0"/>
              <a:t>refueling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Mounted </a:t>
            </a:r>
            <a:r>
              <a:rPr lang="en-US" dirty="0"/>
              <a:t>in </a:t>
            </a:r>
            <a:r>
              <a:rPr lang="en-US" dirty="0" smtClean="0"/>
              <a:t>rear </a:t>
            </a:r>
            <a:r>
              <a:rPr lang="en-US" dirty="0"/>
              <a:t>of </a:t>
            </a:r>
            <a:r>
              <a:rPr lang="en-US" dirty="0" smtClean="0"/>
              <a:t>car, under trunk </a:t>
            </a:r>
            <a:r>
              <a:rPr lang="en-US" dirty="0"/>
              <a:t>or </a:t>
            </a:r>
            <a:r>
              <a:rPr lang="en-US" dirty="0" smtClean="0"/>
              <a:t>rear seat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Driving range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Driving distance without </a:t>
            </a:r>
            <a:r>
              <a:rPr lang="en-US" dirty="0"/>
              <a:t>stopping for </a:t>
            </a:r>
            <a:r>
              <a:rPr lang="en-US" dirty="0" smtClean="0"/>
              <a:t>fuel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Fuel </a:t>
            </a:r>
            <a:r>
              <a:rPr lang="en-US" dirty="0"/>
              <a:t>tank </a:t>
            </a:r>
            <a:r>
              <a:rPr lang="en-US" dirty="0" smtClean="0"/>
              <a:t>capacity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V</a:t>
            </a:r>
            <a:r>
              <a:rPr lang="en-US" dirty="0" smtClean="0"/>
              <a:t>olume </a:t>
            </a:r>
            <a:r>
              <a:rPr lang="en-US" dirty="0"/>
              <a:t>of fuel </a:t>
            </a:r>
            <a:r>
              <a:rPr lang="en-US" dirty="0" smtClean="0"/>
              <a:t>a </a:t>
            </a:r>
            <a:r>
              <a:rPr lang="en-US" dirty="0"/>
              <a:t>fuel tank </a:t>
            </a:r>
            <a:r>
              <a:rPr lang="en-US" dirty="0" smtClean="0"/>
              <a:t>can hold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Average </a:t>
            </a:r>
            <a:r>
              <a:rPr lang="en-US" dirty="0" smtClean="0"/>
              <a:t>12–25 gallons or 45</a:t>
            </a:r>
            <a:r>
              <a:rPr lang="en-US" dirty="0"/>
              <a:t>–95 </a:t>
            </a:r>
            <a:r>
              <a:rPr lang="en-US" dirty="0" smtClean="0"/>
              <a:t>liters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dirty="0" smtClean="0"/>
              <a:t>Fuel Tank Construction</a:t>
            </a:r>
          </a:p>
        </p:txBody>
      </p:sp>
      <p:pic>
        <p:nvPicPr>
          <p:cNvPr id="32771" name="Content Placeholder 3" descr="40-03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6413" y="1636713"/>
            <a:ext cx="8420100" cy="4860925"/>
          </a:xfrm>
        </p:spPr>
      </p:pic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506413" y="6313488"/>
            <a:ext cx="9699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(Chrysler)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dirty="0" smtClean="0"/>
              <a:t>Fuel Tank Construction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Made </a:t>
            </a:r>
            <a:r>
              <a:rPr lang="en-US" dirty="0"/>
              <a:t>of sheet steel, aluminum</a:t>
            </a:r>
            <a:r>
              <a:rPr lang="en-US" dirty="0" smtClean="0"/>
              <a:t>, or </a:t>
            </a:r>
            <a:r>
              <a:rPr lang="en-US" dirty="0"/>
              <a:t>injection molded </a:t>
            </a:r>
            <a:r>
              <a:rPr lang="en-US" dirty="0" smtClean="0"/>
              <a:t>plastic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F</a:t>
            </a:r>
            <a:r>
              <a:rPr lang="en-US" dirty="0" smtClean="0"/>
              <a:t>iller </a:t>
            </a:r>
            <a:r>
              <a:rPr lang="en-US" dirty="0"/>
              <a:t>neck </a:t>
            </a:r>
            <a:r>
              <a:rPr lang="en-US" dirty="0" smtClean="0"/>
              <a:t>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Extension </a:t>
            </a:r>
            <a:r>
              <a:rPr lang="en-US" dirty="0"/>
              <a:t>tube that </a:t>
            </a:r>
            <a:r>
              <a:rPr lang="en-US" dirty="0" smtClean="0"/>
              <a:t>allows gas </a:t>
            </a:r>
            <a:r>
              <a:rPr lang="en-US" dirty="0"/>
              <a:t>pump nozzle to be used to </a:t>
            </a:r>
            <a:r>
              <a:rPr lang="en-US" dirty="0" smtClean="0"/>
              <a:t>fill tank with fuel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F</a:t>
            </a:r>
            <a:r>
              <a:rPr lang="en-US" dirty="0" smtClean="0"/>
              <a:t>iller </a:t>
            </a:r>
            <a:r>
              <a:rPr lang="en-US" dirty="0"/>
              <a:t>cap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F</a:t>
            </a:r>
            <a:r>
              <a:rPr lang="en-US" dirty="0" smtClean="0"/>
              <a:t>its </a:t>
            </a:r>
            <a:r>
              <a:rPr lang="en-US" dirty="0"/>
              <a:t>on </a:t>
            </a:r>
            <a:r>
              <a:rPr lang="en-US" dirty="0" smtClean="0"/>
              <a:t>end </a:t>
            </a:r>
            <a:r>
              <a:rPr lang="en-US" dirty="0"/>
              <a:t>of </a:t>
            </a:r>
            <a:r>
              <a:rPr lang="en-US" dirty="0" smtClean="0"/>
              <a:t>filler neck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Fuel Tank Construction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Spillback </a:t>
            </a:r>
            <a:r>
              <a:rPr lang="en-US" dirty="0"/>
              <a:t>ball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L</a:t>
            </a:r>
            <a:r>
              <a:rPr lang="en-US" dirty="0" smtClean="0"/>
              <a:t>arge </a:t>
            </a:r>
            <a:r>
              <a:rPr lang="en-US" dirty="0"/>
              <a:t>“ping </a:t>
            </a:r>
            <a:r>
              <a:rPr lang="en-US" dirty="0" smtClean="0"/>
              <a:t>pong-type</a:t>
            </a:r>
            <a:r>
              <a:rPr lang="en-US" dirty="0"/>
              <a:t>” </a:t>
            </a:r>
            <a:r>
              <a:rPr lang="en-US" dirty="0" smtClean="0"/>
              <a:t>ball in filler </a:t>
            </a:r>
            <a:r>
              <a:rPr lang="en-US" dirty="0"/>
              <a:t>neck to prevent fuel from leaking out </a:t>
            </a:r>
            <a:r>
              <a:rPr lang="en-US" dirty="0" smtClean="0"/>
              <a:t>of vehicle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Fuel </a:t>
            </a:r>
            <a:r>
              <a:rPr lang="en-US" dirty="0"/>
              <a:t>tank </a:t>
            </a:r>
            <a:r>
              <a:rPr lang="en-US" dirty="0" smtClean="0"/>
              <a:t>baffles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Located </a:t>
            </a:r>
            <a:r>
              <a:rPr lang="en-US" dirty="0"/>
              <a:t>inside </a:t>
            </a:r>
            <a:r>
              <a:rPr lang="en-US" dirty="0" smtClean="0"/>
              <a:t>fuel tank to </a:t>
            </a:r>
            <a:r>
              <a:rPr lang="en-US" dirty="0"/>
              <a:t>keep fuel from sloshing, or splashing, </a:t>
            </a:r>
            <a:r>
              <a:rPr lang="en-US" dirty="0" smtClean="0"/>
              <a:t>around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Fuel tank </a:t>
            </a:r>
            <a:r>
              <a:rPr lang="en-US" dirty="0" smtClean="0"/>
              <a:t>straps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S</a:t>
            </a:r>
            <a:r>
              <a:rPr lang="en-US" dirty="0" smtClean="0"/>
              <a:t>ecure tank </a:t>
            </a:r>
            <a:r>
              <a:rPr lang="en-US" dirty="0"/>
              <a:t>to </a:t>
            </a:r>
            <a:r>
              <a:rPr lang="en-US" dirty="0" smtClean="0"/>
              <a:t>vehicle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Fuel Tank Construction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Pickup</a:t>
            </a:r>
            <a:r>
              <a:rPr lang="en-US" dirty="0"/>
              <a:t>-sending unit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Extends </a:t>
            </a:r>
            <a:r>
              <a:rPr lang="en-US" dirty="0"/>
              <a:t>down into </a:t>
            </a:r>
            <a:r>
              <a:rPr lang="en-US" dirty="0" smtClean="0"/>
              <a:t>tank to </a:t>
            </a:r>
            <a:r>
              <a:rPr lang="en-US" dirty="0"/>
              <a:t>draw out fuel and operate </a:t>
            </a:r>
            <a:r>
              <a:rPr lang="en-US" dirty="0" smtClean="0"/>
              <a:t>fuel gauge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V</a:t>
            </a:r>
            <a:r>
              <a:rPr lang="en-US" dirty="0" smtClean="0"/>
              <a:t>ariable resistor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Resistance changes </a:t>
            </a:r>
            <a:r>
              <a:rPr lang="en-US" dirty="0"/>
              <a:t>with changes in </a:t>
            </a:r>
            <a:r>
              <a:rPr lang="en-US" dirty="0" smtClean="0"/>
              <a:t>fuel </a:t>
            </a:r>
            <a:r>
              <a:rPr lang="en-US" dirty="0"/>
              <a:t>level</a:t>
            </a:r>
            <a:endParaRPr lang="en-US" dirty="0" smtClean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Fuel </a:t>
            </a:r>
            <a:r>
              <a:rPr lang="en-US" dirty="0"/>
              <a:t>tank pressure sensor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Monitors buildup pressure </a:t>
            </a:r>
            <a:r>
              <a:rPr lang="en-US" dirty="0"/>
              <a:t>in late-model </a:t>
            </a:r>
            <a:r>
              <a:rPr lang="en-US" dirty="0" smtClean="0"/>
              <a:t>vehicles equipped </a:t>
            </a:r>
            <a:r>
              <a:rPr lang="en-US" dirty="0"/>
              <a:t>with OBD II </a:t>
            </a:r>
            <a:r>
              <a:rPr lang="en-US" dirty="0" smtClean="0"/>
              <a:t>systems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3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Fuel Tank Pickup-Sending Unit</a:t>
            </a:r>
          </a:p>
        </p:txBody>
      </p:sp>
      <p:pic>
        <p:nvPicPr>
          <p:cNvPr id="36867" name="Picture 4" descr="40-04.t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525" y="1470025"/>
            <a:ext cx="8220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Fuel Lines and Hoses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Fuel </a:t>
            </a:r>
            <a:r>
              <a:rPr lang="en-US" dirty="0"/>
              <a:t>hoses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C</a:t>
            </a:r>
            <a:r>
              <a:rPr lang="en-US" dirty="0" smtClean="0"/>
              <a:t>arry </a:t>
            </a:r>
            <a:r>
              <a:rPr lang="en-US" dirty="0"/>
              <a:t>fuel from </a:t>
            </a:r>
            <a:r>
              <a:rPr lang="en-US" dirty="0" smtClean="0"/>
              <a:t>tank to engine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Fuel </a:t>
            </a:r>
            <a:r>
              <a:rPr lang="en-US" dirty="0"/>
              <a:t>rail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L</a:t>
            </a:r>
            <a:r>
              <a:rPr lang="en-US" dirty="0" smtClean="0"/>
              <a:t>arge</a:t>
            </a:r>
            <a:r>
              <a:rPr lang="en-US" dirty="0"/>
              <a:t>-diameter fuel line </a:t>
            </a:r>
            <a:r>
              <a:rPr lang="en-US" dirty="0" smtClean="0"/>
              <a:t>feeding to inlet </a:t>
            </a:r>
            <a:r>
              <a:rPr lang="en-US" dirty="0"/>
              <a:t>openings of </a:t>
            </a:r>
            <a:r>
              <a:rPr lang="en-US" dirty="0" smtClean="0"/>
              <a:t>fuel injectors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Hose clamps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Secure hoses </a:t>
            </a:r>
            <a:r>
              <a:rPr lang="en-US" dirty="0"/>
              <a:t>to </a:t>
            </a:r>
            <a:r>
              <a:rPr lang="en-US" dirty="0" smtClean="0"/>
              <a:t>fuel </a:t>
            </a:r>
            <a:r>
              <a:rPr lang="en-US" dirty="0"/>
              <a:t>lines or metal </a:t>
            </a:r>
            <a:r>
              <a:rPr lang="en-US" dirty="0" smtClean="0"/>
              <a:t>fittings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Fuel Lines and Hoses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Plastic fuel </a:t>
            </a:r>
            <a:r>
              <a:rPr lang="en-US" dirty="0" smtClean="0"/>
              <a:t>lines</a:t>
            </a:r>
            <a:r>
              <a:rPr lang="en-US" dirty="0"/>
              <a:t> </a:t>
            </a:r>
            <a:r>
              <a:rPr lang="en-US" dirty="0" smtClean="0"/>
              <a:t>or fuel pipes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Made of </a:t>
            </a:r>
            <a:r>
              <a:rPr lang="en-US" dirty="0"/>
              <a:t>high-strength nylon </a:t>
            </a:r>
            <a:r>
              <a:rPr lang="en-US" dirty="0" smtClean="0"/>
              <a:t>tubing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Withstand chemical </a:t>
            </a:r>
            <a:r>
              <a:rPr lang="en-US" dirty="0"/>
              <a:t>action, pressure, and heat </a:t>
            </a:r>
            <a:r>
              <a:rPr lang="en-US" dirty="0" smtClean="0"/>
              <a:t>of fuel </a:t>
            </a:r>
            <a:r>
              <a:rPr lang="en-US" dirty="0"/>
              <a:t>system </a:t>
            </a:r>
            <a:r>
              <a:rPr lang="en-US" dirty="0" smtClean="0"/>
              <a:t>applications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Fuel </a:t>
            </a:r>
            <a:r>
              <a:rPr lang="en-US" dirty="0"/>
              <a:t>return </a:t>
            </a:r>
            <a:r>
              <a:rPr lang="en-US" dirty="0" smtClean="0"/>
              <a:t>system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Cools gasoline </a:t>
            </a:r>
            <a:r>
              <a:rPr lang="en-US" dirty="0"/>
              <a:t>and </a:t>
            </a:r>
            <a:r>
              <a:rPr lang="en-US" dirty="0" smtClean="0"/>
              <a:t>prevents </a:t>
            </a:r>
            <a:r>
              <a:rPr lang="en-US" dirty="0"/>
              <a:t>vapor lock 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Bubbles </a:t>
            </a:r>
            <a:r>
              <a:rPr lang="en-US" dirty="0"/>
              <a:t>form </a:t>
            </a:r>
            <a:r>
              <a:rPr lang="en-US" dirty="0" smtClean="0"/>
              <a:t>in overheated </a:t>
            </a:r>
            <a:r>
              <a:rPr lang="en-US" dirty="0"/>
              <a:t>fuel and stop fuel </a:t>
            </a:r>
            <a:r>
              <a:rPr lang="en-US" dirty="0" smtClean="0"/>
              <a:t>flow</a:t>
            </a:r>
          </a:p>
          <a:p>
            <a:pPr marL="742950" lvl="2" indent="-285750">
              <a:buFont typeface="Helvetica" pitchFamily="34" charset="0"/>
              <a:buChar char="–"/>
              <a:defRPr/>
            </a:pPr>
            <a:r>
              <a:rPr lang="en-US" sz="2600" dirty="0" smtClean="0"/>
              <a:t>Keeps engine heat from overheating gasoline</a:t>
            </a:r>
          </a:p>
        </p:txBody>
      </p:sp>
    </p:spTree>
  </p:cSld>
  <p:clrMapOvr>
    <a:masterClrMapping/>
  </p:clrMapOvr>
  <p:transition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Returnless Fuel Injection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err="1" smtClean="0"/>
              <a:t>Returnless</a:t>
            </a:r>
            <a:r>
              <a:rPr lang="en-US" dirty="0" smtClean="0"/>
              <a:t> fuel </a:t>
            </a:r>
            <a:r>
              <a:rPr lang="en-US" dirty="0"/>
              <a:t>injection </a:t>
            </a:r>
            <a:r>
              <a:rPr lang="en-US" dirty="0" smtClean="0"/>
              <a:t>systems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No fuel </a:t>
            </a:r>
            <a:r>
              <a:rPr lang="en-US" dirty="0"/>
              <a:t>return </a:t>
            </a:r>
            <a:r>
              <a:rPr lang="en-US" dirty="0" smtClean="0"/>
              <a:t>lines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Help </a:t>
            </a:r>
            <a:r>
              <a:rPr lang="en-US" dirty="0"/>
              <a:t>reduce </a:t>
            </a:r>
            <a:r>
              <a:rPr lang="en-US" dirty="0" smtClean="0"/>
              <a:t>evaporative emissions </a:t>
            </a:r>
            <a:r>
              <a:rPr lang="en-US" dirty="0"/>
              <a:t>by minimizing </a:t>
            </a:r>
            <a:r>
              <a:rPr lang="en-US" dirty="0" smtClean="0"/>
              <a:t>fuel vaporization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Control </a:t>
            </a:r>
            <a:r>
              <a:rPr lang="en-US" dirty="0"/>
              <a:t>fuel </a:t>
            </a:r>
            <a:r>
              <a:rPr lang="en-US" dirty="0" smtClean="0"/>
              <a:t>system pressure </a:t>
            </a:r>
            <a:r>
              <a:rPr lang="en-US" dirty="0"/>
              <a:t>by varying fuel pump </a:t>
            </a:r>
            <a:r>
              <a:rPr lang="en-US" dirty="0" smtClean="0"/>
              <a:t>output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Fuel Filters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miter lim="800000"/>
            <a:headEnd/>
            <a:tailEnd/>
          </a:ln>
        </p:spPr>
        <p:txBody>
          <a:bodyPr numCol="2">
            <a:norm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Stop contaminants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Sand, dirt, water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Rust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Corrosion </a:t>
            </a:r>
          </a:p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Damage</a:t>
            </a:r>
          </a:p>
          <a:p>
            <a:pPr marL="0" indent="-400050">
              <a:buFont typeface="Arial" charset="0"/>
              <a:buChar char="•"/>
              <a:defRPr/>
            </a:pPr>
            <a:r>
              <a:rPr lang="en-US" dirty="0" smtClean="0"/>
              <a:t>Fuel pump </a:t>
            </a:r>
          </a:p>
          <a:p>
            <a:pPr marL="0" indent="-400050">
              <a:buFont typeface="Arial" charset="0"/>
              <a:buChar char="•"/>
              <a:defRPr/>
            </a:pPr>
            <a:r>
              <a:rPr lang="en-US" dirty="0" smtClean="0"/>
              <a:t>Fuel lines </a:t>
            </a:r>
          </a:p>
          <a:p>
            <a:pPr marL="0" indent="-400050">
              <a:buFont typeface="Arial" charset="0"/>
              <a:buChar char="•"/>
              <a:defRPr/>
            </a:pPr>
            <a:r>
              <a:rPr lang="en-US" dirty="0" smtClean="0"/>
              <a:t>Pressure regulator</a:t>
            </a:r>
          </a:p>
          <a:p>
            <a:pPr marL="0" indent="-400050">
              <a:buFont typeface="Arial" charset="0"/>
              <a:buChar char="•"/>
              <a:defRPr/>
            </a:pPr>
            <a:r>
              <a:rPr lang="en-US" dirty="0" smtClean="0"/>
              <a:t>Fuel rail </a:t>
            </a:r>
          </a:p>
          <a:p>
            <a:pPr marL="0" indent="-400050">
              <a:buFont typeface="Arial" charset="0"/>
              <a:buChar char="•"/>
              <a:defRPr/>
            </a:pPr>
            <a:r>
              <a:rPr lang="en-US" dirty="0" smtClean="0"/>
              <a:t>Injectors</a:t>
            </a:r>
          </a:p>
          <a:p>
            <a:pPr>
              <a:buFont typeface="Arial" charset="0"/>
              <a:buChar char="•"/>
              <a:defRPr/>
            </a:pP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endParaRPr lang="en-US" dirty="0" smtClean="0"/>
          </a:p>
        </p:txBody>
      </p:sp>
    </p:spTree>
  </p:cSld>
  <p:clrMapOvr>
    <a:masterClrMapping/>
  </p:clrMapOvr>
  <p:transition>
    <p:fade thruBlk="1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Fuel Filters (Cont.)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Pleated </a:t>
            </a:r>
            <a:r>
              <a:rPr lang="en-US" dirty="0"/>
              <a:t>fuel </a:t>
            </a:r>
            <a:r>
              <a:rPr lang="en-US" dirty="0" smtClean="0"/>
              <a:t>filter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Made </a:t>
            </a:r>
            <a:r>
              <a:rPr lang="en-US" dirty="0"/>
              <a:t>of coated paper or plastic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Most </a:t>
            </a:r>
            <a:r>
              <a:rPr lang="en-US" dirty="0"/>
              <a:t>common fuel </a:t>
            </a:r>
            <a:r>
              <a:rPr lang="en-US" dirty="0" smtClean="0"/>
              <a:t>filter </a:t>
            </a:r>
            <a:r>
              <a:rPr lang="en-US" dirty="0"/>
              <a:t>element </a:t>
            </a:r>
            <a:r>
              <a:rPr lang="en-US" dirty="0" smtClean="0"/>
              <a:t>found in </a:t>
            </a:r>
            <a:r>
              <a:rPr lang="en-US" dirty="0"/>
              <a:t>gasoline fuel </a:t>
            </a:r>
            <a:r>
              <a:rPr lang="en-US" dirty="0" smtClean="0"/>
              <a:t>systems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Bowl </a:t>
            </a:r>
            <a:r>
              <a:rPr lang="en-US" dirty="0"/>
              <a:t>fuel </a:t>
            </a:r>
            <a:r>
              <a:rPr lang="en-US" dirty="0" smtClean="0"/>
              <a:t>filter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F</a:t>
            </a:r>
            <a:r>
              <a:rPr lang="en-US" dirty="0" smtClean="0"/>
              <a:t>ound </a:t>
            </a:r>
            <a:r>
              <a:rPr lang="en-US" dirty="0"/>
              <a:t>on modern </a:t>
            </a:r>
            <a:r>
              <a:rPr lang="en-US" dirty="0" smtClean="0"/>
              <a:t>diesel engines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Easily </a:t>
            </a:r>
            <a:r>
              <a:rPr lang="en-US" dirty="0"/>
              <a:t>trap water </a:t>
            </a:r>
            <a:r>
              <a:rPr lang="en-US" dirty="0" smtClean="0"/>
              <a:t>since water </a:t>
            </a:r>
            <a:r>
              <a:rPr lang="en-US" dirty="0"/>
              <a:t>is heavier than fuel</a:t>
            </a:r>
          </a:p>
        </p:txBody>
      </p:sp>
    </p:spTree>
  </p:cSld>
  <p:clrMapOvr>
    <a:masterClrMapping/>
  </p:clrMapOvr>
  <p:transition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Fuel Filters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Canister </a:t>
            </a:r>
            <a:r>
              <a:rPr lang="en-US" dirty="0"/>
              <a:t>fuel </a:t>
            </a:r>
            <a:r>
              <a:rPr lang="en-US" dirty="0" smtClean="0"/>
              <a:t>filter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Housed </a:t>
            </a:r>
            <a:r>
              <a:rPr lang="en-US" dirty="0"/>
              <a:t>inside </a:t>
            </a:r>
            <a:r>
              <a:rPr lang="en-US" dirty="0" smtClean="0"/>
              <a:t>metal container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M</a:t>
            </a:r>
            <a:r>
              <a:rPr lang="en-US" dirty="0" smtClean="0"/>
              <a:t>ounted </a:t>
            </a:r>
            <a:r>
              <a:rPr lang="en-US" dirty="0"/>
              <a:t>in </a:t>
            </a:r>
            <a:r>
              <a:rPr lang="en-US" dirty="0" smtClean="0"/>
              <a:t>fuel line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Fuel strainer or soft </a:t>
            </a:r>
            <a:r>
              <a:rPr lang="en-US" dirty="0"/>
              <a:t>metal </a:t>
            </a:r>
            <a:r>
              <a:rPr lang="en-US" dirty="0" smtClean="0"/>
              <a:t>sock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I</a:t>
            </a:r>
            <a:r>
              <a:rPr lang="en-US" dirty="0" smtClean="0"/>
              <a:t>nlet </a:t>
            </a:r>
            <a:r>
              <a:rPr lang="en-US" dirty="0"/>
              <a:t>of </a:t>
            </a:r>
            <a:r>
              <a:rPr lang="en-US" dirty="0" smtClean="0"/>
              <a:t>in-tank </a:t>
            </a:r>
            <a:r>
              <a:rPr lang="en-US" dirty="0"/>
              <a:t>fuel pump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K</a:t>
            </a:r>
            <a:r>
              <a:rPr lang="en-US" dirty="0" smtClean="0"/>
              <a:t>eeps </a:t>
            </a:r>
            <a:r>
              <a:rPr lang="en-US" dirty="0"/>
              <a:t>debris </a:t>
            </a:r>
            <a:r>
              <a:rPr lang="en-US" dirty="0" smtClean="0"/>
              <a:t>from entering system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Fuel Filter Locations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In </a:t>
            </a:r>
            <a:r>
              <a:rPr lang="en-US" dirty="0" smtClean="0"/>
              <a:t>fuel </a:t>
            </a:r>
            <a:r>
              <a:rPr lang="en-US" dirty="0"/>
              <a:t>tank </a:t>
            </a:r>
            <a:r>
              <a:rPr lang="en-US" dirty="0" smtClean="0"/>
              <a:t>at end </a:t>
            </a:r>
            <a:r>
              <a:rPr lang="en-US" dirty="0"/>
              <a:t>of </a:t>
            </a:r>
            <a:r>
              <a:rPr lang="en-US" dirty="0" smtClean="0"/>
              <a:t>fuel pickup tube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In fuel </a:t>
            </a:r>
            <a:r>
              <a:rPr lang="en-US" dirty="0"/>
              <a:t>line before </a:t>
            </a:r>
            <a:r>
              <a:rPr lang="en-US" dirty="0" smtClean="0"/>
              <a:t>fuel </a:t>
            </a:r>
            <a:r>
              <a:rPr lang="en-US" dirty="0"/>
              <a:t>rail, fuel injectors</a:t>
            </a:r>
            <a:r>
              <a:rPr lang="en-US" dirty="0" smtClean="0"/>
              <a:t>, diesel </a:t>
            </a:r>
            <a:r>
              <a:rPr lang="en-US" dirty="0"/>
              <a:t>injection pump, or </a:t>
            </a:r>
            <a:r>
              <a:rPr lang="en-US" dirty="0" smtClean="0"/>
              <a:t>carburetor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Inside fuel pump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In fuel </a:t>
            </a:r>
            <a:r>
              <a:rPr lang="en-US" dirty="0"/>
              <a:t>line right after </a:t>
            </a:r>
            <a:r>
              <a:rPr lang="en-US" dirty="0" smtClean="0"/>
              <a:t>electric </a:t>
            </a:r>
            <a:r>
              <a:rPr lang="en-US" dirty="0"/>
              <a:t>fuel </a:t>
            </a:r>
            <a:r>
              <a:rPr lang="en-US" dirty="0" smtClean="0"/>
              <a:t>pump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Under fuel </a:t>
            </a:r>
            <a:r>
              <a:rPr lang="en-US" dirty="0"/>
              <a:t>line </a:t>
            </a:r>
            <a:r>
              <a:rPr lang="en-US" dirty="0" smtClean="0"/>
              <a:t>fitting </a:t>
            </a:r>
            <a:r>
              <a:rPr lang="en-US" dirty="0"/>
              <a:t>in </a:t>
            </a:r>
            <a:r>
              <a:rPr lang="en-US" dirty="0" smtClean="0"/>
              <a:t>antique carburetors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Fuel Pumps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73063" y="1482725"/>
            <a:ext cx="46640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Draw </a:t>
            </a:r>
            <a:r>
              <a:rPr lang="en-US" dirty="0"/>
              <a:t>fuel out of </a:t>
            </a:r>
            <a:r>
              <a:rPr lang="en-US" dirty="0" smtClean="0"/>
              <a:t>tank and force </a:t>
            </a:r>
            <a:r>
              <a:rPr lang="en-US" dirty="0"/>
              <a:t>it </a:t>
            </a:r>
            <a:r>
              <a:rPr lang="en-US" dirty="0" smtClean="0"/>
              <a:t>into engine </a:t>
            </a:r>
            <a:r>
              <a:rPr lang="en-US" dirty="0"/>
              <a:t>under </a:t>
            </a:r>
            <a:r>
              <a:rPr lang="en-US" dirty="0" smtClean="0"/>
              <a:t>pressure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Many </a:t>
            </a:r>
            <a:r>
              <a:rPr lang="en-US" dirty="0" smtClean="0"/>
              <a:t>engines </a:t>
            </a:r>
            <a:r>
              <a:rPr lang="en-US" dirty="0"/>
              <a:t>use two fuel </a:t>
            </a:r>
            <a:r>
              <a:rPr lang="en-US" dirty="0" smtClean="0"/>
              <a:t>pumps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One in tank and one in </a:t>
            </a:r>
            <a:r>
              <a:rPr lang="en-US" dirty="0"/>
              <a:t>fuel </a:t>
            </a:r>
            <a:r>
              <a:rPr lang="en-US" dirty="0" smtClean="0"/>
              <a:t>line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Connected </a:t>
            </a:r>
            <a:r>
              <a:rPr lang="en-US" dirty="0"/>
              <a:t>in series using </a:t>
            </a:r>
            <a:r>
              <a:rPr lang="en-US" dirty="0" smtClean="0"/>
              <a:t>fuel hoses </a:t>
            </a:r>
            <a:r>
              <a:rPr lang="en-US" dirty="0"/>
              <a:t>and metal fuel </a:t>
            </a:r>
            <a:r>
              <a:rPr lang="en-US" dirty="0" smtClean="0"/>
              <a:t>lines</a:t>
            </a:r>
          </a:p>
        </p:txBody>
      </p:sp>
      <p:pic>
        <p:nvPicPr>
          <p:cNvPr id="46084" name="Content Placeholder 5" descr="40-06.jpg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37138" y="1919288"/>
            <a:ext cx="3981450" cy="3886200"/>
          </a:xfrm>
        </p:spPr>
      </p:pic>
      <p:sp>
        <p:nvSpPr>
          <p:cNvPr id="46085" name="Rectangle 4"/>
          <p:cNvSpPr>
            <a:spLocks noChangeArrowheads="1"/>
          </p:cNvSpPr>
          <p:nvPr/>
        </p:nvSpPr>
        <p:spPr bwMode="auto">
          <a:xfrm>
            <a:off x="8318500" y="5948363"/>
            <a:ext cx="8016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(Bosch)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Mechanical Fuel Pumps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Powered by engine camshaft eccentric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E</a:t>
            </a:r>
            <a:r>
              <a:rPr lang="en-US" dirty="0" smtClean="0"/>
              <a:t>gg</a:t>
            </a:r>
            <a:r>
              <a:rPr lang="en-US" dirty="0"/>
              <a:t>-shaped </a:t>
            </a:r>
            <a:r>
              <a:rPr lang="en-US" dirty="0" smtClean="0"/>
              <a:t>lobe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Produces reciprocating </a:t>
            </a:r>
            <a:r>
              <a:rPr lang="en-US" dirty="0"/>
              <a:t>motion on </a:t>
            </a:r>
            <a:r>
              <a:rPr lang="en-US" dirty="0" smtClean="0"/>
              <a:t>piston or plunger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Classified </a:t>
            </a:r>
            <a:r>
              <a:rPr lang="en-US" dirty="0"/>
              <a:t>as </a:t>
            </a:r>
            <a:r>
              <a:rPr lang="en-US" dirty="0" smtClean="0"/>
              <a:t>reciprocating pump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Mechanical Fuel Pump Check Valves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4805362" cy="5140325"/>
          </a:xfrm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dirty="0"/>
              <a:t>Two check </a:t>
            </a:r>
            <a:r>
              <a:rPr lang="en-US" dirty="0" smtClean="0"/>
              <a:t>valves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Inlet </a:t>
            </a:r>
            <a:r>
              <a:rPr lang="en-US" dirty="0"/>
              <a:t>check valve </a:t>
            </a:r>
            <a:r>
              <a:rPr lang="en-US" dirty="0" smtClean="0"/>
              <a:t>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Outlet check valve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Fuel flows </a:t>
            </a:r>
            <a:r>
              <a:rPr lang="en-US" dirty="0"/>
              <a:t>easily through </a:t>
            </a:r>
            <a:r>
              <a:rPr lang="en-US" dirty="0" smtClean="0"/>
              <a:t>valves </a:t>
            </a:r>
            <a:r>
              <a:rPr lang="en-US" dirty="0"/>
              <a:t>in </a:t>
            </a:r>
            <a:r>
              <a:rPr lang="en-US" dirty="0" smtClean="0"/>
              <a:t>one direction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C</a:t>
            </a:r>
            <a:r>
              <a:rPr lang="en-US" dirty="0" smtClean="0"/>
              <a:t>annot flow </a:t>
            </a:r>
            <a:r>
              <a:rPr lang="en-US" dirty="0"/>
              <a:t>through in </a:t>
            </a:r>
            <a:r>
              <a:rPr lang="en-US" dirty="0" smtClean="0"/>
              <a:t>other direction</a:t>
            </a:r>
            <a:endParaRPr lang="en-US" dirty="0"/>
          </a:p>
        </p:txBody>
      </p:sp>
      <p:pic>
        <p:nvPicPr>
          <p:cNvPr id="48132" name="Content Placeholder 4" descr="40-08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67388" y="1530350"/>
            <a:ext cx="2527300" cy="5056188"/>
          </a:xfr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High-Pressure Mechanical Fuel Pump Operation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Fuel </a:t>
            </a:r>
            <a:r>
              <a:rPr lang="en-US" dirty="0"/>
              <a:t>pump pressure </a:t>
            </a:r>
            <a:r>
              <a:rPr lang="en-US" dirty="0" smtClean="0"/>
              <a:t>stroke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E</a:t>
            </a:r>
            <a:r>
              <a:rPr lang="en-US" dirty="0" smtClean="0"/>
              <a:t>ccentric lobe </a:t>
            </a:r>
            <a:r>
              <a:rPr lang="en-US" dirty="0"/>
              <a:t>pushes on </a:t>
            </a:r>
            <a:r>
              <a:rPr lang="en-US" dirty="0" smtClean="0"/>
              <a:t>fuel </a:t>
            </a:r>
            <a:r>
              <a:rPr lang="en-US" dirty="0"/>
              <a:t>pump rod </a:t>
            </a:r>
            <a:r>
              <a:rPr lang="en-US" dirty="0" smtClean="0"/>
              <a:t>and plunger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Pressure pushes </a:t>
            </a:r>
            <a:r>
              <a:rPr lang="en-US" dirty="0"/>
              <a:t>fuel past </a:t>
            </a:r>
            <a:r>
              <a:rPr lang="en-US" dirty="0" smtClean="0"/>
              <a:t>outlet </a:t>
            </a:r>
            <a:r>
              <a:rPr lang="en-US" dirty="0"/>
              <a:t>check valve</a:t>
            </a:r>
            <a:endParaRPr lang="en-US" dirty="0" smtClean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Fuel </a:t>
            </a:r>
            <a:r>
              <a:rPr lang="en-US" dirty="0"/>
              <a:t>pump charging </a:t>
            </a:r>
            <a:r>
              <a:rPr lang="en-US" dirty="0" smtClean="0"/>
              <a:t>stroke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Eccentric lobe </a:t>
            </a:r>
            <a:r>
              <a:rPr lang="en-US" dirty="0"/>
              <a:t>rotates away from </a:t>
            </a:r>
            <a:r>
              <a:rPr lang="en-US" dirty="0" smtClean="0"/>
              <a:t>fuel pump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Pumping </a:t>
            </a:r>
            <a:r>
              <a:rPr lang="en-US" dirty="0"/>
              <a:t>chamber </a:t>
            </a:r>
            <a:r>
              <a:rPr lang="en-US" dirty="0" smtClean="0"/>
              <a:t>refills with fuel </a:t>
            </a:r>
            <a:r>
              <a:rPr lang="en-US" dirty="0"/>
              <a:t>from </a:t>
            </a:r>
            <a:r>
              <a:rPr lang="en-US" dirty="0" smtClean="0"/>
              <a:t>tank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Fuel Pump Pressures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Mechanical fuel pump pressures can range from </a:t>
            </a:r>
            <a:r>
              <a:rPr lang="en-US" dirty="0"/>
              <a:t>1500–2000 </a:t>
            </a:r>
            <a:r>
              <a:rPr lang="en-US" dirty="0" smtClean="0"/>
              <a:t>psi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Enough pressure </a:t>
            </a:r>
            <a:r>
              <a:rPr lang="en-US" dirty="0"/>
              <a:t>to cause serious injury </a:t>
            </a:r>
            <a:endParaRPr lang="en-US" dirty="0" smtClean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If it ignites </a:t>
            </a:r>
            <a:r>
              <a:rPr lang="en-US" dirty="0"/>
              <a:t>and </a:t>
            </a:r>
            <a:r>
              <a:rPr lang="en-US" dirty="0" smtClean="0"/>
              <a:t>burns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Like </a:t>
            </a:r>
            <a:r>
              <a:rPr lang="en-US" dirty="0"/>
              <a:t>a large blow torch</a:t>
            </a:r>
            <a:endParaRPr lang="en-US" dirty="0" smtClean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If it does not ignite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Puncture skin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Inject gasoline into bloodstream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Could </a:t>
            </a:r>
            <a:r>
              <a:rPr lang="en-US" dirty="0"/>
              <a:t>be fatal</a:t>
            </a:r>
          </a:p>
        </p:txBody>
      </p:sp>
    </p:spTree>
  </p:cSld>
  <p:clrMapOvr>
    <a:masterClrMapping/>
  </p:clrMapOvr>
  <p:transition>
    <p:fade thruBlk="1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Electric Fuel Pumps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Produces </a:t>
            </a:r>
            <a:r>
              <a:rPr lang="en-US" dirty="0"/>
              <a:t>fuel pressure and </a:t>
            </a:r>
            <a:r>
              <a:rPr lang="en-US" dirty="0" smtClean="0"/>
              <a:t>flow </a:t>
            </a:r>
            <a:r>
              <a:rPr lang="en-US" dirty="0"/>
              <a:t>for </a:t>
            </a:r>
            <a:r>
              <a:rPr lang="en-US" dirty="0" smtClean="0"/>
              <a:t>fuel metering section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Located </a:t>
            </a:r>
            <a:r>
              <a:rPr lang="en-US" dirty="0"/>
              <a:t>in </a:t>
            </a:r>
            <a:r>
              <a:rPr lang="en-US" dirty="0" smtClean="0"/>
              <a:t>fuel </a:t>
            </a:r>
            <a:r>
              <a:rPr lang="en-US" dirty="0"/>
              <a:t>tank or in </a:t>
            </a:r>
            <a:r>
              <a:rPr lang="en-US" dirty="0" smtClean="0"/>
              <a:t>series with fuel line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In many late-</a:t>
            </a:r>
            <a:r>
              <a:rPr lang="en-US" dirty="0" smtClean="0"/>
              <a:t>model vehicles</a:t>
            </a:r>
            <a:r>
              <a:rPr lang="en-US" dirty="0"/>
              <a:t>, </a:t>
            </a:r>
            <a:r>
              <a:rPr lang="en-US" dirty="0" smtClean="0"/>
              <a:t>tank </a:t>
            </a:r>
            <a:r>
              <a:rPr lang="en-US" dirty="0"/>
              <a:t>sending unit is </a:t>
            </a:r>
            <a:r>
              <a:rPr lang="en-US" dirty="0" smtClean="0"/>
              <a:t>integral </a:t>
            </a:r>
            <a:r>
              <a:rPr lang="en-US" dirty="0"/>
              <a:t>part </a:t>
            </a:r>
            <a:r>
              <a:rPr lang="en-US" dirty="0" smtClean="0"/>
              <a:t>of in-tank </a:t>
            </a:r>
            <a:r>
              <a:rPr lang="en-US" dirty="0"/>
              <a:t>fuel pump </a:t>
            </a:r>
            <a:r>
              <a:rPr lang="en-US" dirty="0" smtClean="0"/>
              <a:t>assembly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3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Electric Fuel Pumps (Cont.)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482725"/>
            <a:ext cx="43338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Electric pumps produce almost </a:t>
            </a:r>
            <a:r>
              <a:rPr lang="en-US" dirty="0"/>
              <a:t>instant fuel </a:t>
            </a:r>
            <a:r>
              <a:rPr lang="en-US" dirty="0" smtClean="0"/>
              <a:t>pressure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R</a:t>
            </a:r>
            <a:r>
              <a:rPr lang="en-US" dirty="0" smtClean="0"/>
              <a:t>otary</a:t>
            </a:r>
            <a:r>
              <a:rPr lang="en-US" dirty="0"/>
              <a:t>-type </a:t>
            </a:r>
            <a:r>
              <a:rPr lang="en-US" dirty="0" smtClean="0"/>
              <a:t>pumps produce smoother flow </a:t>
            </a:r>
            <a:r>
              <a:rPr lang="en-US" dirty="0"/>
              <a:t>of </a:t>
            </a:r>
            <a:r>
              <a:rPr lang="en-US" dirty="0" smtClean="0"/>
              <a:t>fuel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Pressure </a:t>
            </a:r>
            <a:r>
              <a:rPr lang="en-US" dirty="0"/>
              <a:t>ranges from 10–50 psi</a:t>
            </a:r>
          </a:p>
        </p:txBody>
      </p:sp>
      <p:pic>
        <p:nvPicPr>
          <p:cNvPr id="52228" name="Content Placeholder 6" descr="40-09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73625" y="1860550"/>
            <a:ext cx="3995738" cy="4473575"/>
          </a:xfrm>
        </p:spPr>
      </p:pic>
      <p:sp>
        <p:nvSpPr>
          <p:cNvPr id="52229" name="Rectangle 5"/>
          <p:cNvSpPr>
            <a:spLocks noChangeArrowheads="1"/>
          </p:cNvSpPr>
          <p:nvPr/>
        </p:nvSpPr>
        <p:spPr bwMode="auto">
          <a:xfrm>
            <a:off x="8313738" y="6334125"/>
            <a:ext cx="830262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(Honda)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Rotary Fuel Pumps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Rotary fuel </a:t>
            </a:r>
            <a:r>
              <a:rPr lang="en-US" dirty="0" smtClean="0"/>
              <a:t>pump types include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Impeller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Roller vane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Sliding vane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All </a:t>
            </a:r>
            <a:r>
              <a:rPr lang="en-US" dirty="0"/>
              <a:t>use </a:t>
            </a:r>
            <a:r>
              <a:rPr lang="en-US" dirty="0" smtClean="0"/>
              <a:t>circular</a:t>
            </a:r>
            <a:r>
              <a:rPr lang="en-US" dirty="0"/>
              <a:t>, or spinning, motion to </a:t>
            </a:r>
            <a:r>
              <a:rPr lang="en-US" dirty="0" smtClean="0"/>
              <a:t>produce pressure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Rotary Fuel Pumps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Impeller </a:t>
            </a:r>
            <a:r>
              <a:rPr lang="en-US" dirty="0"/>
              <a:t>electric fuel pump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Centrifugal pump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located </a:t>
            </a:r>
            <a:r>
              <a:rPr lang="en-US" dirty="0"/>
              <a:t>inside the fuel </a:t>
            </a:r>
            <a:r>
              <a:rPr lang="en-US" dirty="0" smtClean="0"/>
              <a:t>tank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Uses small </a:t>
            </a:r>
            <a:r>
              <a:rPr lang="en-US" dirty="0"/>
              <a:t>dc motor to spin </a:t>
            </a:r>
            <a:r>
              <a:rPr lang="en-US" dirty="0" smtClean="0"/>
              <a:t>impeller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Roller </a:t>
            </a:r>
            <a:r>
              <a:rPr lang="en-US" dirty="0"/>
              <a:t>vane electric fuel pump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Positive displacement pump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Each </a:t>
            </a:r>
            <a:r>
              <a:rPr lang="en-US" dirty="0"/>
              <a:t>pump rotation moves </a:t>
            </a:r>
            <a:r>
              <a:rPr lang="en-US" dirty="0" smtClean="0"/>
              <a:t>specific </a:t>
            </a:r>
            <a:r>
              <a:rPr lang="en-US" dirty="0"/>
              <a:t>amount of </a:t>
            </a:r>
            <a:r>
              <a:rPr lang="en-US" dirty="0" smtClean="0"/>
              <a:t>fuel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L</a:t>
            </a:r>
            <a:r>
              <a:rPr lang="en-US" dirty="0" smtClean="0"/>
              <a:t>ocated </a:t>
            </a:r>
            <a:r>
              <a:rPr lang="en-US" dirty="0"/>
              <a:t>in </a:t>
            </a:r>
            <a:r>
              <a:rPr lang="en-US" dirty="0" smtClean="0"/>
              <a:t>main </a:t>
            </a:r>
            <a:r>
              <a:rPr lang="en-US" dirty="0"/>
              <a:t>fuel </a:t>
            </a:r>
            <a:r>
              <a:rPr lang="en-US" dirty="0" smtClean="0"/>
              <a:t>line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Rotary Fuel Pumps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Sliding </a:t>
            </a:r>
            <a:r>
              <a:rPr lang="en-US" dirty="0"/>
              <a:t>vane electric fuel pump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Similar </a:t>
            </a:r>
            <a:r>
              <a:rPr lang="en-US" dirty="0"/>
              <a:t>to </a:t>
            </a:r>
            <a:r>
              <a:rPr lang="en-US" dirty="0" smtClean="0"/>
              <a:t>roller </a:t>
            </a:r>
            <a:r>
              <a:rPr lang="en-US" dirty="0"/>
              <a:t>vane </a:t>
            </a:r>
            <a:r>
              <a:rPr lang="en-US" dirty="0" smtClean="0"/>
              <a:t>pump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Square vanes instead </a:t>
            </a:r>
            <a:r>
              <a:rPr lang="en-US" dirty="0"/>
              <a:t>of round </a:t>
            </a:r>
            <a:r>
              <a:rPr lang="en-US" dirty="0" smtClean="0"/>
              <a:t>rollers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Reciprocating </a:t>
            </a:r>
            <a:r>
              <a:rPr lang="en-US" dirty="0"/>
              <a:t>electric fuel </a:t>
            </a:r>
            <a:r>
              <a:rPr lang="en-US" dirty="0" smtClean="0"/>
              <a:t>pump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Same basic </a:t>
            </a:r>
            <a:r>
              <a:rPr lang="en-US" dirty="0"/>
              <a:t>action as </a:t>
            </a:r>
            <a:r>
              <a:rPr lang="en-US" dirty="0" smtClean="0"/>
              <a:t>mechanical </a:t>
            </a:r>
            <a:r>
              <a:rPr lang="en-US" dirty="0"/>
              <a:t>fuel </a:t>
            </a:r>
            <a:r>
              <a:rPr lang="en-US" dirty="0" smtClean="0"/>
              <a:t>pump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Uses solenoid </a:t>
            </a:r>
            <a:r>
              <a:rPr lang="en-US" dirty="0"/>
              <a:t>instead of </a:t>
            </a:r>
            <a:r>
              <a:rPr lang="en-US" dirty="0" smtClean="0"/>
              <a:t>rocker </a:t>
            </a:r>
            <a:r>
              <a:rPr lang="en-US" dirty="0"/>
              <a:t>arm to </a:t>
            </a:r>
            <a:r>
              <a:rPr lang="en-US" dirty="0" smtClean="0"/>
              <a:t>produce </a:t>
            </a:r>
            <a:r>
              <a:rPr lang="en-US" dirty="0"/>
              <a:t>pumping </a:t>
            </a:r>
            <a:r>
              <a:rPr lang="en-US" dirty="0" smtClean="0"/>
              <a:t>motion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Electric Fuel Pump Circuits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Must </a:t>
            </a:r>
            <a:r>
              <a:rPr lang="en-US" dirty="0"/>
              <a:t>send </a:t>
            </a:r>
            <a:r>
              <a:rPr lang="en-US" dirty="0" smtClean="0"/>
              <a:t>controlled amount </a:t>
            </a:r>
            <a:r>
              <a:rPr lang="en-US" dirty="0"/>
              <a:t>of current to </a:t>
            </a:r>
            <a:r>
              <a:rPr lang="en-US" dirty="0" smtClean="0"/>
              <a:t>pump motor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Inertia </a:t>
            </a:r>
            <a:r>
              <a:rPr lang="en-US" dirty="0"/>
              <a:t>switch circuit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Cuts </a:t>
            </a:r>
            <a:r>
              <a:rPr lang="en-US" dirty="0"/>
              <a:t>electric fuel </a:t>
            </a:r>
            <a:r>
              <a:rPr lang="en-US" dirty="0" smtClean="0"/>
              <a:t>pump power </a:t>
            </a:r>
            <a:r>
              <a:rPr lang="en-US" dirty="0"/>
              <a:t>in </a:t>
            </a:r>
            <a:r>
              <a:rPr lang="en-US" dirty="0" smtClean="0"/>
              <a:t>event </a:t>
            </a:r>
            <a:r>
              <a:rPr lang="en-US" dirty="0"/>
              <a:t>of </a:t>
            </a:r>
            <a:r>
              <a:rPr lang="en-US" dirty="0" smtClean="0"/>
              <a:t>serious </a:t>
            </a:r>
            <a:r>
              <a:rPr lang="en-US" dirty="0"/>
              <a:t>auto collision or </a:t>
            </a:r>
            <a:r>
              <a:rPr lang="en-US" dirty="0" smtClean="0"/>
              <a:t>accident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Oil </a:t>
            </a:r>
            <a:r>
              <a:rPr lang="en-US" dirty="0"/>
              <a:t>pressure </a:t>
            </a:r>
            <a:r>
              <a:rPr lang="en-US" dirty="0" smtClean="0"/>
              <a:t>switch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Safety </a:t>
            </a:r>
            <a:r>
              <a:rPr lang="en-US" dirty="0"/>
              <a:t>feature </a:t>
            </a:r>
            <a:r>
              <a:rPr lang="en-US" dirty="0" smtClean="0"/>
              <a:t>that shuts </a:t>
            </a:r>
            <a:r>
              <a:rPr lang="en-US" dirty="0"/>
              <a:t>off </a:t>
            </a:r>
            <a:r>
              <a:rPr lang="en-US" dirty="0" smtClean="0"/>
              <a:t>fuel </a:t>
            </a:r>
            <a:r>
              <a:rPr lang="en-US" dirty="0"/>
              <a:t>pump if </a:t>
            </a:r>
            <a:r>
              <a:rPr lang="en-US" dirty="0" smtClean="0"/>
              <a:t>oil </a:t>
            </a:r>
            <a:r>
              <a:rPr lang="en-US" dirty="0"/>
              <a:t>pressure is low</a:t>
            </a:r>
          </a:p>
        </p:txBody>
      </p:sp>
    </p:spTree>
  </p:cSld>
  <p:clrMapOvr>
    <a:masterClrMapping/>
  </p:clrMapOvr>
  <p:transition>
    <p:fade thruBlk="1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Typical Electric Fuel Pump Circuit</a:t>
            </a:r>
          </a:p>
        </p:txBody>
      </p:sp>
      <p:pic>
        <p:nvPicPr>
          <p:cNvPr id="57347" name="Content Placeholder 3" descr="40-12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925" y="1482725"/>
            <a:ext cx="7727950" cy="5140325"/>
          </a:xfrm>
        </p:spPr>
      </p:pic>
      <p:sp>
        <p:nvSpPr>
          <p:cNvPr id="57348" name="Rectangle 4"/>
          <p:cNvSpPr>
            <a:spLocks noChangeArrowheads="1"/>
          </p:cNvSpPr>
          <p:nvPr/>
        </p:nvSpPr>
        <p:spPr bwMode="auto">
          <a:xfrm>
            <a:off x="8340725" y="6265863"/>
            <a:ext cx="6715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(Ford)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Fuel Supply System Service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Fuel </a:t>
            </a:r>
            <a:r>
              <a:rPr lang="en-US" dirty="0" smtClean="0"/>
              <a:t>supply system scanning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Scan </a:t>
            </a:r>
            <a:r>
              <a:rPr lang="en-US" dirty="0"/>
              <a:t>for </a:t>
            </a:r>
            <a:r>
              <a:rPr lang="en-US" dirty="0" smtClean="0"/>
              <a:t>trouble </a:t>
            </a:r>
            <a:r>
              <a:rPr lang="en-US" dirty="0"/>
              <a:t>codes before </a:t>
            </a:r>
            <a:r>
              <a:rPr lang="en-US" dirty="0" smtClean="0"/>
              <a:t>starting fuel </a:t>
            </a:r>
            <a:r>
              <a:rPr lang="en-US" dirty="0"/>
              <a:t>supply system </a:t>
            </a:r>
            <a:r>
              <a:rPr lang="en-US" dirty="0" smtClean="0"/>
              <a:t>repairs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OBD II systems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Monitor </a:t>
            </a:r>
            <a:r>
              <a:rPr lang="en-US" dirty="0"/>
              <a:t>fuel tank pressure, </a:t>
            </a:r>
            <a:r>
              <a:rPr lang="en-US" dirty="0" smtClean="0"/>
              <a:t>fuel line </a:t>
            </a:r>
            <a:r>
              <a:rPr lang="en-US" dirty="0"/>
              <a:t>pressure, fuel level, and other </a:t>
            </a:r>
            <a:r>
              <a:rPr lang="en-US" dirty="0" smtClean="0"/>
              <a:t>conditions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Scan tool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Q</a:t>
            </a:r>
            <a:r>
              <a:rPr lang="en-US" dirty="0" smtClean="0"/>
              <a:t>uickly finds </a:t>
            </a:r>
            <a:r>
              <a:rPr lang="en-US" dirty="0"/>
              <a:t>any stored </a:t>
            </a:r>
            <a:r>
              <a:rPr lang="en-US" dirty="0" smtClean="0"/>
              <a:t>codes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Displays </a:t>
            </a:r>
            <a:r>
              <a:rPr lang="en-US" dirty="0"/>
              <a:t>operating values </a:t>
            </a:r>
            <a:r>
              <a:rPr lang="en-US" dirty="0" smtClean="0"/>
              <a:t>for electrical </a:t>
            </a:r>
            <a:r>
              <a:rPr lang="en-US" dirty="0"/>
              <a:t>circuit, </a:t>
            </a:r>
            <a:r>
              <a:rPr lang="en-US" dirty="0" smtClean="0"/>
              <a:t>and speeds troubleshooting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Fuel Supply System Service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Vapor </a:t>
            </a:r>
            <a:r>
              <a:rPr lang="en-US" dirty="0" smtClean="0"/>
              <a:t>lock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When bubbles in </a:t>
            </a:r>
            <a:r>
              <a:rPr lang="en-US" dirty="0"/>
              <a:t>overheated fuel reduce or stop fuel </a:t>
            </a:r>
            <a:r>
              <a:rPr lang="en-US" dirty="0" smtClean="0"/>
              <a:t>flow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Fuel </a:t>
            </a:r>
            <a:r>
              <a:rPr lang="en-US" dirty="0"/>
              <a:t>tank </a:t>
            </a:r>
            <a:r>
              <a:rPr lang="en-US" dirty="0" smtClean="0"/>
              <a:t>problems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F</a:t>
            </a:r>
            <a:r>
              <a:rPr lang="en-US" dirty="0" smtClean="0"/>
              <a:t>uel leakage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Physical </a:t>
            </a:r>
            <a:r>
              <a:rPr lang="en-US" dirty="0"/>
              <a:t>damage </a:t>
            </a:r>
            <a:endParaRPr lang="en-US" dirty="0" smtClean="0"/>
          </a:p>
          <a:p>
            <a:pPr lvl="2">
              <a:buFont typeface="Arial" charset="0"/>
              <a:buChar char="•"/>
              <a:defRPr/>
            </a:pPr>
            <a:r>
              <a:rPr lang="en-US" dirty="0"/>
              <a:t>D</a:t>
            </a:r>
            <a:r>
              <a:rPr lang="en-US" dirty="0" smtClean="0"/>
              <a:t>ents</a:t>
            </a:r>
            <a:r>
              <a:rPr lang="en-US" dirty="0"/>
              <a:t>, holes, etc</a:t>
            </a:r>
            <a:r>
              <a:rPr lang="en-US" dirty="0" smtClean="0"/>
              <a:t>.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Contamination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R</a:t>
            </a:r>
            <a:r>
              <a:rPr lang="en-US" dirty="0" smtClean="0"/>
              <a:t>ust</a:t>
            </a:r>
            <a:r>
              <a:rPr lang="en-US" dirty="0"/>
              <a:t>, dirt, and </a:t>
            </a:r>
            <a:r>
              <a:rPr lang="en-US" dirty="0" smtClean="0"/>
              <a:t>water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Fuel Tank Removal and Replacement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Before servicing a fuel tank, </a:t>
            </a:r>
            <a:r>
              <a:rPr lang="en-US" dirty="0" smtClean="0"/>
              <a:t>empty it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Full </a:t>
            </a:r>
            <a:r>
              <a:rPr lang="en-US" dirty="0"/>
              <a:t>tank is very heavy and can </a:t>
            </a:r>
            <a:r>
              <a:rPr lang="en-US" dirty="0" smtClean="0"/>
              <a:t>rupture if dropped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D</a:t>
            </a:r>
            <a:r>
              <a:rPr lang="en-US" dirty="0" smtClean="0"/>
              <a:t>rain fuel </a:t>
            </a:r>
            <a:r>
              <a:rPr lang="en-US" dirty="0"/>
              <a:t>into </a:t>
            </a:r>
            <a:r>
              <a:rPr lang="en-US" dirty="0" smtClean="0"/>
              <a:t>approved </a:t>
            </a:r>
            <a:r>
              <a:rPr lang="en-US" dirty="0"/>
              <a:t>safety </a:t>
            </a:r>
            <a:r>
              <a:rPr lang="en-US" dirty="0" smtClean="0"/>
              <a:t>can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Disconnect </a:t>
            </a:r>
            <a:r>
              <a:rPr lang="en-US" dirty="0" smtClean="0"/>
              <a:t>hose </a:t>
            </a:r>
            <a:r>
              <a:rPr lang="en-US" dirty="0"/>
              <a:t>at </a:t>
            </a:r>
            <a:r>
              <a:rPr lang="en-US" dirty="0" smtClean="0"/>
              <a:t>main </a:t>
            </a:r>
            <a:r>
              <a:rPr lang="en-US" dirty="0"/>
              <a:t>fuel </a:t>
            </a:r>
            <a:r>
              <a:rPr lang="en-US" dirty="0" smtClean="0"/>
              <a:t>line and </a:t>
            </a:r>
            <a:r>
              <a:rPr lang="en-US" dirty="0"/>
              <a:t>route it into </a:t>
            </a:r>
            <a:r>
              <a:rPr lang="en-US" dirty="0" smtClean="0"/>
              <a:t>approved </a:t>
            </a:r>
            <a:r>
              <a:rPr lang="en-US" dirty="0"/>
              <a:t>gas </a:t>
            </a:r>
            <a:r>
              <a:rPr lang="en-US" dirty="0" smtClean="0"/>
              <a:t>can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Turn ignition key on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Allow fuel </a:t>
            </a:r>
            <a:r>
              <a:rPr lang="en-US" dirty="0"/>
              <a:t>pump to force </a:t>
            </a:r>
            <a:r>
              <a:rPr lang="en-US" dirty="0" smtClean="0"/>
              <a:t>fuel from tank </a:t>
            </a:r>
            <a:r>
              <a:rPr lang="en-US" dirty="0"/>
              <a:t>into </a:t>
            </a:r>
            <a:r>
              <a:rPr lang="en-US" dirty="0" smtClean="0"/>
              <a:t>can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Fuel Tank Removal and Replacement (Cont.)</a:t>
            </a:r>
          </a:p>
        </p:txBody>
      </p:sp>
      <p:pic>
        <p:nvPicPr>
          <p:cNvPr id="61443" name="Content Placeholder 3" descr="40-14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1638" y="1531938"/>
            <a:ext cx="8640762" cy="5011737"/>
          </a:xfrm>
        </p:spPr>
      </p:pic>
    </p:spTree>
  </p:cSld>
  <p:clrMapOvr>
    <a:masterClrMapping/>
  </p:clrMapOvr>
  <p:transition>
    <p:fade thruBlk="1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Fuel Tank Removal and Replacement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After draining, remove </a:t>
            </a:r>
            <a:r>
              <a:rPr lang="en-US" dirty="0" smtClean="0"/>
              <a:t>tank </a:t>
            </a:r>
            <a:r>
              <a:rPr lang="en-US" dirty="0"/>
              <a:t>from </a:t>
            </a:r>
            <a:r>
              <a:rPr lang="en-US" dirty="0" smtClean="0"/>
              <a:t>vehicle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/>
              <a:t>Disconnect </a:t>
            </a:r>
            <a:r>
              <a:rPr lang="en-US" dirty="0" smtClean="0"/>
              <a:t>filler </a:t>
            </a:r>
            <a:r>
              <a:rPr lang="en-US" dirty="0"/>
              <a:t>neck, fuel lines, wires, and </a:t>
            </a:r>
            <a:r>
              <a:rPr lang="en-US" dirty="0" smtClean="0"/>
              <a:t>other components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Remove </a:t>
            </a:r>
            <a:r>
              <a:rPr lang="en-US" dirty="0"/>
              <a:t>straps or bolts securing </a:t>
            </a:r>
            <a:r>
              <a:rPr lang="en-US" dirty="0" smtClean="0"/>
              <a:t>tank </a:t>
            </a:r>
            <a:r>
              <a:rPr lang="en-US" dirty="0"/>
              <a:t>to </a:t>
            </a:r>
            <a:r>
              <a:rPr lang="en-US" dirty="0" smtClean="0"/>
              <a:t>body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Slowly </a:t>
            </a:r>
            <a:r>
              <a:rPr lang="en-US" dirty="0"/>
              <a:t>and carefully lower </a:t>
            </a:r>
            <a:r>
              <a:rPr lang="en-US" dirty="0" smtClean="0"/>
              <a:t>tank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/>
              <a:t>Remove </a:t>
            </a:r>
            <a:r>
              <a:rPr lang="en-US" dirty="0" smtClean="0"/>
              <a:t>old </a:t>
            </a:r>
            <a:r>
              <a:rPr lang="en-US" dirty="0"/>
              <a:t>electric fuel pump and </a:t>
            </a:r>
            <a:r>
              <a:rPr lang="en-US" dirty="0" smtClean="0"/>
              <a:t>sending unit </a:t>
            </a:r>
            <a:r>
              <a:rPr lang="en-US" dirty="0"/>
              <a:t>assembly from </a:t>
            </a:r>
            <a:r>
              <a:rPr lang="en-US" dirty="0" smtClean="0"/>
              <a:t>bad </a:t>
            </a:r>
            <a:r>
              <a:rPr lang="en-US" dirty="0"/>
              <a:t>fuel </a:t>
            </a:r>
            <a:r>
              <a:rPr lang="en-US" dirty="0" smtClean="0"/>
              <a:t>tank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Fuel Tank Removal and Replacement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Install </a:t>
            </a:r>
            <a:r>
              <a:rPr lang="en-US" dirty="0" smtClean="0"/>
              <a:t>fuel </a:t>
            </a:r>
            <a:r>
              <a:rPr lang="en-US" dirty="0"/>
              <a:t>pump into </a:t>
            </a:r>
            <a:r>
              <a:rPr lang="en-US" dirty="0" smtClean="0"/>
              <a:t>new tank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Use rubber </a:t>
            </a:r>
            <a:r>
              <a:rPr lang="en-US" dirty="0"/>
              <a:t>O-ring </a:t>
            </a:r>
            <a:r>
              <a:rPr lang="en-US" dirty="0" smtClean="0"/>
              <a:t>to make </a:t>
            </a:r>
            <a:r>
              <a:rPr lang="en-US" dirty="0"/>
              <a:t>sure </a:t>
            </a:r>
            <a:r>
              <a:rPr lang="en-US" dirty="0" smtClean="0"/>
              <a:t>new </a:t>
            </a:r>
            <a:r>
              <a:rPr lang="en-US" dirty="0"/>
              <a:t>fuel tank does not </a:t>
            </a:r>
            <a:r>
              <a:rPr lang="en-US" dirty="0" smtClean="0"/>
              <a:t>leak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/>
              <a:t>If </a:t>
            </a:r>
            <a:r>
              <a:rPr lang="en-US" dirty="0" smtClean="0"/>
              <a:t>working alone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S</a:t>
            </a:r>
            <a:r>
              <a:rPr lang="en-US" dirty="0" smtClean="0"/>
              <a:t>ecure fuel </a:t>
            </a:r>
            <a:r>
              <a:rPr lang="en-US" dirty="0"/>
              <a:t>tank </a:t>
            </a:r>
            <a:r>
              <a:rPr lang="en-US" dirty="0" smtClean="0"/>
              <a:t>on transmission </a:t>
            </a:r>
            <a:r>
              <a:rPr lang="en-US" dirty="0"/>
              <a:t>jack and raise it up under </a:t>
            </a:r>
            <a:r>
              <a:rPr lang="en-US" dirty="0" smtClean="0"/>
              <a:t>vehicle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/>
              <a:t>Make sure </a:t>
            </a:r>
            <a:r>
              <a:rPr lang="en-US" dirty="0" smtClean="0"/>
              <a:t>to replace rubber insulators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Check that all </a:t>
            </a:r>
            <a:r>
              <a:rPr lang="en-US" dirty="0"/>
              <a:t>fuel lines </a:t>
            </a:r>
            <a:r>
              <a:rPr lang="en-US" dirty="0" smtClean="0"/>
              <a:t>are properly secured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Replace fuel </a:t>
            </a:r>
            <a:r>
              <a:rPr lang="en-US" dirty="0"/>
              <a:t>in </a:t>
            </a:r>
            <a:r>
              <a:rPr lang="en-US" dirty="0" smtClean="0"/>
              <a:t>tank </a:t>
            </a:r>
            <a:r>
              <a:rPr lang="en-US" dirty="0"/>
              <a:t>and check for </a:t>
            </a:r>
            <a:r>
              <a:rPr lang="en-US" dirty="0" smtClean="0"/>
              <a:t>leaks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Fuel Tank Sending Unit Service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Faulty </a:t>
            </a:r>
            <a:r>
              <a:rPr lang="en-US" dirty="0"/>
              <a:t>fuel tank sending unit can make </a:t>
            </a:r>
            <a:r>
              <a:rPr lang="en-US" dirty="0" smtClean="0"/>
              <a:t>fuel gauge </a:t>
            </a:r>
            <a:r>
              <a:rPr lang="en-US" dirty="0"/>
              <a:t>reading </a:t>
            </a:r>
            <a:r>
              <a:rPr lang="en-US" dirty="0" smtClean="0"/>
              <a:t>inaccurate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Usually</a:t>
            </a:r>
            <a:r>
              <a:rPr lang="en-US" dirty="0"/>
              <a:t>, </a:t>
            </a:r>
            <a:r>
              <a:rPr lang="en-US" dirty="0" smtClean="0"/>
              <a:t>variable resistor in sending </a:t>
            </a:r>
            <a:r>
              <a:rPr lang="en-US" dirty="0"/>
              <a:t>unit </a:t>
            </a:r>
            <a:r>
              <a:rPr lang="en-US" dirty="0" smtClean="0"/>
              <a:t>fails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Sometimes fuel </a:t>
            </a:r>
            <a:r>
              <a:rPr lang="en-US" dirty="0"/>
              <a:t>gauge or </a:t>
            </a:r>
            <a:r>
              <a:rPr lang="en-US" dirty="0" smtClean="0"/>
              <a:t>gauge circuit may </a:t>
            </a:r>
            <a:r>
              <a:rPr lang="en-US" dirty="0"/>
              <a:t>be at </a:t>
            </a:r>
            <a:r>
              <a:rPr lang="en-US" dirty="0" smtClean="0"/>
              <a:t>fault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Fuel Tank Sending Unit Service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First, test </a:t>
            </a:r>
            <a:r>
              <a:rPr lang="en-US" dirty="0" smtClean="0"/>
              <a:t>fuel gauge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Connect factory </a:t>
            </a:r>
            <a:r>
              <a:rPr lang="en-US" dirty="0"/>
              <a:t>fuel </a:t>
            </a:r>
            <a:r>
              <a:rPr lang="en-US" dirty="0" smtClean="0"/>
              <a:t>gauge tester </a:t>
            </a:r>
            <a:r>
              <a:rPr lang="en-US" dirty="0"/>
              <a:t>to </a:t>
            </a:r>
            <a:r>
              <a:rPr lang="en-US" dirty="0" smtClean="0"/>
              <a:t>fuel </a:t>
            </a:r>
            <a:r>
              <a:rPr lang="en-US" dirty="0"/>
              <a:t>gauge feed </a:t>
            </a:r>
            <a:r>
              <a:rPr lang="en-US" dirty="0" smtClean="0"/>
              <a:t>wire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When tester </a:t>
            </a:r>
            <a:r>
              <a:rPr lang="en-US" dirty="0"/>
              <a:t>is </a:t>
            </a:r>
            <a:r>
              <a:rPr lang="en-US" dirty="0" smtClean="0"/>
              <a:t>set on full 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Fuel </a:t>
            </a:r>
            <a:r>
              <a:rPr lang="en-US" dirty="0"/>
              <a:t>gauge should read </a:t>
            </a:r>
            <a:r>
              <a:rPr lang="en-US" dirty="0" smtClean="0"/>
              <a:t>full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/>
              <a:t>If </a:t>
            </a:r>
            <a:r>
              <a:rPr lang="en-US" dirty="0" smtClean="0"/>
              <a:t>gauge </a:t>
            </a:r>
            <a:r>
              <a:rPr lang="en-US" dirty="0"/>
              <a:t>does not </a:t>
            </a:r>
            <a:r>
              <a:rPr lang="en-US" dirty="0" smtClean="0"/>
              <a:t>function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E</a:t>
            </a:r>
            <a:r>
              <a:rPr lang="en-US" dirty="0" smtClean="0"/>
              <a:t>ither gauge or gauge </a:t>
            </a:r>
            <a:r>
              <a:rPr lang="en-US" dirty="0"/>
              <a:t>circuit is </a:t>
            </a:r>
            <a:r>
              <a:rPr lang="en-US" dirty="0" smtClean="0"/>
              <a:t>faulty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If fuel </a:t>
            </a:r>
            <a:r>
              <a:rPr lang="en-US" dirty="0"/>
              <a:t>gauge begins </a:t>
            </a:r>
            <a:r>
              <a:rPr lang="en-US" dirty="0" smtClean="0"/>
              <a:t>to work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Fuel </a:t>
            </a:r>
            <a:r>
              <a:rPr lang="en-US" dirty="0"/>
              <a:t>tank </a:t>
            </a:r>
            <a:r>
              <a:rPr lang="en-US" dirty="0" smtClean="0"/>
              <a:t>sending unit </a:t>
            </a:r>
            <a:r>
              <a:rPr lang="en-US" dirty="0"/>
              <a:t>is </a:t>
            </a:r>
            <a:r>
              <a:rPr lang="en-US" dirty="0" smtClean="0"/>
              <a:t>bad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Fuel Tank Sending Unit Service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If </a:t>
            </a:r>
            <a:r>
              <a:rPr lang="en-US" dirty="0" smtClean="0"/>
              <a:t>tests </a:t>
            </a:r>
            <a:r>
              <a:rPr lang="en-US" dirty="0"/>
              <a:t>indicate </a:t>
            </a:r>
            <a:r>
              <a:rPr lang="en-US" dirty="0" smtClean="0"/>
              <a:t>inoperative </a:t>
            </a:r>
            <a:r>
              <a:rPr lang="en-US" dirty="0"/>
              <a:t>fuel </a:t>
            </a:r>
            <a:r>
              <a:rPr lang="en-US" dirty="0" smtClean="0"/>
              <a:t>tank sending unit, remove unit </a:t>
            </a:r>
            <a:r>
              <a:rPr lang="en-US" dirty="0"/>
              <a:t>after draining </a:t>
            </a:r>
            <a:r>
              <a:rPr lang="en-US" dirty="0" smtClean="0"/>
              <a:t>tank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Unscrew cam </a:t>
            </a:r>
            <a:r>
              <a:rPr lang="en-US" dirty="0"/>
              <a:t>lock or screws holding </a:t>
            </a:r>
            <a:r>
              <a:rPr lang="en-US" dirty="0" smtClean="0"/>
              <a:t>sending </a:t>
            </a:r>
            <a:r>
              <a:rPr lang="en-US" dirty="0"/>
              <a:t>unit in </a:t>
            </a:r>
            <a:r>
              <a:rPr lang="en-US" dirty="0" smtClean="0"/>
              <a:t>fuel tank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 </a:t>
            </a:r>
            <a:r>
              <a:rPr lang="en-US" dirty="0"/>
              <a:t>If </a:t>
            </a:r>
            <a:r>
              <a:rPr lang="en-US" dirty="0" smtClean="0"/>
              <a:t>without special </a:t>
            </a:r>
            <a:r>
              <a:rPr lang="en-US" dirty="0"/>
              <a:t>cam </a:t>
            </a:r>
            <a:r>
              <a:rPr lang="en-US" dirty="0" smtClean="0"/>
              <a:t>tool, use drift </a:t>
            </a:r>
            <a:r>
              <a:rPr lang="en-US" dirty="0"/>
              <a:t>punch and </a:t>
            </a:r>
            <a:r>
              <a:rPr lang="en-US" dirty="0" smtClean="0"/>
              <a:t>hammer to </a:t>
            </a:r>
            <a:r>
              <a:rPr lang="en-US" dirty="0"/>
              <a:t>rotate </a:t>
            </a:r>
            <a:r>
              <a:rPr lang="en-US" dirty="0" smtClean="0"/>
              <a:t>lock tabs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Lift unit </a:t>
            </a:r>
            <a:r>
              <a:rPr lang="en-US" dirty="0"/>
              <a:t>out of </a:t>
            </a:r>
            <a:r>
              <a:rPr lang="en-US" dirty="0" smtClean="0"/>
              <a:t>tank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Fuel Tank Sending Unit Service (Cont.)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73063" y="1482725"/>
            <a:ext cx="42957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Measure resistance with ohmmeter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If resistance is </a:t>
            </a:r>
            <a:r>
              <a:rPr lang="en-US" dirty="0"/>
              <a:t>not within </a:t>
            </a:r>
            <a:r>
              <a:rPr lang="en-US" dirty="0" smtClean="0"/>
              <a:t>specifications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Or does not </a:t>
            </a:r>
            <a:r>
              <a:rPr lang="en-US" dirty="0"/>
              <a:t>change when </a:t>
            </a:r>
            <a:r>
              <a:rPr lang="en-US" dirty="0" smtClean="0"/>
              <a:t>float </a:t>
            </a:r>
            <a:r>
              <a:rPr lang="en-US" dirty="0"/>
              <a:t>arm </a:t>
            </a:r>
            <a:r>
              <a:rPr lang="en-US" dirty="0" smtClean="0"/>
              <a:t>moves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I</a:t>
            </a:r>
            <a:r>
              <a:rPr lang="en-US" dirty="0" smtClean="0"/>
              <a:t>nstall new </a:t>
            </a:r>
            <a:r>
              <a:rPr lang="en-US" dirty="0"/>
              <a:t>sending </a:t>
            </a:r>
            <a:r>
              <a:rPr lang="en-US" dirty="0" smtClean="0"/>
              <a:t>unit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Also check float </a:t>
            </a:r>
            <a:r>
              <a:rPr lang="en-US" dirty="0"/>
              <a:t>for </a:t>
            </a:r>
            <a:r>
              <a:rPr lang="en-US" dirty="0" smtClean="0"/>
              <a:t>leakage</a:t>
            </a:r>
            <a:endParaRPr lang="en-US" dirty="0"/>
          </a:p>
        </p:txBody>
      </p:sp>
      <p:pic>
        <p:nvPicPr>
          <p:cNvPr id="67588" name="Content Placeholder 5" descr="40-16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7888" y="1735138"/>
            <a:ext cx="4092575" cy="4713287"/>
          </a:xfrm>
        </p:spPr>
      </p:pic>
      <p:sp>
        <p:nvSpPr>
          <p:cNvPr id="67589" name="Rectangle 4"/>
          <p:cNvSpPr>
            <a:spLocks noChangeArrowheads="1"/>
          </p:cNvSpPr>
          <p:nvPr/>
        </p:nvSpPr>
        <p:spPr bwMode="auto">
          <a:xfrm>
            <a:off x="8143875" y="6315075"/>
            <a:ext cx="8302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(Honda)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Fuel Line and Hose Service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Faulty fuel lines and hoses are common </a:t>
            </a:r>
            <a:r>
              <a:rPr lang="en-US" dirty="0" smtClean="0"/>
              <a:t>sources of </a:t>
            </a:r>
            <a:r>
              <a:rPr lang="en-US" dirty="0"/>
              <a:t>fuel </a:t>
            </a:r>
            <a:r>
              <a:rPr lang="en-US" dirty="0" smtClean="0"/>
              <a:t>leaks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Fuel </a:t>
            </a:r>
            <a:r>
              <a:rPr lang="en-US" dirty="0"/>
              <a:t>hoses can become hard and </a:t>
            </a:r>
            <a:r>
              <a:rPr lang="en-US" dirty="0" smtClean="0"/>
              <a:t>brittle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Engine </a:t>
            </a:r>
            <a:r>
              <a:rPr lang="en-US" dirty="0"/>
              <a:t>oil softens and swells </a:t>
            </a:r>
            <a:r>
              <a:rPr lang="en-US" dirty="0" smtClean="0"/>
              <a:t>hoses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I</a:t>
            </a:r>
            <a:r>
              <a:rPr lang="en-US" dirty="0" smtClean="0"/>
              <a:t>nspect </a:t>
            </a:r>
            <a:r>
              <a:rPr lang="en-US" dirty="0"/>
              <a:t>fuel lines and hoses </a:t>
            </a:r>
            <a:r>
              <a:rPr lang="en-US" dirty="0" smtClean="0"/>
              <a:t>closely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Replace any in </a:t>
            </a:r>
            <a:r>
              <a:rPr lang="en-US" dirty="0"/>
              <a:t>poor </a:t>
            </a:r>
            <a:r>
              <a:rPr lang="en-US" dirty="0" smtClean="0"/>
              <a:t>condition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Fuel Line and Hose Service Rules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Wear proper </a:t>
            </a:r>
            <a:r>
              <a:rPr lang="en-US" dirty="0" smtClean="0"/>
              <a:t>apparel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Work gloves and </a:t>
            </a:r>
            <a:r>
              <a:rPr lang="en-US" dirty="0"/>
              <a:t>eye </a:t>
            </a:r>
            <a:r>
              <a:rPr lang="en-US" dirty="0" smtClean="0"/>
              <a:t>protection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Release residual </a:t>
            </a:r>
            <a:r>
              <a:rPr lang="en-US" dirty="0"/>
              <a:t>fuel </a:t>
            </a:r>
            <a:r>
              <a:rPr lang="en-US" dirty="0" smtClean="0"/>
              <a:t>pressure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Place </a:t>
            </a:r>
            <a:r>
              <a:rPr lang="en-US" dirty="0" smtClean="0"/>
              <a:t>shop </a:t>
            </a:r>
            <a:r>
              <a:rPr lang="en-US" dirty="0"/>
              <a:t>rag around </a:t>
            </a:r>
            <a:r>
              <a:rPr lang="en-US" dirty="0" smtClean="0"/>
              <a:t>fuel </a:t>
            </a:r>
            <a:r>
              <a:rPr lang="en-US" dirty="0"/>
              <a:t>line </a:t>
            </a:r>
            <a:r>
              <a:rPr lang="en-US" dirty="0" smtClean="0"/>
              <a:t>fitting during removal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Only use approved double-wall steel tubing </a:t>
            </a:r>
            <a:r>
              <a:rPr lang="en-US" dirty="0" smtClean="0"/>
              <a:t>for fuel lines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Fuel Line and Hose Service Rules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Make smooth bends when forming </a:t>
            </a:r>
            <a:r>
              <a:rPr lang="en-US" dirty="0" smtClean="0"/>
              <a:t>new fuel line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Form double-lap </a:t>
            </a:r>
            <a:r>
              <a:rPr lang="en-US" dirty="0" smtClean="0"/>
              <a:t>flares </a:t>
            </a:r>
            <a:r>
              <a:rPr lang="en-US" dirty="0"/>
              <a:t>on </a:t>
            </a:r>
            <a:r>
              <a:rPr lang="en-US" dirty="0" smtClean="0"/>
              <a:t>ends </a:t>
            </a:r>
            <a:r>
              <a:rPr lang="en-US" dirty="0"/>
              <a:t>of </a:t>
            </a:r>
            <a:r>
              <a:rPr lang="en-US" dirty="0" smtClean="0"/>
              <a:t>fuel line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Reinstall fuel line hold-down clamps </a:t>
            </a:r>
            <a:r>
              <a:rPr lang="en-US" dirty="0" smtClean="0"/>
              <a:t>and brackets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Route all fuel lines and hoses away from </a:t>
            </a:r>
            <a:r>
              <a:rPr lang="en-US" dirty="0" smtClean="0"/>
              <a:t>hot or </a:t>
            </a:r>
            <a:r>
              <a:rPr lang="en-US" dirty="0"/>
              <a:t>moving </a:t>
            </a:r>
            <a:r>
              <a:rPr lang="en-US" dirty="0" smtClean="0"/>
              <a:t>parts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Fuel Line and Hose Service Rules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Route plastic fuel lines in their original </a:t>
            </a:r>
            <a:r>
              <a:rPr lang="en-US" dirty="0" smtClean="0"/>
              <a:t>locations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Plastic </a:t>
            </a:r>
            <a:r>
              <a:rPr lang="en-US" dirty="0"/>
              <a:t>line will kink if bent too </a:t>
            </a:r>
            <a:r>
              <a:rPr lang="en-US" dirty="0" smtClean="0"/>
              <a:t>sharply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Use </a:t>
            </a:r>
            <a:r>
              <a:rPr lang="en-US" dirty="0" smtClean="0"/>
              <a:t>factory-recommended </a:t>
            </a:r>
            <a:r>
              <a:rPr lang="en-US" dirty="0"/>
              <a:t>tool to </a:t>
            </a:r>
            <a:r>
              <a:rPr lang="en-US" dirty="0" smtClean="0"/>
              <a:t>release snap</a:t>
            </a:r>
            <a:r>
              <a:rPr lang="en-US" dirty="0"/>
              <a:t>-type </a:t>
            </a:r>
            <a:r>
              <a:rPr lang="en-US" dirty="0" smtClean="0"/>
              <a:t>fittings </a:t>
            </a:r>
            <a:r>
              <a:rPr lang="en-US" dirty="0"/>
              <a:t>used to secure plastic </a:t>
            </a:r>
            <a:r>
              <a:rPr lang="en-US" dirty="0" smtClean="0"/>
              <a:t>fuel lines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If </a:t>
            </a:r>
            <a:r>
              <a:rPr lang="en-US" dirty="0" smtClean="0"/>
              <a:t>plastic </a:t>
            </a:r>
            <a:r>
              <a:rPr lang="en-US" dirty="0"/>
              <a:t>line or </a:t>
            </a:r>
            <a:r>
              <a:rPr lang="en-US" dirty="0" smtClean="0"/>
              <a:t>fitting </a:t>
            </a:r>
            <a:r>
              <a:rPr lang="en-US" dirty="0"/>
              <a:t>is damaged, replace </a:t>
            </a:r>
            <a:r>
              <a:rPr lang="en-US" dirty="0" smtClean="0"/>
              <a:t>it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Fuel Line and Hose Service Rules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Do not use non-OEM plastic tubing to </a:t>
            </a:r>
            <a:r>
              <a:rPr lang="en-US" dirty="0" smtClean="0"/>
              <a:t>repair fuel systems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Plastic lines tend to stiffen in </a:t>
            </a:r>
            <a:r>
              <a:rPr lang="en-US" dirty="0" smtClean="0"/>
              <a:t>service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Avoid bending </a:t>
            </a:r>
            <a:r>
              <a:rPr lang="en-US" dirty="0"/>
              <a:t>or rerouting used plastic </a:t>
            </a:r>
            <a:r>
              <a:rPr lang="en-US" dirty="0" smtClean="0"/>
              <a:t>lines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Always cover plastic fuel lines with </a:t>
            </a:r>
            <a:r>
              <a:rPr lang="en-US" dirty="0" smtClean="0"/>
              <a:t>wet towel when </a:t>
            </a:r>
            <a:r>
              <a:rPr lang="en-US" dirty="0"/>
              <a:t>welding, torch cutting, or grinding </a:t>
            </a:r>
            <a:r>
              <a:rPr lang="en-US" dirty="0" smtClean="0"/>
              <a:t>near them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Fuel Line and Hose Service Rules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Never allow battery acid to contact </a:t>
            </a:r>
            <a:r>
              <a:rPr lang="en-US" dirty="0" smtClean="0"/>
              <a:t>metal or </a:t>
            </a:r>
            <a:r>
              <a:rPr lang="en-US" dirty="0"/>
              <a:t>plastic fuel </a:t>
            </a:r>
            <a:r>
              <a:rPr lang="en-US" dirty="0" smtClean="0"/>
              <a:t>line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Use only approved synthetic rubber </a:t>
            </a:r>
            <a:r>
              <a:rPr lang="en-US" dirty="0" smtClean="0"/>
              <a:t>hoses in fuel system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Make sure </a:t>
            </a:r>
            <a:r>
              <a:rPr lang="en-US" dirty="0" smtClean="0"/>
              <a:t>fuel </a:t>
            </a:r>
            <a:r>
              <a:rPr lang="en-US" dirty="0"/>
              <a:t>hose fully covers its </a:t>
            </a:r>
            <a:r>
              <a:rPr lang="en-US" dirty="0" smtClean="0"/>
              <a:t>fitting or line </a:t>
            </a:r>
            <a:r>
              <a:rPr lang="en-US" dirty="0"/>
              <a:t>before installing </a:t>
            </a:r>
            <a:r>
              <a:rPr lang="en-US" dirty="0" smtClean="0"/>
              <a:t>clamps</a:t>
            </a:r>
          </a:p>
        </p:txBody>
      </p:sp>
    </p:spTree>
  </p:cSld>
  <p:clrMapOvr>
    <a:masterClrMapping/>
  </p:clrMapOvr>
  <p:transition>
    <p:fade thruBlk="1"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Fuel Line and Hose Service Rules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When servicing press-fit fuel line fittings, O-ring seal may need replacing to prevent fuel leakage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Double-check all </a:t>
            </a:r>
            <a:r>
              <a:rPr lang="en-US" dirty="0" smtClean="0"/>
              <a:t>fittings </a:t>
            </a:r>
            <a:r>
              <a:rPr lang="en-US" dirty="0"/>
              <a:t>for </a:t>
            </a:r>
            <a:r>
              <a:rPr lang="en-US" dirty="0" smtClean="0"/>
              <a:t>leaks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Start engine </a:t>
            </a:r>
            <a:r>
              <a:rPr lang="en-US" dirty="0"/>
              <a:t>and inspect </a:t>
            </a:r>
            <a:r>
              <a:rPr lang="en-US" dirty="0" smtClean="0"/>
              <a:t>connections closely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Fuel Filter Service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I</a:t>
            </a:r>
            <a:r>
              <a:rPr lang="en-US" dirty="0" smtClean="0"/>
              <a:t>nvolves </a:t>
            </a:r>
            <a:r>
              <a:rPr lang="en-US" dirty="0"/>
              <a:t>periodic </a:t>
            </a:r>
            <a:r>
              <a:rPr lang="en-US" dirty="0" smtClean="0"/>
              <a:t>replacement or </a:t>
            </a:r>
            <a:r>
              <a:rPr lang="en-US" dirty="0"/>
              <a:t>cleaning of system </a:t>
            </a:r>
            <a:r>
              <a:rPr lang="en-US" dirty="0" smtClean="0"/>
              <a:t>filters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May </a:t>
            </a:r>
            <a:r>
              <a:rPr lang="en-US" dirty="0"/>
              <a:t>also </a:t>
            </a:r>
            <a:r>
              <a:rPr lang="en-US" dirty="0" smtClean="0"/>
              <a:t>include locating </a:t>
            </a:r>
            <a:r>
              <a:rPr lang="en-US" dirty="0"/>
              <a:t>clogged fuel </a:t>
            </a:r>
            <a:r>
              <a:rPr lang="en-US" dirty="0" smtClean="0"/>
              <a:t>filters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Partially </a:t>
            </a:r>
            <a:r>
              <a:rPr lang="en-US" dirty="0"/>
              <a:t>clogged fuel </a:t>
            </a:r>
            <a:r>
              <a:rPr lang="en-US" dirty="0" smtClean="0"/>
              <a:t>filter </a:t>
            </a:r>
            <a:r>
              <a:rPr lang="en-US" dirty="0"/>
              <a:t>may cause </a:t>
            </a:r>
            <a:r>
              <a:rPr lang="en-US" dirty="0" smtClean="0"/>
              <a:t>engine </a:t>
            </a:r>
            <a:r>
              <a:rPr lang="en-US" dirty="0"/>
              <a:t>to temporarily lose power or stall when </a:t>
            </a:r>
            <a:r>
              <a:rPr lang="en-US" dirty="0" smtClean="0"/>
              <a:t>specific speed </a:t>
            </a:r>
            <a:r>
              <a:rPr lang="en-US" dirty="0"/>
              <a:t>is </a:t>
            </a:r>
            <a:r>
              <a:rPr lang="en-US" dirty="0" smtClean="0"/>
              <a:t>reached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Clogged </a:t>
            </a:r>
            <a:r>
              <a:rPr lang="en-US" dirty="0"/>
              <a:t>in-tank strainer </a:t>
            </a:r>
            <a:r>
              <a:rPr lang="en-US" dirty="0" smtClean="0"/>
              <a:t>is common </a:t>
            </a:r>
            <a:r>
              <a:rPr lang="en-US" dirty="0"/>
              <a:t>and </a:t>
            </a:r>
            <a:r>
              <a:rPr lang="en-US" dirty="0" smtClean="0"/>
              <a:t>difficult</a:t>
            </a:r>
            <a:r>
              <a:rPr lang="en-US" dirty="0"/>
              <a:t>-to-diagnose </a:t>
            </a:r>
            <a:r>
              <a:rPr lang="en-US" dirty="0" smtClean="0"/>
              <a:t>problem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Fuel Pump Service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Problems include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L</a:t>
            </a:r>
            <a:r>
              <a:rPr lang="en-US" dirty="0" smtClean="0"/>
              <a:t>ow </a:t>
            </a:r>
            <a:r>
              <a:rPr lang="en-US" dirty="0"/>
              <a:t>fuel </a:t>
            </a:r>
            <a:r>
              <a:rPr lang="en-US" dirty="0" smtClean="0"/>
              <a:t>pressure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/>
              <a:t>I</a:t>
            </a:r>
            <a:r>
              <a:rPr lang="en-US" dirty="0" smtClean="0"/>
              <a:t>nadequate </a:t>
            </a:r>
            <a:r>
              <a:rPr lang="en-US" dirty="0"/>
              <a:t>fuel </a:t>
            </a:r>
            <a:r>
              <a:rPr lang="en-US" dirty="0" smtClean="0"/>
              <a:t>flow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A</a:t>
            </a:r>
            <a:r>
              <a:rPr lang="en-US" dirty="0" smtClean="0"/>
              <a:t>bnormal </a:t>
            </a:r>
            <a:r>
              <a:rPr lang="en-US" dirty="0"/>
              <a:t>pump </a:t>
            </a:r>
            <a:r>
              <a:rPr lang="en-US" dirty="0" smtClean="0"/>
              <a:t>noise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Fuel leakage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Fuel Pump Service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Low fuel pump pressure </a:t>
            </a:r>
            <a:r>
              <a:rPr lang="en-US" dirty="0" smtClean="0"/>
              <a:t>causes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Worn pump bearings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H</a:t>
            </a:r>
            <a:r>
              <a:rPr lang="en-US" dirty="0" smtClean="0"/>
              <a:t>igh </a:t>
            </a:r>
            <a:r>
              <a:rPr lang="en-US" dirty="0"/>
              <a:t>resistance in electric pump </a:t>
            </a:r>
            <a:r>
              <a:rPr lang="en-US" dirty="0" smtClean="0"/>
              <a:t>circuit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L</a:t>
            </a:r>
            <a:r>
              <a:rPr lang="en-US" dirty="0" smtClean="0"/>
              <a:t>eaking </a:t>
            </a:r>
            <a:r>
              <a:rPr lang="en-US" dirty="0"/>
              <a:t>check </a:t>
            </a:r>
            <a:r>
              <a:rPr lang="en-US" dirty="0" smtClean="0"/>
              <a:t>valves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Physical </a:t>
            </a:r>
            <a:r>
              <a:rPr lang="en-US" dirty="0"/>
              <a:t>wear of </a:t>
            </a:r>
            <a:r>
              <a:rPr lang="en-US" dirty="0" smtClean="0"/>
              <a:t>moving parts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With low </a:t>
            </a:r>
            <a:r>
              <a:rPr lang="en-US" dirty="0"/>
              <a:t>fuel pump </a:t>
            </a:r>
            <a:r>
              <a:rPr lang="en-US" dirty="0" smtClean="0"/>
              <a:t>pressure, engine starves </a:t>
            </a:r>
            <a:r>
              <a:rPr lang="en-US" dirty="0"/>
              <a:t>for fuel at high </a:t>
            </a:r>
            <a:r>
              <a:rPr lang="en-US" dirty="0" smtClean="0"/>
              <a:t>speeds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Fuel Pump Service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High fuel pump </a:t>
            </a:r>
            <a:r>
              <a:rPr lang="en-US" dirty="0" smtClean="0"/>
              <a:t>pressure is commonly </a:t>
            </a:r>
            <a:r>
              <a:rPr lang="en-US" dirty="0"/>
              <a:t>caused </a:t>
            </a:r>
            <a:r>
              <a:rPr lang="en-US" dirty="0" smtClean="0"/>
              <a:t>by inoperative </a:t>
            </a:r>
            <a:r>
              <a:rPr lang="en-US" dirty="0"/>
              <a:t>pressure relief </a:t>
            </a:r>
            <a:r>
              <a:rPr lang="en-US" dirty="0" smtClean="0"/>
              <a:t>valve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Faulty </a:t>
            </a:r>
            <a:r>
              <a:rPr lang="en-US" dirty="0"/>
              <a:t>fuel pressure </a:t>
            </a:r>
            <a:r>
              <a:rPr lang="en-US" dirty="0" smtClean="0"/>
              <a:t>regulator is another cause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Mechanical fuel pump </a:t>
            </a:r>
            <a:r>
              <a:rPr lang="en-US" dirty="0" smtClean="0"/>
              <a:t>noise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Clacking sound from </a:t>
            </a:r>
            <a:r>
              <a:rPr lang="en-US" dirty="0"/>
              <a:t>inside </a:t>
            </a:r>
            <a:r>
              <a:rPr lang="en-US" dirty="0" smtClean="0"/>
              <a:t>pump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Caused by weak or </a:t>
            </a:r>
            <a:r>
              <a:rPr lang="en-US" dirty="0"/>
              <a:t>broken return spring or other </a:t>
            </a:r>
            <a:r>
              <a:rPr lang="en-US" dirty="0" smtClean="0"/>
              <a:t>pump part </a:t>
            </a:r>
            <a:r>
              <a:rPr lang="en-US" dirty="0"/>
              <a:t>failure</a:t>
            </a:r>
          </a:p>
        </p:txBody>
      </p:sp>
    </p:spTree>
  </p:cSld>
  <p:clrMapOvr>
    <a:masterClrMapping/>
  </p:clrMapOvr>
  <p:transition>
    <p:fade thruBlk="1"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Fuel Pump Tests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Fuel pump </a:t>
            </a:r>
            <a:r>
              <a:rPr lang="en-US" dirty="0" smtClean="0"/>
              <a:t>testing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Measuring fuel </a:t>
            </a:r>
            <a:r>
              <a:rPr lang="en-US" dirty="0"/>
              <a:t>pump pressure and </a:t>
            </a:r>
            <a:r>
              <a:rPr lang="en-US" dirty="0" smtClean="0"/>
              <a:t>volume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Exact </a:t>
            </a:r>
            <a:r>
              <a:rPr lang="en-US" dirty="0" smtClean="0"/>
              <a:t>procedures vary</a:t>
            </a:r>
            <a:r>
              <a:rPr lang="en-US" dirty="0"/>
              <a:t>, depending on fuel system </a:t>
            </a:r>
            <a:r>
              <a:rPr lang="en-US" dirty="0" smtClean="0"/>
              <a:t>type</a:t>
            </a:r>
          </a:p>
          <a:p>
            <a:pPr marL="742950" indent="-285750">
              <a:buFont typeface="Helvetica" pitchFamily="34" charset="0"/>
              <a:buChar char="–"/>
              <a:defRPr/>
            </a:pPr>
            <a:r>
              <a:rPr lang="en-US" sz="2600" dirty="0" smtClean="0"/>
              <a:t>Refer to manual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Sometimes, fuel </a:t>
            </a:r>
            <a:r>
              <a:rPr lang="en-US" dirty="0" smtClean="0"/>
              <a:t>pump vacuum </a:t>
            </a:r>
            <a:r>
              <a:rPr lang="en-US" dirty="0"/>
              <a:t>is measured </a:t>
            </a:r>
            <a:r>
              <a:rPr lang="en-US" dirty="0" smtClean="0"/>
              <a:t>to find air leaks </a:t>
            </a:r>
            <a:r>
              <a:rPr lang="en-US" dirty="0"/>
              <a:t>in fuel supply </a:t>
            </a:r>
            <a:r>
              <a:rPr lang="en-US" dirty="0" smtClean="0"/>
              <a:t>lines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Fuel Pump Tests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dirty="0"/>
              <a:t>Before testing </a:t>
            </a:r>
            <a:r>
              <a:rPr lang="en-US" dirty="0" smtClean="0"/>
              <a:t>fuel </a:t>
            </a:r>
            <a:r>
              <a:rPr lang="en-US" dirty="0"/>
              <a:t>pump</a:t>
            </a:r>
            <a:r>
              <a:rPr lang="en-US" dirty="0" smtClean="0"/>
              <a:t>, use scan </a:t>
            </a:r>
            <a:r>
              <a:rPr lang="en-US" dirty="0"/>
              <a:t>tool to check </a:t>
            </a:r>
            <a:r>
              <a:rPr lang="en-US" dirty="0" smtClean="0"/>
              <a:t>for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Restricted fuel </a:t>
            </a:r>
            <a:r>
              <a:rPr lang="en-US" dirty="0" smtClean="0"/>
              <a:t>filters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Smashed or kinked fuel lines or </a:t>
            </a:r>
            <a:r>
              <a:rPr lang="en-US" dirty="0" smtClean="0"/>
              <a:t>hoses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Air leak into vacuum side of pump or </a:t>
            </a:r>
            <a:r>
              <a:rPr lang="en-US" dirty="0" smtClean="0"/>
              <a:t>line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/>
              <a:t>Injection system </a:t>
            </a:r>
            <a:r>
              <a:rPr lang="en-US" dirty="0" smtClean="0"/>
              <a:t>troubles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Ignition system </a:t>
            </a:r>
            <a:r>
              <a:rPr lang="en-US" dirty="0" smtClean="0"/>
              <a:t>problems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Low engine compression</a:t>
            </a:r>
          </a:p>
        </p:txBody>
      </p:sp>
    </p:spTree>
  </p:cSld>
  <p:clrMapOvr>
    <a:masterClrMapping/>
  </p:clrMapOvr>
  <p:transition>
    <p:fade thruBlk="1"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Measuring Fuel Pump Pressure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Relieve any residual pressure in system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Connect pressure gauge to output line of fuel pump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Or test fitting on engine fuel rail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May need to install test fitting in fuel line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If mechanical fuel pump, start engine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Inspect all test fittings for leakage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Compare </a:t>
            </a:r>
            <a:r>
              <a:rPr lang="en-US" dirty="0" smtClean="0"/>
              <a:t>pressure </a:t>
            </a:r>
            <a:r>
              <a:rPr lang="en-US" dirty="0"/>
              <a:t>readings with </a:t>
            </a:r>
            <a:r>
              <a:rPr lang="en-US" dirty="0" smtClean="0"/>
              <a:t>specifications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itle 3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Measuring Fuel Pump Pressure 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482725"/>
            <a:ext cx="4545012" cy="5140325"/>
          </a:xfrm>
        </p:spPr>
        <p:txBody>
          <a:bodyPr>
            <a:norm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dirty="0"/>
              <a:t>To test </a:t>
            </a:r>
            <a:r>
              <a:rPr lang="en-US" dirty="0" smtClean="0"/>
              <a:t>electric </a:t>
            </a:r>
            <a:r>
              <a:rPr lang="en-US" dirty="0"/>
              <a:t>fuel </a:t>
            </a:r>
            <a:r>
              <a:rPr lang="en-US" dirty="0" smtClean="0"/>
              <a:t>pump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Activate electric </a:t>
            </a:r>
            <a:r>
              <a:rPr lang="en-US" dirty="0"/>
              <a:t>pump </a:t>
            </a:r>
            <a:r>
              <a:rPr lang="en-US" dirty="0" smtClean="0"/>
              <a:t>motor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Press hybrid </a:t>
            </a:r>
            <a:r>
              <a:rPr lang="en-US" dirty="0"/>
              <a:t>start button, or start </a:t>
            </a:r>
            <a:r>
              <a:rPr lang="en-US" dirty="0" smtClean="0"/>
              <a:t>engine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Compare pressure </a:t>
            </a:r>
            <a:r>
              <a:rPr lang="en-US" dirty="0"/>
              <a:t>readings to </a:t>
            </a:r>
            <a:r>
              <a:rPr lang="en-US" dirty="0" smtClean="0"/>
              <a:t>specifications</a:t>
            </a:r>
            <a:endParaRPr lang="en-US" dirty="0"/>
          </a:p>
        </p:txBody>
      </p:sp>
      <p:pic>
        <p:nvPicPr>
          <p:cNvPr id="82948" name="Content Placeholder 6" descr="40-19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56188" y="1976438"/>
            <a:ext cx="3944937" cy="3889375"/>
          </a:xfrm>
        </p:spPr>
      </p:pic>
      <p:sp>
        <p:nvSpPr>
          <p:cNvPr id="82949" name="Rectangle 5"/>
          <p:cNvSpPr>
            <a:spLocks noChangeArrowheads="1"/>
          </p:cNvSpPr>
          <p:nvPr/>
        </p:nvSpPr>
        <p:spPr bwMode="auto">
          <a:xfrm>
            <a:off x="8016875" y="6246813"/>
            <a:ext cx="9699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(Chrysler)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Measuring Fuel Pump Pressure 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Fuel pressure for </a:t>
            </a:r>
            <a:r>
              <a:rPr lang="en-US" dirty="0" smtClean="0"/>
              <a:t>gasoline </a:t>
            </a:r>
            <a:r>
              <a:rPr lang="en-US" dirty="0"/>
              <a:t>injection system </a:t>
            </a:r>
            <a:r>
              <a:rPr lang="en-US" dirty="0" smtClean="0"/>
              <a:t>can vary </a:t>
            </a:r>
            <a:r>
              <a:rPr lang="en-US" dirty="0"/>
              <a:t>from 50–2000 </a:t>
            </a:r>
            <a:r>
              <a:rPr lang="en-US" dirty="0" smtClean="0"/>
              <a:t>psi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Diesel supply pump </a:t>
            </a:r>
            <a:r>
              <a:rPr lang="en-US" dirty="0"/>
              <a:t>should produce around </a:t>
            </a:r>
            <a:r>
              <a:rPr lang="en-US" dirty="0" smtClean="0"/>
              <a:t>      10–15 psi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Old </a:t>
            </a:r>
            <a:r>
              <a:rPr lang="en-US" dirty="0"/>
              <a:t>carburetor-type fuel systems should be </a:t>
            </a:r>
            <a:r>
              <a:rPr lang="en-US" dirty="0" smtClean="0"/>
              <a:t>very low</a:t>
            </a:r>
            <a:r>
              <a:rPr lang="en-US" dirty="0"/>
              <a:t>, about 4–6 </a:t>
            </a:r>
            <a:r>
              <a:rPr lang="en-US" dirty="0" smtClean="0"/>
              <a:t>psi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Older </a:t>
            </a:r>
            <a:r>
              <a:rPr lang="en-US" dirty="0"/>
              <a:t>fuel-</a:t>
            </a:r>
            <a:r>
              <a:rPr lang="en-US" dirty="0" smtClean="0"/>
              <a:t>injected vehicles </a:t>
            </a:r>
            <a:r>
              <a:rPr lang="en-US" dirty="0"/>
              <a:t>may run 30–50 </a:t>
            </a:r>
            <a:r>
              <a:rPr lang="en-US" dirty="0" smtClean="0"/>
              <a:t>psi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Measuring Fuel Pump Volume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Route </a:t>
            </a:r>
            <a:r>
              <a:rPr lang="en-US" dirty="0" smtClean="0"/>
              <a:t>output </a:t>
            </a:r>
            <a:r>
              <a:rPr lang="en-US" dirty="0"/>
              <a:t>line from </a:t>
            </a:r>
            <a:r>
              <a:rPr lang="en-US" dirty="0" smtClean="0"/>
              <a:t>fuel pump </a:t>
            </a:r>
            <a:r>
              <a:rPr lang="en-US" dirty="0"/>
              <a:t>into </a:t>
            </a:r>
            <a:r>
              <a:rPr lang="en-US" dirty="0" smtClean="0"/>
              <a:t>graduated container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For</a:t>
            </a:r>
            <a:r>
              <a:rPr lang="en-US" dirty="0"/>
              <a:t> </a:t>
            </a:r>
            <a:r>
              <a:rPr lang="en-US" dirty="0" smtClean="0"/>
              <a:t>safety</a:t>
            </a:r>
            <a:r>
              <a:rPr lang="en-US" dirty="0"/>
              <a:t>, </a:t>
            </a:r>
            <a:r>
              <a:rPr lang="en-US" dirty="0" smtClean="0"/>
              <a:t>use valve </a:t>
            </a:r>
            <a:r>
              <a:rPr lang="en-US" dirty="0"/>
              <a:t>or clip </a:t>
            </a:r>
            <a:r>
              <a:rPr lang="en-US" dirty="0" smtClean="0"/>
              <a:t>to control </a:t>
            </a:r>
            <a:r>
              <a:rPr lang="en-US" dirty="0"/>
              <a:t>fuel </a:t>
            </a:r>
            <a:r>
              <a:rPr lang="en-US" dirty="0" smtClean="0"/>
              <a:t>flow </a:t>
            </a:r>
            <a:r>
              <a:rPr lang="en-US" dirty="0"/>
              <a:t>into </a:t>
            </a:r>
            <a:r>
              <a:rPr lang="en-US" dirty="0" smtClean="0"/>
              <a:t>container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With engine </a:t>
            </a:r>
            <a:r>
              <a:rPr lang="en-US" dirty="0"/>
              <a:t>idling at </a:t>
            </a:r>
            <a:r>
              <a:rPr lang="en-US" dirty="0" smtClean="0"/>
              <a:t>specified </a:t>
            </a:r>
            <a:r>
              <a:rPr lang="en-US" dirty="0"/>
              <a:t>speed, allow fuel to pour into </a:t>
            </a:r>
            <a:r>
              <a:rPr lang="en-US" dirty="0" smtClean="0"/>
              <a:t>container </a:t>
            </a:r>
            <a:r>
              <a:rPr lang="en-US" dirty="0"/>
              <a:t>for </a:t>
            </a:r>
            <a:r>
              <a:rPr lang="en-US" dirty="0" smtClean="0"/>
              <a:t>prescribed </a:t>
            </a:r>
            <a:r>
              <a:rPr lang="en-US" dirty="0"/>
              <a:t>amount </a:t>
            </a:r>
            <a:r>
              <a:rPr lang="en-US" dirty="0" smtClean="0"/>
              <a:t>of time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N</a:t>
            </a:r>
            <a:r>
              <a:rPr lang="en-US" dirty="0" smtClean="0"/>
              <a:t>ormally </a:t>
            </a:r>
            <a:r>
              <a:rPr lang="en-US" dirty="0"/>
              <a:t>30 </a:t>
            </a:r>
            <a:r>
              <a:rPr lang="en-US" dirty="0" smtClean="0"/>
              <a:t>seconds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Close </a:t>
            </a:r>
            <a:r>
              <a:rPr lang="en-US" dirty="0"/>
              <a:t>off </a:t>
            </a:r>
            <a:r>
              <a:rPr lang="en-US" dirty="0" smtClean="0"/>
              <a:t>clip </a:t>
            </a:r>
            <a:r>
              <a:rPr lang="en-US" dirty="0"/>
              <a:t>or valve, and shut </a:t>
            </a:r>
            <a:r>
              <a:rPr lang="en-US" dirty="0" smtClean="0"/>
              <a:t>off engine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Compare </a:t>
            </a:r>
            <a:r>
              <a:rPr lang="en-US" dirty="0"/>
              <a:t>volume </a:t>
            </a:r>
            <a:r>
              <a:rPr lang="en-US" dirty="0" smtClean="0"/>
              <a:t>output to specifications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Measuring Fuel Pump Volume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Fuel pump </a:t>
            </a:r>
            <a:r>
              <a:rPr lang="en-US" dirty="0" smtClean="0"/>
              <a:t>volume or fuel </a:t>
            </a:r>
            <a:r>
              <a:rPr lang="en-US" dirty="0"/>
              <a:t>pump </a:t>
            </a:r>
            <a:r>
              <a:rPr lang="en-US" dirty="0" smtClean="0"/>
              <a:t>capacity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Fuel amount pump </a:t>
            </a:r>
            <a:r>
              <a:rPr lang="en-US" dirty="0"/>
              <a:t>can deliver in </a:t>
            </a:r>
            <a:r>
              <a:rPr lang="en-US" dirty="0" smtClean="0"/>
              <a:t>specific amount </a:t>
            </a:r>
            <a:r>
              <a:rPr lang="en-US" dirty="0"/>
              <a:t>of </a:t>
            </a:r>
            <a:r>
              <a:rPr lang="en-US" dirty="0" smtClean="0"/>
              <a:t>time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Fuel pump volume output should be </a:t>
            </a:r>
            <a:r>
              <a:rPr lang="en-US" dirty="0" smtClean="0"/>
              <a:t>minimum of </a:t>
            </a:r>
            <a:r>
              <a:rPr lang="en-US" dirty="0"/>
              <a:t>one pint </a:t>
            </a:r>
            <a:r>
              <a:rPr lang="en-US" dirty="0" smtClean="0"/>
              <a:t>in </a:t>
            </a:r>
            <a:r>
              <a:rPr lang="en-US" dirty="0"/>
              <a:t>30 seconds for small </a:t>
            </a:r>
            <a:r>
              <a:rPr lang="en-US" dirty="0" smtClean="0"/>
              <a:t>automobile engines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Larger </a:t>
            </a:r>
            <a:r>
              <a:rPr lang="en-US" dirty="0"/>
              <a:t>engines will </a:t>
            </a:r>
            <a:r>
              <a:rPr lang="en-US" dirty="0" smtClean="0"/>
              <a:t>require slightly higher </a:t>
            </a:r>
            <a:r>
              <a:rPr lang="en-US" dirty="0"/>
              <a:t>fuel volume output</a:t>
            </a:r>
          </a:p>
        </p:txBody>
      </p:sp>
    </p:spTree>
  </p:cSld>
  <p:clrMapOvr>
    <a:masterClrMapping/>
  </p:clrMapOvr>
  <p:transition>
    <p:fade thruBlk="1"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Measuring Fuel Pump Vacuum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Should </a:t>
            </a:r>
            <a:r>
              <a:rPr lang="en-US" dirty="0"/>
              <a:t>be checked when </a:t>
            </a:r>
            <a:r>
              <a:rPr lang="en-US" dirty="0" smtClean="0"/>
              <a:t>fuel </a:t>
            </a:r>
            <a:r>
              <a:rPr lang="en-US" dirty="0"/>
              <a:t>pump fails pressure and volume </a:t>
            </a:r>
            <a:r>
              <a:rPr lang="en-US" dirty="0" smtClean="0"/>
              <a:t>tests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Connect </a:t>
            </a:r>
            <a:r>
              <a:rPr lang="en-US" dirty="0" smtClean="0"/>
              <a:t>vacuum </a:t>
            </a:r>
            <a:r>
              <a:rPr lang="en-US" dirty="0"/>
              <a:t>gauge to </a:t>
            </a:r>
            <a:r>
              <a:rPr lang="en-US" dirty="0" smtClean="0"/>
              <a:t>inlet side </a:t>
            </a:r>
            <a:r>
              <a:rPr lang="en-US" dirty="0"/>
              <a:t>of </a:t>
            </a:r>
            <a:r>
              <a:rPr lang="en-US" dirty="0" smtClean="0"/>
              <a:t>pump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Leave fuel hose, from volume test, in graduated container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Open valve </a:t>
            </a:r>
            <a:r>
              <a:rPr lang="en-US" dirty="0"/>
              <a:t>and activate </a:t>
            </a:r>
            <a:r>
              <a:rPr lang="en-US" dirty="0" smtClean="0"/>
              <a:t>pump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Compare vacuum </a:t>
            </a:r>
            <a:r>
              <a:rPr lang="en-US" dirty="0"/>
              <a:t>reading </a:t>
            </a:r>
            <a:r>
              <a:rPr lang="en-US" dirty="0" smtClean="0"/>
              <a:t>to specifications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F</a:t>
            </a:r>
            <a:r>
              <a:rPr lang="en-US" dirty="0" smtClean="0"/>
              <a:t>uel </a:t>
            </a:r>
            <a:r>
              <a:rPr lang="en-US" dirty="0"/>
              <a:t>pump vacuum should be </a:t>
            </a:r>
            <a:r>
              <a:rPr lang="en-US" dirty="0" smtClean="0"/>
              <a:t>about 7–10" Hg</a:t>
            </a:r>
          </a:p>
        </p:txBody>
      </p:sp>
    </p:spTree>
  </p:cSld>
  <p:clrMapOvr>
    <a:masterClrMapping/>
  </p:clrMapOvr>
  <p:transition>
    <p:fade thruBlk="1"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Electric Fuel Pump Circuit Tests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Many electric fuel pump problems </a:t>
            </a:r>
            <a:r>
              <a:rPr lang="en-US" dirty="0" smtClean="0"/>
              <a:t>caused by circuit problems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Broken wires</a:t>
            </a:r>
            <a:r>
              <a:rPr lang="en-US" dirty="0"/>
              <a:t>, bad relays, shorts, blown fuses, </a:t>
            </a:r>
            <a:r>
              <a:rPr lang="en-US" dirty="0" smtClean="0"/>
              <a:t>computer malfunctions</a:t>
            </a:r>
            <a:r>
              <a:rPr lang="en-US" dirty="0"/>
              <a:t>, and other troubles </a:t>
            </a:r>
            <a:r>
              <a:rPr lang="en-US" dirty="0" smtClean="0"/>
              <a:t>affect operation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Measure supply </a:t>
            </a:r>
            <a:r>
              <a:rPr lang="en-US" dirty="0"/>
              <a:t>voltage </a:t>
            </a:r>
            <a:r>
              <a:rPr lang="en-US" dirty="0" smtClean="0"/>
              <a:t>being fed </a:t>
            </a:r>
            <a:r>
              <a:rPr lang="en-US" dirty="0"/>
              <a:t>to </a:t>
            </a:r>
            <a:r>
              <a:rPr lang="en-US" dirty="0" smtClean="0"/>
              <a:t>pump motor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If voltage </a:t>
            </a:r>
            <a:r>
              <a:rPr lang="en-US" dirty="0"/>
              <a:t>is low, </a:t>
            </a:r>
            <a:r>
              <a:rPr lang="en-US" dirty="0" smtClean="0"/>
              <a:t>problem is </a:t>
            </a:r>
            <a:r>
              <a:rPr lang="en-US" dirty="0"/>
              <a:t>in </a:t>
            </a:r>
            <a:r>
              <a:rPr lang="en-US" dirty="0" smtClean="0"/>
              <a:t>electrical circuit to pump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Fuel Pump Shutoff Circuits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I</a:t>
            </a:r>
            <a:r>
              <a:rPr lang="en-US" dirty="0" smtClean="0"/>
              <a:t>nertia </a:t>
            </a:r>
            <a:r>
              <a:rPr lang="en-US" dirty="0"/>
              <a:t>switch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Blocks current flow </a:t>
            </a:r>
            <a:r>
              <a:rPr lang="en-US" dirty="0"/>
              <a:t>to </a:t>
            </a:r>
            <a:r>
              <a:rPr lang="en-US" dirty="0" smtClean="0"/>
              <a:t>electric </a:t>
            </a:r>
            <a:r>
              <a:rPr lang="en-US" dirty="0"/>
              <a:t>fuel pump after </a:t>
            </a:r>
            <a:r>
              <a:rPr lang="en-US" dirty="0" smtClean="0"/>
              <a:t>severe impact or collision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After </a:t>
            </a:r>
            <a:r>
              <a:rPr lang="en-US" dirty="0" smtClean="0"/>
              <a:t>collision</a:t>
            </a:r>
            <a:r>
              <a:rPr lang="en-US" dirty="0"/>
              <a:t>, </a:t>
            </a:r>
            <a:r>
              <a:rPr lang="en-US" dirty="0" smtClean="0"/>
              <a:t>you must press a button on switch </a:t>
            </a:r>
            <a:r>
              <a:rPr lang="en-US" dirty="0"/>
              <a:t>before </a:t>
            </a:r>
            <a:r>
              <a:rPr lang="en-US" dirty="0" smtClean="0"/>
              <a:t>pump will function again</a:t>
            </a:r>
          </a:p>
        </p:txBody>
      </p:sp>
    </p:spTree>
  </p:cSld>
  <p:clrMapOvr>
    <a:masterClrMapping/>
  </p:clrMapOvr>
  <p:transition>
    <p:fade thruBlk="1"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Fuel Pump Shutoff Circuits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Low oil pressure safety circuit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Protect engine </a:t>
            </a:r>
            <a:r>
              <a:rPr lang="en-US" dirty="0"/>
              <a:t>from major mechanical damage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Signals </a:t>
            </a:r>
            <a:r>
              <a:rPr lang="en-US" dirty="0" smtClean="0"/>
              <a:t>ECM </a:t>
            </a:r>
            <a:r>
              <a:rPr lang="en-US" dirty="0"/>
              <a:t>to shut off </a:t>
            </a:r>
            <a:r>
              <a:rPr lang="en-US" dirty="0" smtClean="0"/>
              <a:t>electric </a:t>
            </a:r>
            <a:r>
              <a:rPr lang="en-US" dirty="0"/>
              <a:t>fuel pump if engine oil pressure drops too low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Mechanical Fuel Pump Replacement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Disconnect </a:t>
            </a:r>
            <a:r>
              <a:rPr lang="en-US" dirty="0" smtClean="0"/>
              <a:t>battery </a:t>
            </a:r>
            <a:r>
              <a:rPr lang="en-US" dirty="0"/>
              <a:t>to </a:t>
            </a:r>
            <a:r>
              <a:rPr lang="en-US" dirty="0" smtClean="0"/>
              <a:t>keep electric sparks from starting fuel fires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On hybrid</a:t>
            </a:r>
            <a:r>
              <a:rPr lang="en-US" dirty="0"/>
              <a:t>, also disable </a:t>
            </a:r>
            <a:r>
              <a:rPr lang="en-US" dirty="0" smtClean="0"/>
              <a:t>HV battery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Following </a:t>
            </a:r>
            <a:r>
              <a:rPr lang="en-US" dirty="0"/>
              <a:t>factory service </a:t>
            </a:r>
            <a:r>
              <a:rPr lang="en-US" dirty="0" smtClean="0"/>
              <a:t>manual procedures</a:t>
            </a:r>
            <a:r>
              <a:rPr lang="en-US" dirty="0"/>
              <a:t>, relieve any residual </a:t>
            </a:r>
            <a:r>
              <a:rPr lang="en-US" dirty="0" smtClean="0"/>
              <a:t>fuel pressure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Use tubing wrenches to disconnect fuel lines going to fuel pump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Mechanical Fuel Pump Replacement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Unbolt pump </a:t>
            </a:r>
            <a:r>
              <a:rPr lang="en-US" dirty="0"/>
              <a:t>from </a:t>
            </a:r>
            <a:r>
              <a:rPr lang="en-US" dirty="0" smtClean="0"/>
              <a:t>engine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Compare old </a:t>
            </a:r>
            <a:r>
              <a:rPr lang="en-US" dirty="0"/>
              <a:t>mechanical </a:t>
            </a:r>
            <a:r>
              <a:rPr lang="en-US" dirty="0" smtClean="0"/>
              <a:t>pump with new </a:t>
            </a:r>
            <a:r>
              <a:rPr lang="en-US" dirty="0"/>
              <a:t>one to make sure </a:t>
            </a:r>
            <a:r>
              <a:rPr lang="en-US" dirty="0" smtClean="0"/>
              <a:t>identical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/>
              <a:t>S</a:t>
            </a:r>
            <a:r>
              <a:rPr lang="en-US" dirty="0" smtClean="0"/>
              <a:t>crape </a:t>
            </a:r>
            <a:r>
              <a:rPr lang="en-US" dirty="0"/>
              <a:t>off any </a:t>
            </a:r>
            <a:r>
              <a:rPr lang="en-US" dirty="0" smtClean="0"/>
              <a:t>remaining gasket </a:t>
            </a:r>
            <a:r>
              <a:rPr lang="en-US" dirty="0"/>
              <a:t>material on </a:t>
            </a:r>
            <a:r>
              <a:rPr lang="en-US" dirty="0" smtClean="0"/>
              <a:t>engine cylinder head </a:t>
            </a:r>
            <a:r>
              <a:rPr lang="en-US" dirty="0"/>
              <a:t>or </a:t>
            </a:r>
            <a:r>
              <a:rPr lang="en-US" dirty="0" smtClean="0"/>
              <a:t>front cover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Mechanical Fuel Pump Replacement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If used, install </a:t>
            </a:r>
            <a:r>
              <a:rPr lang="en-US" dirty="0" smtClean="0"/>
              <a:t>new </a:t>
            </a:r>
            <a:r>
              <a:rPr lang="en-US" dirty="0"/>
              <a:t>gasket or seal </a:t>
            </a:r>
            <a:r>
              <a:rPr lang="en-US" dirty="0" smtClean="0"/>
              <a:t>on new </a:t>
            </a:r>
            <a:r>
              <a:rPr lang="en-US" dirty="0"/>
              <a:t>fuel </a:t>
            </a:r>
            <a:r>
              <a:rPr lang="en-US" dirty="0" smtClean="0"/>
              <a:t>pump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Fit fuel </a:t>
            </a:r>
            <a:r>
              <a:rPr lang="en-US" dirty="0"/>
              <a:t>pump onto its mount </a:t>
            </a:r>
            <a:r>
              <a:rPr lang="en-US" dirty="0" smtClean="0"/>
              <a:t>and hand </a:t>
            </a:r>
            <a:r>
              <a:rPr lang="en-US" dirty="0"/>
              <a:t>start </a:t>
            </a:r>
            <a:r>
              <a:rPr lang="en-US" dirty="0" smtClean="0"/>
              <a:t>fuel </a:t>
            </a:r>
            <a:r>
              <a:rPr lang="en-US" dirty="0"/>
              <a:t>pump bolts or </a:t>
            </a:r>
            <a:r>
              <a:rPr lang="en-US" dirty="0" smtClean="0"/>
              <a:t>nuts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Torque fuel </a:t>
            </a:r>
            <a:r>
              <a:rPr lang="en-US" dirty="0"/>
              <a:t>pump bolts to </a:t>
            </a:r>
            <a:r>
              <a:rPr lang="en-US" dirty="0" smtClean="0"/>
              <a:t>exact specifications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Electric Fuel Pump Replacement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With </a:t>
            </a:r>
            <a:r>
              <a:rPr lang="en-US" dirty="0" smtClean="0"/>
              <a:t>inline pump, disconnect fuel fittings </a:t>
            </a:r>
            <a:r>
              <a:rPr lang="en-US" dirty="0"/>
              <a:t>and remove </a:t>
            </a:r>
            <a:r>
              <a:rPr lang="en-US" dirty="0" smtClean="0"/>
              <a:t>pump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Usually, in-tank </a:t>
            </a:r>
            <a:r>
              <a:rPr lang="en-US" dirty="0"/>
              <a:t>pump must </a:t>
            </a:r>
            <a:r>
              <a:rPr lang="en-US" dirty="0" smtClean="0"/>
              <a:t>be removed as </a:t>
            </a:r>
            <a:r>
              <a:rPr lang="en-US" dirty="0"/>
              <a:t>part of </a:t>
            </a:r>
            <a:r>
              <a:rPr lang="en-US" dirty="0" smtClean="0"/>
              <a:t>tank </a:t>
            </a:r>
            <a:r>
              <a:rPr lang="en-US" dirty="0"/>
              <a:t>pickup-sending </a:t>
            </a:r>
            <a:r>
              <a:rPr lang="en-US" dirty="0" smtClean="0"/>
              <a:t>unit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Procedure described </a:t>
            </a:r>
            <a:r>
              <a:rPr lang="en-US" dirty="0"/>
              <a:t>earlier in </a:t>
            </a:r>
            <a:r>
              <a:rPr lang="en-US" dirty="0" smtClean="0"/>
              <a:t>chapter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Air Filter Service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4545012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A</a:t>
            </a:r>
            <a:r>
              <a:rPr lang="en-US" dirty="0" smtClean="0"/>
              <a:t>ir filter or </a:t>
            </a:r>
            <a:r>
              <a:rPr lang="en-US" dirty="0"/>
              <a:t>air </a:t>
            </a:r>
            <a:r>
              <a:rPr lang="en-US" dirty="0" smtClean="0"/>
              <a:t>cleaner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Removes </a:t>
            </a:r>
            <a:r>
              <a:rPr lang="en-US" dirty="0"/>
              <a:t>foreign </a:t>
            </a:r>
            <a:r>
              <a:rPr lang="en-US" dirty="0" smtClean="0"/>
              <a:t>matter from air </a:t>
            </a:r>
            <a:r>
              <a:rPr lang="en-US" dirty="0"/>
              <a:t>entering </a:t>
            </a:r>
            <a:r>
              <a:rPr lang="en-US" dirty="0" smtClean="0"/>
              <a:t>engine intake manifold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Element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Filter </a:t>
            </a:r>
            <a:r>
              <a:rPr lang="en-US" dirty="0"/>
              <a:t>element </a:t>
            </a:r>
            <a:r>
              <a:rPr lang="en-US" dirty="0" smtClean="0"/>
              <a:t>fits inside metal </a:t>
            </a:r>
            <a:r>
              <a:rPr lang="en-US" dirty="0"/>
              <a:t>or plastic </a:t>
            </a:r>
            <a:r>
              <a:rPr lang="en-US" dirty="0" smtClean="0"/>
              <a:t>housing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/>
              <a:t>When </a:t>
            </a:r>
            <a:r>
              <a:rPr lang="en-US" dirty="0" smtClean="0"/>
              <a:t>replacing filter element, clean </a:t>
            </a:r>
            <a:r>
              <a:rPr lang="en-US" dirty="0"/>
              <a:t>out </a:t>
            </a:r>
            <a:r>
              <a:rPr lang="en-US" dirty="0" smtClean="0"/>
              <a:t>filter housing</a:t>
            </a:r>
            <a:endParaRPr lang="en-US" dirty="0"/>
          </a:p>
        </p:txBody>
      </p:sp>
      <p:pic>
        <p:nvPicPr>
          <p:cNvPr id="95236" name="Content Placeholder 4" descr="40-25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89525" y="1957388"/>
            <a:ext cx="3876675" cy="3889375"/>
          </a:xfrm>
        </p:spPr>
      </p:pic>
      <p:sp>
        <p:nvSpPr>
          <p:cNvPr id="95237" name="Rectangle 5"/>
          <p:cNvSpPr>
            <a:spLocks noChangeArrowheads="1"/>
          </p:cNvSpPr>
          <p:nvPr/>
        </p:nvSpPr>
        <p:spPr bwMode="auto">
          <a:xfrm>
            <a:off x="8307388" y="6294438"/>
            <a:ext cx="6715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(Ford)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theme/theme1.xml><?xml version="1.0" encoding="utf-8"?>
<a:theme xmlns:a="http://schemas.openxmlformats.org/drawingml/2006/main" name="Title Slide">
  <a:themeElements>
    <a:clrScheme name="Title Slide 1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EFE1AF"/>
      </a:accent1>
      <a:accent2>
        <a:srgbClr val="CC6600"/>
      </a:accent2>
      <a:accent3>
        <a:srgbClr val="FFFFFF"/>
      </a:accent3>
      <a:accent4>
        <a:srgbClr val="000000"/>
      </a:accent4>
      <a:accent5>
        <a:srgbClr val="F6EED4"/>
      </a:accent5>
      <a:accent6>
        <a:srgbClr val="B95C00"/>
      </a:accent6>
      <a:hlink>
        <a:srgbClr val="CC3300"/>
      </a:hlink>
      <a:folHlink>
        <a:srgbClr val="990000"/>
      </a:folHlink>
    </a:clrScheme>
    <a:fontScheme name="Title Slid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itle Slid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CC33"/>
        </a:hlink>
        <a:folHlink>
          <a:srgbClr val="00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CC33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Custom Design">
  <a:themeElements>
    <a:clrScheme name="Custom 1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7030A0"/>
      </a:accent2>
      <a:accent3>
        <a:srgbClr val="FFFFFF"/>
      </a:accent3>
      <a:accent4>
        <a:srgbClr val="000000"/>
      </a:accent4>
      <a:accent5>
        <a:srgbClr val="DAEDEF"/>
      </a:accent5>
      <a:accent6>
        <a:srgbClr val="729900"/>
      </a:accent6>
      <a:hlink>
        <a:srgbClr val="7030A0"/>
      </a:hlink>
      <a:folHlink>
        <a:srgbClr val="FFC00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jectiv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Conte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redit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ModernAutoTech</Template>
  <TotalTime>0</TotalTime>
  <Words>2799</Words>
  <Application>Microsoft Office PowerPoint</Application>
  <PresentationFormat>On-screen Show (4:3)</PresentationFormat>
  <Paragraphs>474</Paragraphs>
  <Slides>71</Slides>
  <Notes>70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71</vt:i4>
      </vt:variant>
    </vt:vector>
  </HeadingPairs>
  <TitlesOfParts>
    <vt:vector size="75" baseType="lpstr">
      <vt:lpstr>Title Slide</vt:lpstr>
      <vt:lpstr>4_Custom Design</vt:lpstr>
      <vt:lpstr>Ojectives</vt:lpstr>
      <vt:lpstr>Content</vt:lpstr>
      <vt:lpstr>PowerPoint Presentation</vt:lpstr>
      <vt:lpstr>40</vt:lpstr>
      <vt:lpstr>Objectives</vt:lpstr>
      <vt:lpstr>Objectives</vt:lpstr>
      <vt:lpstr>Fuel Tanks, Pumps, Lines, and Filters  Introduction</vt:lpstr>
      <vt:lpstr>Fuel System Technology</vt:lpstr>
      <vt:lpstr>Fuel Supply System</vt:lpstr>
      <vt:lpstr>Fuel Supply System (Cont.)</vt:lpstr>
      <vt:lpstr>Fuel Supply System Components</vt:lpstr>
      <vt:lpstr>Fuel Tanks</vt:lpstr>
      <vt:lpstr>Fuel Tank Construction</vt:lpstr>
      <vt:lpstr>Fuel Tank Construction (Cont.)</vt:lpstr>
      <vt:lpstr>Fuel Tank Construction (Cont.)</vt:lpstr>
      <vt:lpstr>Fuel Tank Construction (Cont.)</vt:lpstr>
      <vt:lpstr>Fuel Tank Pickup-Sending Unit</vt:lpstr>
      <vt:lpstr>Fuel Lines and Hoses</vt:lpstr>
      <vt:lpstr>Fuel Lines and Hoses (Cont.)</vt:lpstr>
      <vt:lpstr>Returnless Fuel Injection Systems</vt:lpstr>
      <vt:lpstr>Fuel Filters</vt:lpstr>
      <vt:lpstr>Fuel Filters (Cont.)</vt:lpstr>
      <vt:lpstr>Fuel Filters (Cont.)</vt:lpstr>
      <vt:lpstr>Fuel Filter Locations</vt:lpstr>
      <vt:lpstr>Fuel Pumps</vt:lpstr>
      <vt:lpstr>Mechanical Fuel Pumps</vt:lpstr>
      <vt:lpstr>Mechanical Fuel Pump Check Valves</vt:lpstr>
      <vt:lpstr>High-Pressure Mechanical Fuel Pump Operation</vt:lpstr>
      <vt:lpstr>Fuel Pump Pressures</vt:lpstr>
      <vt:lpstr>Electric Fuel Pumps</vt:lpstr>
      <vt:lpstr>Electric Fuel Pumps (Cont.)</vt:lpstr>
      <vt:lpstr>Rotary Fuel Pumps</vt:lpstr>
      <vt:lpstr>Rotary Fuel Pumps (Cont.)</vt:lpstr>
      <vt:lpstr>Rotary Fuel Pumps (Cont.)</vt:lpstr>
      <vt:lpstr>Electric Fuel Pump Circuits</vt:lpstr>
      <vt:lpstr>Typical Electric Fuel Pump Circuit</vt:lpstr>
      <vt:lpstr>Fuel Supply System Service</vt:lpstr>
      <vt:lpstr>Fuel Supply System Service (Cont.)</vt:lpstr>
      <vt:lpstr>Fuel Tank Removal and Replacement</vt:lpstr>
      <vt:lpstr>Fuel Tank Removal and Replacement (Cont.)</vt:lpstr>
      <vt:lpstr>Fuel Tank Removal and Replacement (Cont.)</vt:lpstr>
      <vt:lpstr>Fuel Tank Removal and Replacement (Cont.)</vt:lpstr>
      <vt:lpstr>Fuel Tank Sending Unit Service</vt:lpstr>
      <vt:lpstr>Fuel Tank Sending Unit Service (Cont.)</vt:lpstr>
      <vt:lpstr>Fuel Tank Sending Unit Service (Cont.)</vt:lpstr>
      <vt:lpstr>Fuel Tank Sending Unit Service (Cont.)</vt:lpstr>
      <vt:lpstr>Fuel Line and Hose Service</vt:lpstr>
      <vt:lpstr>Fuel Line and Hose Service Rules</vt:lpstr>
      <vt:lpstr>Fuel Line and Hose Service Rules (Cont.)</vt:lpstr>
      <vt:lpstr>Fuel Line and Hose Service Rules (Cont.)</vt:lpstr>
      <vt:lpstr>Fuel Line and Hose Service Rules (Cont.)</vt:lpstr>
      <vt:lpstr>Fuel Line and Hose Service Rules (Cont.)</vt:lpstr>
      <vt:lpstr>Fuel Line and Hose Service Rules (Cont.)</vt:lpstr>
      <vt:lpstr>Fuel Filter Service</vt:lpstr>
      <vt:lpstr>Fuel Pump Service</vt:lpstr>
      <vt:lpstr>Fuel Pump Service (Cont.)</vt:lpstr>
      <vt:lpstr>Fuel Pump Service (Cont.)</vt:lpstr>
      <vt:lpstr>Fuel Pump Tests</vt:lpstr>
      <vt:lpstr>Fuel Pump Tests (Cont.)</vt:lpstr>
      <vt:lpstr>Measuring Fuel Pump Pressure</vt:lpstr>
      <vt:lpstr>Measuring Fuel Pump Pressure  (Cont.)</vt:lpstr>
      <vt:lpstr>Measuring Fuel Pump Pressure  (Cont.)</vt:lpstr>
      <vt:lpstr>Measuring Fuel Pump Volume</vt:lpstr>
      <vt:lpstr>Measuring Fuel Pump Volume (Cont.)</vt:lpstr>
      <vt:lpstr>Measuring Fuel Pump Vacuum</vt:lpstr>
      <vt:lpstr>Electric Fuel Pump Circuit Tests</vt:lpstr>
      <vt:lpstr>Fuel Pump Shutoff Circuits</vt:lpstr>
      <vt:lpstr>Fuel Pump Shutoff Circuits (Cont.)</vt:lpstr>
      <vt:lpstr>Mechanical Fuel Pump Replacement</vt:lpstr>
      <vt:lpstr>Mechanical Fuel Pump Replacement (Cont.)</vt:lpstr>
      <vt:lpstr>Mechanical Fuel Pump Replacement (Cont.)</vt:lpstr>
      <vt:lpstr>Electric Fuel Pump Replacement</vt:lpstr>
      <vt:lpstr>Air Filter Service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2013-08-16T19:19:49Z</dcterms:created>
  <dcterms:modified xsi:type="dcterms:W3CDTF">2016-07-01T13:05:19Z</dcterms:modified>
</cp:coreProperties>
</file>