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65"/>
  </p:notesMasterIdLst>
  <p:sldIdLst>
    <p:sldId id="315" r:id="rId5"/>
    <p:sldId id="314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5" r:id="rId25"/>
    <p:sldId id="274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7" r:id="rId37"/>
    <p:sldId id="286" r:id="rId38"/>
    <p:sldId id="288" r:id="rId39"/>
    <p:sldId id="289" r:id="rId40"/>
    <p:sldId id="316" r:id="rId41"/>
    <p:sldId id="290" r:id="rId42"/>
    <p:sldId id="291" r:id="rId43"/>
    <p:sldId id="292" r:id="rId44"/>
    <p:sldId id="293" r:id="rId45"/>
    <p:sldId id="294" r:id="rId46"/>
    <p:sldId id="295" r:id="rId47"/>
    <p:sldId id="298" r:id="rId48"/>
    <p:sldId id="296" r:id="rId49"/>
    <p:sldId id="297" r:id="rId50"/>
    <p:sldId id="299" r:id="rId51"/>
    <p:sldId id="300" r:id="rId52"/>
    <p:sldId id="301" r:id="rId53"/>
    <p:sldId id="302" r:id="rId54"/>
    <p:sldId id="303" r:id="rId55"/>
    <p:sldId id="307" r:id="rId56"/>
    <p:sldId id="304" r:id="rId57"/>
    <p:sldId id="305" r:id="rId58"/>
    <p:sldId id="306" r:id="rId59"/>
    <p:sldId id="308" r:id="rId60"/>
    <p:sldId id="309" r:id="rId61"/>
    <p:sldId id="310" r:id="rId62"/>
    <p:sldId id="312" r:id="rId63"/>
    <p:sldId id="311" r:id="rId6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8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08EBD99-0FB6-4FDE-896A-961AAEB9A98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6C09B6-BE21-4565-975C-DA4EAADA7C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748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74242AC-9B83-402D-9B37-F8B249FC473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4C5869-651B-4835-9F30-E973F0C6E3F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EA0CD79-598B-4BB5-8A10-920BD4B0AE7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D0CDBE-0BFF-4214-B735-148A55C956D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A1809E-61D2-4C0B-879D-7E23910E43E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E6BD2C-D2DE-4744-89F7-0BA04A3151C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1DF53D3-5919-48EB-9AE3-6DC55DA011D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054D3A-0764-4B07-9D31-798AA102251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A7D5E0C-C696-4EEC-AEE6-D22BFB0D137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D2E57A-DE26-4852-801B-011684C8BDA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B25C97-8110-411A-9C00-1849328661C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0AD8A9-91D8-4507-9FA5-79AF43E4465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73E5DF-1E48-4F67-8D40-9F5846EB106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95AF98-7554-4655-BDD8-9205016F543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A1C288-E1E0-4482-BF31-49FDA6A57F1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A20519-CA43-4E6A-99B5-4C89BE0DC3D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71A671-4F80-4FAA-A03D-79ADD8081C5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DFC9C4-5B97-444F-A6E9-6456D3A50FA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9AA722-14B7-4458-9129-42D66CBD218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DDDD92-AD66-48D4-8761-B2B72C12C28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F5E98B-D6A8-4F9E-9FD5-6E773958A9C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207F2C-ACD4-42E1-9958-E2F802A9C2C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17DE7C-ACEA-4AAA-A907-20B2A38F975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A616C2-4479-4549-B0EC-A36CA910A82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48A21A0-611C-4609-9253-4678D28540C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7F571C4-1941-45CE-AC00-1E9D6258AE1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B3C9F3-6AA6-466A-9C52-C8D3335AA97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C3A378-336F-4861-B8FD-D265CF63B61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2222F3-6EB1-4F81-86DC-3637811C122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8BDF8E-F83A-4BAD-BAFA-CD021D17FD3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97E253-9B95-425D-B558-7F1CE146F57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C836B1-7642-4178-9B29-08E9D953400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2B4A9B7-8645-49A7-A352-AF4684195B1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7926C3-2E9C-44F9-8511-3099DAC5C62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41FFED7-AA48-43F0-BDC0-65780012F24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B6D734-CDEC-4A36-AB9C-F51398CF21E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1A8850-3543-43CB-AA28-67060435B2F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006463-F01C-49C0-862D-A12843DAEA3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7FBFB1E-1847-4F3A-92B5-0C3607739B7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1E126A-6316-474E-8FD5-FD805D7D329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099809-DE17-4564-9BF9-AA437CE1B9A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98D1FB-59B5-4FCC-A79D-6D76BDFAB24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ABA3F3-91C6-46EE-889B-9D903476F16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35084F-B26D-443D-80C7-B90AD4D494D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247E7A-587E-4951-AB66-A758120E3C3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9A6A69F-D0C4-4B41-ABDC-397B20407BC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677E40-CB9B-484B-9637-26E58757005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83C987-9055-490E-8FA0-E15ED7D89D5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1EC8B6-EC06-48B1-89FE-629E92366BE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E5817A-57D8-41AB-AB4F-2AE86BC9C2C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C30F7A-12A3-413B-A785-897F5C7E21D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D355D3-38E9-478B-A843-450BA08EBB1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C7E3B6-4191-4AE5-B6F5-0C6B36AD094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A2C883-FB0B-4982-BB40-6AAE6E39D88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0C15C3-A3BF-4961-AC64-BACB83DD885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348B82B-2CF0-49EE-A2C5-831FDBC5650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BFF6BE-035C-4414-B4BB-8381D667983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08E5C2-940E-49C1-AA1B-9098B0C1AD9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57363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64486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3486423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87478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36398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069349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260104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844314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9237054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72651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096243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1205739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9561004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6108210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650245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27165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53535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969060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5975214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8160856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004892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945153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2EAE9D-1B5E-4D27-9E12-5EF7567CDA8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07FCE0C-4637-4F1B-977D-7822B01858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62110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804518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4091264-184F-424B-890C-333A5107B4B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70D311-8CBA-4F99-B005-D916F164C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6205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EB323D3-E053-4BB2-8742-FEAA898D7C4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F55EF33-5A31-4E31-9973-DFA6090CB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9327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F1F8986-D0AF-4948-AC4B-1253F08EF67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85EC9AB-B334-4A5D-A39A-4D0EFA5B5E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892057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A3485FB-0469-4610-99A5-1A9016219EB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284EDDE-3D35-423F-91A6-D5B16CBC97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6636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68EA93B-DDDF-4FB4-9E8D-7EFC2DCF6B7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1C581A-478F-4E74-94E6-39C6E71E41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16366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1ADD56E-6EC4-4997-89CE-61417C6459F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CD5AC1D-B7B9-43F8-B727-1687099178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547278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D0ADBD1-6FB2-422B-AF40-96658C172B3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4B44BED-BFC8-4D6D-ACFA-2A141C6E64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335359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6BBDED8-E810-425E-9B3C-D2F066D4C1B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DA0C525-D670-4885-B4B5-F7BF5AE06E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36074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00EDB18-85CA-48BD-8362-C3B07F9979B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B9E6B81-B895-479E-8E44-14F31C1DA5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77095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79221D9-F05D-4DC2-A5AA-246C9C11267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6E1222F-61E4-4B4A-84BF-A2664ECF74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18373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436484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A58EB03-D03E-45D7-8D32-C4F5CB1887B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1B8D91-C3A8-4F1F-9A02-3DD734C551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264934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CC660AF-264F-49ED-9A74-7532E89B0CB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2C8F1B0-9309-46BB-9C17-E89EA8759B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09671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8FBF72D-57F6-4BAF-8011-93BBFC5312B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7BE9B78-EED8-461E-8F31-3EF6C8B26A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855244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F4B1BF-9FD7-4A41-AE45-912C57FB1DB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09AF202-BF2C-4674-8267-3F05CE6BC1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824566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C2B01FC-F940-490A-80F6-C40C11A5596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743D3B-E7B9-4367-8B3B-9D18BE5153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932582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F214F6-8A7A-456C-90E9-4CB798B12F3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AD7F25E-2A1F-43A5-B38A-94A4FF75A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1779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B81379C-3367-4C81-9B6F-F564920B5BE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93746A0-D1E1-4509-9D54-DC5D05557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635224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F649916-95A8-45AA-B71E-B090C5A861C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6C1D7FC-BED0-4333-80E5-930CF3875F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17952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7CD304-9806-4E28-AA00-213A0FB340D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4252D8D-AF22-417A-B39C-CBF758E386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24271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>
                <a:ea typeface="GungsuhChe"/>
              </a:rPr>
              <a:t>75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Suspension System Technology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Identify the major parts of a suspension system.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</a:t>
            </a:r>
            <a:r>
              <a:rPr lang="en-US" dirty="0"/>
              <a:t>the basic function of each </a:t>
            </a:r>
            <a:r>
              <a:rPr lang="en-US" dirty="0" smtClean="0"/>
              <a:t>suspension system </a:t>
            </a:r>
            <a:r>
              <a:rPr lang="en-US" dirty="0"/>
              <a:t>component.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</a:t>
            </a:r>
            <a:r>
              <a:rPr lang="en-US" dirty="0"/>
              <a:t>the various types of </a:t>
            </a:r>
            <a:r>
              <a:rPr lang="en-US" dirty="0" smtClean="0"/>
              <a:t>suspension systems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Explain the operation of the four </a:t>
            </a:r>
            <a:r>
              <a:rPr lang="en-US" dirty="0" smtClean="0"/>
              <a:t>common types </a:t>
            </a:r>
            <a:r>
              <a:rPr lang="en-US" dirty="0"/>
              <a:t>of springs.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automatic suspension </a:t>
            </a:r>
            <a:r>
              <a:rPr lang="en-US" dirty="0" smtClean="0"/>
              <a:t>leveling systems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requiring </a:t>
            </a:r>
            <a:r>
              <a:rPr lang="en-US" dirty="0"/>
              <a:t>a knowledge of </a:t>
            </a:r>
            <a:r>
              <a:rPr lang="en-US" dirty="0" smtClean="0"/>
              <a:t>suspension system </a:t>
            </a:r>
            <a:r>
              <a:rPr lang="en-US" dirty="0"/>
              <a:t>construction and design.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Suspension System Technology</a:t>
            </a:r>
            <a:br>
              <a:rPr lang="en-US" altLang="en-US" smtClean="0"/>
            </a:br>
            <a:r>
              <a:rPr lang="en-US" altLang="en-US" smtClean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Suspension </a:t>
            </a:r>
            <a:r>
              <a:rPr lang="en-US" dirty="0"/>
              <a:t>system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Allows vehicle’s </a:t>
            </a:r>
            <a:r>
              <a:rPr lang="en-US" dirty="0"/>
              <a:t>tires </a:t>
            </a:r>
            <a:r>
              <a:rPr lang="en-US" dirty="0" smtClean="0"/>
              <a:t>and wheels </a:t>
            </a:r>
            <a:r>
              <a:rPr lang="en-US" dirty="0"/>
              <a:t>to move up and down over bumps and </a:t>
            </a:r>
            <a:r>
              <a:rPr lang="en-US" dirty="0" smtClean="0"/>
              <a:t>holes in road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Makes vehicle </a:t>
            </a:r>
            <a:r>
              <a:rPr lang="en-US" dirty="0"/>
              <a:t>ride more </a:t>
            </a:r>
            <a:r>
              <a:rPr lang="en-US" dirty="0" smtClean="0"/>
              <a:t>smoothly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Works </a:t>
            </a:r>
            <a:r>
              <a:rPr lang="en-US" dirty="0"/>
              <a:t>in unison with </a:t>
            </a:r>
            <a:r>
              <a:rPr lang="en-US" dirty="0" smtClean="0"/>
              <a:t>tires</a:t>
            </a:r>
            <a:r>
              <a:rPr lang="en-US" dirty="0"/>
              <a:t>, </a:t>
            </a:r>
            <a:r>
              <a:rPr lang="en-US" dirty="0" err="1"/>
              <a:t>unibody</a:t>
            </a:r>
            <a:r>
              <a:rPr lang="en-US" dirty="0"/>
              <a:t> or frame, wheels, wheel bearings</a:t>
            </a:r>
            <a:r>
              <a:rPr lang="en-US" dirty="0" smtClean="0"/>
              <a:t>, brake </a:t>
            </a:r>
            <a:r>
              <a:rPr lang="en-US" dirty="0"/>
              <a:t>system, and steering system to provide </a:t>
            </a:r>
            <a:r>
              <a:rPr lang="en-US" dirty="0" smtClean="0"/>
              <a:t>safe and </a:t>
            </a:r>
            <a:r>
              <a:rPr lang="en-US" dirty="0"/>
              <a:t>comfortable means of </a:t>
            </a:r>
            <a:r>
              <a:rPr lang="en-US" dirty="0" smtClean="0"/>
              <a:t>transportation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Functions of a Suspension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Supports </a:t>
            </a:r>
            <a:r>
              <a:rPr lang="en-US" dirty="0" smtClean="0"/>
              <a:t>weight </a:t>
            </a:r>
            <a:r>
              <a:rPr lang="en-US" dirty="0"/>
              <a:t>of </a:t>
            </a:r>
            <a:r>
              <a:rPr lang="en-US" dirty="0" smtClean="0"/>
              <a:t>frame</a:t>
            </a:r>
            <a:r>
              <a:rPr lang="en-US" dirty="0"/>
              <a:t>, body, engine</a:t>
            </a:r>
            <a:r>
              <a:rPr lang="en-US" dirty="0" smtClean="0"/>
              <a:t>, transmission</a:t>
            </a:r>
            <a:r>
              <a:rPr lang="en-US" dirty="0"/>
              <a:t>, drive train, and </a:t>
            </a:r>
            <a:r>
              <a:rPr lang="en-US" dirty="0" smtClean="0"/>
              <a:t>passengers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Provides </a:t>
            </a:r>
            <a:r>
              <a:rPr lang="en-US" dirty="0" smtClean="0"/>
              <a:t>smooth</a:t>
            </a:r>
            <a:r>
              <a:rPr lang="en-US" dirty="0"/>
              <a:t>, comfortable ride by </a:t>
            </a:r>
            <a:r>
              <a:rPr lang="en-US" dirty="0" smtClean="0"/>
              <a:t>allowing wheels </a:t>
            </a:r>
            <a:r>
              <a:rPr lang="en-US" dirty="0"/>
              <a:t>and tires to move up and </a:t>
            </a:r>
            <a:r>
              <a:rPr lang="en-US" dirty="0" smtClean="0"/>
              <a:t>down with </a:t>
            </a:r>
            <a:r>
              <a:rPr lang="en-US" dirty="0"/>
              <a:t>minimum movement of </a:t>
            </a:r>
            <a:r>
              <a:rPr lang="en-US" dirty="0" smtClean="0"/>
              <a:t>vehicle body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Allows </a:t>
            </a:r>
            <a:r>
              <a:rPr lang="en-US" dirty="0"/>
              <a:t>rapid cornering without extreme </a:t>
            </a:r>
            <a:r>
              <a:rPr lang="en-US" dirty="0" smtClean="0"/>
              <a:t>body roll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Keeps tires </a:t>
            </a:r>
            <a:r>
              <a:rPr lang="en-US" dirty="0"/>
              <a:t>in </a:t>
            </a:r>
            <a:r>
              <a:rPr lang="en-US" dirty="0" smtClean="0"/>
              <a:t>firm </a:t>
            </a:r>
            <a:r>
              <a:rPr lang="en-US" dirty="0"/>
              <a:t>contact with </a:t>
            </a:r>
            <a:r>
              <a:rPr lang="en-US" dirty="0" smtClean="0"/>
              <a:t>road, even </a:t>
            </a:r>
            <a:r>
              <a:rPr lang="en-US" dirty="0"/>
              <a:t>after striking bumps or holes in </a:t>
            </a:r>
            <a:r>
              <a:rPr lang="en-US" dirty="0" smtClean="0"/>
              <a:t>road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Functions of a Suspension System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Prevents excessive body squat </a:t>
            </a:r>
            <a:r>
              <a:rPr lang="en-US" dirty="0" smtClean="0"/>
              <a:t>when accelerating </a:t>
            </a:r>
            <a:r>
              <a:rPr lang="en-US" dirty="0"/>
              <a:t>or heavily </a:t>
            </a:r>
            <a:r>
              <a:rPr lang="en-US" dirty="0" smtClean="0"/>
              <a:t>loaded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Body tilts down in rear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Prevents </a:t>
            </a:r>
            <a:r>
              <a:rPr lang="en-US" dirty="0"/>
              <a:t>excessive body </a:t>
            </a:r>
            <a:r>
              <a:rPr lang="en-US" dirty="0" smtClean="0"/>
              <a:t>dive when braking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Body tilts down in front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Allows front </a:t>
            </a:r>
            <a:r>
              <a:rPr lang="en-US" dirty="0"/>
              <a:t>wheels to turn from side </a:t>
            </a:r>
            <a:r>
              <a:rPr lang="en-US" dirty="0" smtClean="0"/>
              <a:t>to side </a:t>
            </a:r>
            <a:r>
              <a:rPr lang="en-US" dirty="0"/>
              <a:t>for </a:t>
            </a:r>
            <a:r>
              <a:rPr lang="en-US" dirty="0" smtClean="0"/>
              <a:t>steering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Works </a:t>
            </a:r>
            <a:r>
              <a:rPr lang="en-US" dirty="0"/>
              <a:t>with </a:t>
            </a:r>
            <a:r>
              <a:rPr lang="en-US" dirty="0" smtClean="0"/>
              <a:t>steering </a:t>
            </a:r>
            <a:r>
              <a:rPr lang="en-US" dirty="0"/>
              <a:t>system to help </a:t>
            </a:r>
            <a:r>
              <a:rPr lang="en-US" dirty="0" smtClean="0"/>
              <a:t>keep wheels </a:t>
            </a:r>
            <a:r>
              <a:rPr lang="en-US" dirty="0"/>
              <a:t>in correct </a:t>
            </a:r>
            <a:r>
              <a:rPr lang="en-US" dirty="0" smtClean="0"/>
              <a:t>alignment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Basic Suspension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Basic </a:t>
            </a:r>
            <a:r>
              <a:rPr lang="en-US" dirty="0"/>
              <a:t>parts of </a:t>
            </a:r>
            <a:r>
              <a:rPr lang="en-US" dirty="0" smtClean="0"/>
              <a:t>suspension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Control </a:t>
            </a:r>
            <a:r>
              <a:rPr lang="en-US" dirty="0" smtClean="0"/>
              <a:t>arm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Movable lever </a:t>
            </a:r>
            <a:r>
              <a:rPr lang="en-US" dirty="0"/>
              <a:t>that fastens </a:t>
            </a:r>
            <a:r>
              <a:rPr lang="en-US" dirty="0" smtClean="0"/>
              <a:t>steering </a:t>
            </a:r>
            <a:r>
              <a:rPr lang="en-US" dirty="0"/>
              <a:t>knuckle to </a:t>
            </a:r>
            <a:r>
              <a:rPr lang="en-US" dirty="0" smtClean="0"/>
              <a:t>vehicle’s </a:t>
            </a:r>
            <a:r>
              <a:rPr lang="en-US" dirty="0"/>
              <a:t>body or </a:t>
            </a:r>
            <a:r>
              <a:rPr lang="en-US" dirty="0" smtClean="0"/>
              <a:t>frame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Steering knuckle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Provides spindle </a:t>
            </a:r>
            <a:r>
              <a:rPr lang="en-US" dirty="0"/>
              <a:t>or bearing support for </a:t>
            </a:r>
            <a:r>
              <a:rPr lang="en-US" dirty="0" smtClean="0"/>
              <a:t>wheel hub</a:t>
            </a:r>
            <a:r>
              <a:rPr lang="en-US" dirty="0"/>
              <a:t>, bearings, and wheel </a:t>
            </a:r>
            <a:r>
              <a:rPr lang="en-US" dirty="0" smtClean="0"/>
              <a:t>assembly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Ball joint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Movable connection that </a:t>
            </a:r>
            <a:r>
              <a:rPr lang="en-US" dirty="0"/>
              <a:t>allows </a:t>
            </a:r>
            <a:r>
              <a:rPr lang="en-US" dirty="0" smtClean="0"/>
              <a:t>control </a:t>
            </a:r>
            <a:r>
              <a:rPr lang="en-US" dirty="0"/>
              <a:t>arm to move up </a:t>
            </a:r>
            <a:r>
              <a:rPr lang="en-US" dirty="0" smtClean="0"/>
              <a:t>and down and steering </a:t>
            </a:r>
            <a:r>
              <a:rPr lang="en-US" dirty="0"/>
              <a:t>knuckle </a:t>
            </a:r>
            <a:r>
              <a:rPr lang="en-US" dirty="0" smtClean="0"/>
              <a:t>to swivel </a:t>
            </a:r>
            <a:r>
              <a:rPr lang="en-US" dirty="0"/>
              <a:t>from side to </a:t>
            </a:r>
            <a:r>
              <a:rPr lang="en-US" dirty="0" smtClean="0"/>
              <a:t>side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Basic Suspension System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Suspension </a:t>
            </a:r>
            <a:r>
              <a:rPr lang="en-US" dirty="0" smtClean="0"/>
              <a:t>spring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Support vehicle weight </a:t>
            </a:r>
            <a:r>
              <a:rPr lang="en-US" dirty="0"/>
              <a:t>and permit </a:t>
            </a:r>
            <a:r>
              <a:rPr lang="en-US" dirty="0" smtClean="0"/>
              <a:t>control </a:t>
            </a:r>
            <a:r>
              <a:rPr lang="en-US" dirty="0"/>
              <a:t>arm and wheel to move up and </a:t>
            </a:r>
            <a:r>
              <a:rPr lang="en-US" dirty="0" smtClean="0"/>
              <a:t>down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Shock </a:t>
            </a:r>
            <a:r>
              <a:rPr lang="en-US" dirty="0"/>
              <a:t>absorber or </a:t>
            </a:r>
            <a:r>
              <a:rPr lang="en-US" dirty="0" smtClean="0"/>
              <a:t>damper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Helps </a:t>
            </a:r>
            <a:r>
              <a:rPr lang="en-US" dirty="0"/>
              <a:t>keep </a:t>
            </a:r>
            <a:r>
              <a:rPr lang="en-US" dirty="0" smtClean="0"/>
              <a:t>suspension </a:t>
            </a:r>
            <a:r>
              <a:rPr lang="en-US" dirty="0"/>
              <a:t>from </a:t>
            </a:r>
            <a:r>
              <a:rPr lang="en-US" dirty="0" smtClean="0"/>
              <a:t>continuing to </a:t>
            </a:r>
            <a:r>
              <a:rPr lang="en-US" dirty="0"/>
              <a:t>bounce after spring compression </a:t>
            </a:r>
            <a:r>
              <a:rPr lang="en-US" dirty="0" smtClean="0"/>
              <a:t>and extension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Control </a:t>
            </a:r>
            <a:r>
              <a:rPr lang="en-US" dirty="0"/>
              <a:t>arm </a:t>
            </a:r>
            <a:r>
              <a:rPr lang="en-US" dirty="0" smtClean="0"/>
              <a:t>bushing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Sleeve </a:t>
            </a:r>
            <a:r>
              <a:rPr lang="en-US" dirty="0"/>
              <a:t>that allows </a:t>
            </a:r>
            <a:r>
              <a:rPr lang="en-US" dirty="0" smtClean="0"/>
              <a:t>control </a:t>
            </a:r>
            <a:r>
              <a:rPr lang="en-US" dirty="0"/>
              <a:t>arm </a:t>
            </a:r>
            <a:r>
              <a:rPr lang="en-US" dirty="0" smtClean="0"/>
              <a:t>to swing </a:t>
            </a:r>
            <a:r>
              <a:rPr lang="en-US" dirty="0"/>
              <a:t>up and down on </a:t>
            </a:r>
            <a:r>
              <a:rPr lang="en-US" dirty="0" smtClean="0"/>
              <a:t>frame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Types of Suspension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Suspension systems </a:t>
            </a:r>
            <a:r>
              <a:rPr lang="en-US" dirty="0" smtClean="0"/>
              <a:t>grouped </a:t>
            </a:r>
            <a:r>
              <a:rPr lang="en-US" dirty="0"/>
              <a:t>into </a:t>
            </a:r>
            <a:r>
              <a:rPr lang="en-US" dirty="0" smtClean="0"/>
              <a:t>two broad categories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Independent </a:t>
            </a:r>
            <a:r>
              <a:rPr lang="en-US" dirty="0"/>
              <a:t>suspension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Allows </a:t>
            </a:r>
            <a:r>
              <a:rPr lang="en-US" dirty="0"/>
              <a:t>one wheel </a:t>
            </a:r>
            <a:r>
              <a:rPr lang="en-US" dirty="0" smtClean="0"/>
              <a:t>to move </a:t>
            </a:r>
            <a:r>
              <a:rPr lang="en-US" dirty="0"/>
              <a:t>up and down with minimal effect </a:t>
            </a:r>
            <a:r>
              <a:rPr lang="en-US" dirty="0" smtClean="0"/>
              <a:t>on other wheels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/>
              <a:t>Nonindependent</a:t>
            </a:r>
            <a:r>
              <a:rPr lang="en-US" dirty="0"/>
              <a:t> suspension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Has </a:t>
            </a:r>
            <a:r>
              <a:rPr lang="en-US" dirty="0"/>
              <a:t>both </a:t>
            </a:r>
            <a:r>
              <a:rPr lang="en-US" dirty="0" smtClean="0"/>
              <a:t>right and </a:t>
            </a:r>
            <a:r>
              <a:rPr lang="en-US" dirty="0"/>
              <a:t>left wheels attached to </a:t>
            </a:r>
            <a:r>
              <a:rPr lang="en-US" dirty="0" smtClean="0"/>
              <a:t>same </a:t>
            </a:r>
            <a:r>
              <a:rPr lang="en-US" dirty="0"/>
              <a:t>solid </a:t>
            </a:r>
            <a:r>
              <a:rPr lang="en-US" dirty="0" smtClean="0"/>
              <a:t>axle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Understeer and Oversteer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err="1"/>
              <a:t>Understeer</a:t>
            </a:r>
            <a:r>
              <a:rPr lang="en-US" dirty="0"/>
              <a:t>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Means </a:t>
            </a:r>
            <a:r>
              <a:rPr lang="en-US" dirty="0"/>
              <a:t>that </a:t>
            </a:r>
            <a:r>
              <a:rPr lang="en-US" dirty="0" smtClean="0"/>
              <a:t>vehicle </a:t>
            </a:r>
            <a:r>
              <a:rPr lang="en-US" dirty="0"/>
              <a:t>is slow </a:t>
            </a:r>
            <a:r>
              <a:rPr lang="en-US" dirty="0" smtClean="0"/>
              <a:t>to respond </a:t>
            </a:r>
            <a:r>
              <a:rPr lang="en-US" dirty="0"/>
              <a:t>to steering changes in </a:t>
            </a:r>
            <a:r>
              <a:rPr lang="en-US" dirty="0" smtClean="0"/>
              <a:t>a turn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/>
              <a:t>Oversteer</a:t>
            </a:r>
            <a:r>
              <a:rPr lang="en-US" dirty="0"/>
              <a:t>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Means </a:t>
            </a:r>
            <a:r>
              <a:rPr lang="en-US" dirty="0"/>
              <a:t>that </a:t>
            </a:r>
            <a:r>
              <a:rPr lang="en-US" dirty="0" smtClean="0"/>
              <a:t>rear </a:t>
            </a:r>
            <a:r>
              <a:rPr lang="en-US" dirty="0"/>
              <a:t>tires try </a:t>
            </a:r>
            <a:r>
              <a:rPr lang="en-US" dirty="0" smtClean="0"/>
              <a:t>to skid </a:t>
            </a:r>
            <a:r>
              <a:rPr lang="en-US" dirty="0"/>
              <a:t>around sideways in </a:t>
            </a:r>
            <a:r>
              <a:rPr lang="en-US" dirty="0" smtClean="0"/>
              <a:t>sharp </a:t>
            </a:r>
            <a:r>
              <a:rPr lang="en-US" dirty="0"/>
              <a:t>or hard </a:t>
            </a:r>
            <a:r>
              <a:rPr lang="en-US" dirty="0" smtClean="0"/>
              <a:t>turn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Perfect </a:t>
            </a:r>
            <a:r>
              <a:rPr lang="en-US" dirty="0"/>
              <a:t>suspension </a:t>
            </a:r>
            <a:r>
              <a:rPr lang="en-US" dirty="0" smtClean="0"/>
              <a:t>system provides </a:t>
            </a:r>
            <a:r>
              <a:rPr lang="en-US" dirty="0"/>
              <a:t>neutral </a:t>
            </a:r>
            <a:r>
              <a:rPr lang="en-US" dirty="0" smtClean="0"/>
              <a:t>steering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 </a:t>
            </a:r>
            <a:r>
              <a:rPr lang="en-US" dirty="0"/>
              <a:t>four wheels </a:t>
            </a:r>
            <a:r>
              <a:rPr lang="en-US" dirty="0" smtClean="0"/>
              <a:t>have equal </a:t>
            </a:r>
            <a:r>
              <a:rPr lang="en-US" dirty="0"/>
              <a:t>traction in </a:t>
            </a:r>
            <a:r>
              <a:rPr lang="en-US" dirty="0" smtClean="0"/>
              <a:t>turns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Lateral Acceleration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Amount </a:t>
            </a:r>
            <a:r>
              <a:rPr lang="en-US" dirty="0"/>
              <a:t>of side force </a:t>
            </a:r>
            <a:r>
              <a:rPr lang="en-US" dirty="0" smtClean="0"/>
              <a:t>vehicle </a:t>
            </a:r>
            <a:r>
              <a:rPr lang="en-US" dirty="0"/>
              <a:t>can handle before </a:t>
            </a:r>
            <a:r>
              <a:rPr lang="en-US" dirty="0" smtClean="0"/>
              <a:t>tires </a:t>
            </a:r>
            <a:r>
              <a:rPr lang="en-US" dirty="0"/>
              <a:t>lose traction </a:t>
            </a:r>
            <a:r>
              <a:rPr lang="en-US" dirty="0" smtClean="0"/>
              <a:t>and skid </a:t>
            </a:r>
            <a:r>
              <a:rPr lang="en-US" dirty="0"/>
              <a:t>in </a:t>
            </a:r>
            <a:r>
              <a:rPr lang="en-US" dirty="0" smtClean="0"/>
              <a:t>sharp turn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Measured </a:t>
            </a:r>
            <a:r>
              <a:rPr lang="en-US" dirty="0"/>
              <a:t>in units of gravity</a:t>
            </a:r>
            <a:r>
              <a:rPr lang="en-US" dirty="0" smtClean="0"/>
              <a:t>, or </a:t>
            </a:r>
            <a:r>
              <a:rPr lang="en-US" dirty="0"/>
              <a:t>“g-force,” usually on </a:t>
            </a:r>
            <a:r>
              <a:rPr lang="en-US" dirty="0" err="1" smtClean="0"/>
              <a:t>skidpad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err="1" smtClean="0"/>
              <a:t>Skidpad</a:t>
            </a:r>
            <a:r>
              <a:rPr lang="en-US" dirty="0" smtClean="0"/>
              <a:t>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Round </a:t>
            </a:r>
            <a:r>
              <a:rPr lang="en-US" dirty="0"/>
              <a:t>or </a:t>
            </a:r>
            <a:r>
              <a:rPr lang="en-US" dirty="0" smtClean="0"/>
              <a:t>circular driving course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Higher </a:t>
            </a:r>
            <a:r>
              <a:rPr lang="en-US" dirty="0"/>
              <a:t>the “</a:t>
            </a:r>
            <a:r>
              <a:rPr lang="en-US" dirty="0" smtClean="0"/>
              <a:t>Gs,” </a:t>
            </a:r>
            <a:r>
              <a:rPr lang="en-US" dirty="0"/>
              <a:t>the </a:t>
            </a:r>
            <a:r>
              <a:rPr lang="en-US" dirty="0" smtClean="0"/>
              <a:t>better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Suspension System Springs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Suspension system springs must jounce </a:t>
            </a:r>
            <a:r>
              <a:rPr lang="en-US" dirty="0" smtClean="0"/>
              <a:t>and </a:t>
            </a:r>
            <a:r>
              <a:rPr lang="en-US" dirty="0"/>
              <a:t>rebound </a:t>
            </a:r>
            <a:r>
              <a:rPr lang="en-US" dirty="0" smtClean="0"/>
              <a:t>as vehicle </a:t>
            </a:r>
            <a:r>
              <a:rPr lang="en-US" dirty="0"/>
              <a:t>travels over </a:t>
            </a:r>
            <a:r>
              <a:rPr lang="en-US" dirty="0" smtClean="0"/>
              <a:t>bumps and </a:t>
            </a:r>
            <a:r>
              <a:rPr lang="en-US" dirty="0"/>
              <a:t>holes in </a:t>
            </a:r>
            <a:r>
              <a:rPr lang="en-US" dirty="0" smtClean="0"/>
              <a:t>road surface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Compress and extend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Springs </a:t>
            </a:r>
            <a:r>
              <a:rPr lang="en-US" dirty="0"/>
              <a:t>must </a:t>
            </a:r>
            <a:r>
              <a:rPr lang="en-US" dirty="0" smtClean="0"/>
              <a:t>support weight </a:t>
            </a:r>
            <a:r>
              <a:rPr lang="en-US" dirty="0"/>
              <a:t>of </a:t>
            </a:r>
            <a:r>
              <a:rPr lang="en-US" dirty="0" smtClean="0"/>
              <a:t>vehicle </a:t>
            </a:r>
            <a:r>
              <a:rPr lang="en-US" dirty="0"/>
              <a:t>while still </a:t>
            </a:r>
            <a:r>
              <a:rPr lang="en-US" dirty="0" smtClean="0"/>
              <a:t>allowing suspension travel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Movement 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Coil Springs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Length </a:t>
            </a:r>
            <a:r>
              <a:rPr lang="en-US" dirty="0"/>
              <a:t>of spring-steel rod </a:t>
            </a:r>
            <a:r>
              <a:rPr lang="en-US" dirty="0" smtClean="0"/>
              <a:t>wound into spiral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Most </a:t>
            </a:r>
            <a:r>
              <a:rPr lang="en-US" dirty="0"/>
              <a:t>common type of </a:t>
            </a:r>
            <a:r>
              <a:rPr lang="en-US" dirty="0" smtClean="0"/>
              <a:t>spring found </a:t>
            </a:r>
            <a:r>
              <a:rPr lang="en-US" dirty="0"/>
              <a:t>in modern suspension systems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May </a:t>
            </a:r>
            <a:r>
              <a:rPr lang="en-US" dirty="0"/>
              <a:t>be used on both </a:t>
            </a:r>
            <a:r>
              <a:rPr lang="en-US" dirty="0" smtClean="0"/>
              <a:t>front </a:t>
            </a:r>
            <a:r>
              <a:rPr lang="en-US" dirty="0"/>
              <a:t>and rear of </a:t>
            </a:r>
            <a:r>
              <a:rPr lang="en-US" dirty="0" smtClean="0"/>
              <a:t>vehicle</a:t>
            </a:r>
            <a:endParaRPr lang="en-US" dirty="0"/>
          </a:p>
        </p:txBody>
      </p:sp>
      <p:pic>
        <p:nvPicPr>
          <p:cNvPr id="35844" name="Picture 4" descr="76-04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3533775"/>
            <a:ext cx="4340225" cy="296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5" descr="76-03A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3716338"/>
            <a:ext cx="2057400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8286750" y="6315075"/>
            <a:ext cx="661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(Audi)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Leaf Springs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Commonly </a:t>
            </a:r>
            <a:r>
              <a:rPr lang="en-US" dirty="0"/>
              <a:t>made of </a:t>
            </a:r>
            <a:r>
              <a:rPr lang="en-US" dirty="0" smtClean="0"/>
              <a:t>flat </a:t>
            </a:r>
            <a:r>
              <a:rPr lang="en-US" dirty="0"/>
              <a:t>plates </a:t>
            </a:r>
            <a:r>
              <a:rPr lang="en-US" dirty="0" smtClean="0"/>
              <a:t>or strips </a:t>
            </a:r>
            <a:r>
              <a:rPr lang="en-US" dirty="0"/>
              <a:t>of spring steel </a:t>
            </a:r>
            <a:r>
              <a:rPr lang="en-US" dirty="0" smtClean="0"/>
              <a:t>bolted together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 few are </a:t>
            </a:r>
            <a:r>
              <a:rPr lang="en-US" dirty="0"/>
              <a:t>made of </a:t>
            </a:r>
            <a:r>
              <a:rPr lang="en-US" dirty="0" smtClean="0"/>
              <a:t>fiberglass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Although once </a:t>
            </a:r>
            <a:r>
              <a:rPr lang="en-US" dirty="0"/>
              <a:t>used on front suspension systems, they are </a:t>
            </a:r>
            <a:r>
              <a:rPr lang="en-US" dirty="0" smtClean="0"/>
              <a:t>now limited </a:t>
            </a:r>
            <a:r>
              <a:rPr lang="en-US" dirty="0"/>
              <a:t>to </a:t>
            </a:r>
            <a:r>
              <a:rPr lang="en-US" dirty="0" smtClean="0"/>
              <a:t>the rear </a:t>
            </a:r>
            <a:r>
              <a:rPr lang="en-US" dirty="0"/>
              <a:t>of some </a:t>
            </a:r>
            <a:r>
              <a:rPr lang="en-US" dirty="0" smtClean="0"/>
              <a:t>cars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Leaf Springs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Shackle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Fastens rear </a:t>
            </a:r>
            <a:r>
              <a:rPr lang="en-US" dirty="0"/>
              <a:t>leaf spring eye to </a:t>
            </a:r>
            <a:r>
              <a:rPr lang="en-US" dirty="0" smtClean="0"/>
              <a:t>vehicle’s </a:t>
            </a:r>
            <a:r>
              <a:rPr lang="en-US" dirty="0"/>
              <a:t>frame and </a:t>
            </a:r>
            <a:r>
              <a:rPr lang="en-US" dirty="0" smtClean="0"/>
              <a:t>allows spring </a:t>
            </a:r>
            <a:r>
              <a:rPr lang="en-US" dirty="0"/>
              <a:t>to change length when </a:t>
            </a:r>
            <a:r>
              <a:rPr lang="en-US" dirty="0" smtClean="0"/>
              <a:t>bent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Insulators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Synthetic rubber </a:t>
            </a:r>
            <a:r>
              <a:rPr lang="en-US" dirty="0"/>
              <a:t>bushing and metal inserts that press-</a:t>
            </a:r>
            <a:r>
              <a:rPr lang="en-US" dirty="0" smtClean="0"/>
              <a:t>fit into leaf </a:t>
            </a:r>
            <a:r>
              <a:rPr lang="en-US" dirty="0"/>
              <a:t>spring </a:t>
            </a:r>
            <a:r>
              <a:rPr lang="en-US" dirty="0" smtClean="0"/>
              <a:t>eyes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 </a:t>
            </a:r>
            <a:r>
              <a:rPr lang="en-US" dirty="0"/>
              <a:t>Leaf spring windup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Causes rear </a:t>
            </a:r>
            <a:r>
              <a:rPr lang="en-US" dirty="0"/>
              <a:t>leaf springs to </a:t>
            </a:r>
            <a:r>
              <a:rPr lang="en-US" dirty="0" smtClean="0"/>
              <a:t>flex </a:t>
            </a:r>
            <a:r>
              <a:rPr lang="en-US" dirty="0"/>
              <a:t>when driving or </a:t>
            </a:r>
            <a:r>
              <a:rPr lang="en-US" dirty="0" smtClean="0"/>
              <a:t>braking forces </a:t>
            </a:r>
            <a:r>
              <a:rPr lang="en-US" dirty="0"/>
              <a:t>are applied to </a:t>
            </a:r>
            <a:r>
              <a:rPr lang="en-US" dirty="0" smtClean="0"/>
              <a:t>suspension system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Air Springs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518318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Typically two-ply </a:t>
            </a:r>
            <a:r>
              <a:rPr lang="en-US" dirty="0"/>
              <a:t>rubber </a:t>
            </a:r>
            <a:r>
              <a:rPr lang="en-US" dirty="0" smtClean="0"/>
              <a:t>cylinder filled </a:t>
            </a:r>
            <a:r>
              <a:rPr lang="en-US" dirty="0"/>
              <a:t>with </a:t>
            </a:r>
            <a:r>
              <a:rPr lang="en-US" dirty="0" smtClean="0"/>
              <a:t>air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End </a:t>
            </a:r>
            <a:r>
              <a:rPr lang="en-US" dirty="0"/>
              <a:t>caps are formed </a:t>
            </a:r>
            <a:r>
              <a:rPr lang="en-US" dirty="0" smtClean="0"/>
              <a:t>on air </a:t>
            </a:r>
            <a:r>
              <a:rPr lang="en-US" dirty="0"/>
              <a:t>spring </a:t>
            </a:r>
            <a:r>
              <a:rPr lang="en-US" dirty="0" smtClean="0"/>
              <a:t>for mounting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Air </a:t>
            </a:r>
            <a:r>
              <a:rPr lang="en-US" dirty="0"/>
              <a:t>pressure in </a:t>
            </a:r>
            <a:r>
              <a:rPr lang="en-US" dirty="0" smtClean="0"/>
              <a:t>rubber cylinder </a:t>
            </a:r>
            <a:r>
              <a:rPr lang="en-US" dirty="0"/>
              <a:t>gives </a:t>
            </a:r>
            <a:r>
              <a:rPr lang="en-US" dirty="0" smtClean="0"/>
              <a:t>unit spring </a:t>
            </a:r>
            <a:r>
              <a:rPr lang="en-US" dirty="0"/>
              <a:t>action, similar </a:t>
            </a:r>
            <a:r>
              <a:rPr lang="en-US" dirty="0" smtClean="0"/>
              <a:t>to coil spring</a:t>
            </a:r>
            <a:endParaRPr lang="en-US" dirty="0"/>
          </a:p>
        </p:txBody>
      </p:sp>
      <p:pic>
        <p:nvPicPr>
          <p:cNvPr id="38916" name="Content Placeholder 6" descr="76-07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8988" y="1597025"/>
            <a:ext cx="3054350" cy="4959350"/>
          </a:xfrm>
        </p:spPr>
      </p:pic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4886325" y="6315075"/>
            <a:ext cx="669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(Ford)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Torsion Bars (Springs)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4608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Made </a:t>
            </a:r>
            <a:r>
              <a:rPr lang="en-US" dirty="0"/>
              <a:t>of </a:t>
            </a:r>
            <a:r>
              <a:rPr lang="en-US" dirty="0" smtClean="0"/>
              <a:t>large </a:t>
            </a:r>
            <a:r>
              <a:rPr lang="en-US" dirty="0"/>
              <a:t>spring-steel </a:t>
            </a:r>
            <a:r>
              <a:rPr lang="en-US" dirty="0" smtClean="0"/>
              <a:t>rod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Up-and-down movement of the suspension </a:t>
            </a:r>
            <a:r>
              <a:rPr lang="en-US" dirty="0" smtClean="0"/>
              <a:t>system twists torsion bar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Bar </a:t>
            </a:r>
            <a:r>
              <a:rPr lang="en-US" dirty="0"/>
              <a:t>then tries </a:t>
            </a:r>
            <a:r>
              <a:rPr lang="en-US" dirty="0" smtClean="0"/>
              <a:t>to return </a:t>
            </a:r>
            <a:r>
              <a:rPr lang="en-US" dirty="0"/>
              <a:t>to its original shape, moving </a:t>
            </a:r>
            <a:r>
              <a:rPr lang="en-US" dirty="0" smtClean="0"/>
              <a:t>control arm back </a:t>
            </a:r>
            <a:r>
              <a:rPr lang="en-US" dirty="0"/>
              <a:t>into </a:t>
            </a:r>
            <a:r>
              <a:rPr lang="en-US" dirty="0" smtClean="0"/>
              <a:t>place</a:t>
            </a:r>
            <a:endParaRPr lang="en-US" dirty="0"/>
          </a:p>
        </p:txBody>
      </p:sp>
      <p:pic>
        <p:nvPicPr>
          <p:cNvPr id="39940" name="Content Placeholder 6" descr="76-08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4113" y="2547938"/>
            <a:ext cx="4038600" cy="2630487"/>
          </a:xfrm>
        </p:spPr>
      </p:pic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8131175" y="5362575"/>
            <a:ext cx="7508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(Moog)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Suspension Spring Specifications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Spring rate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Stiffness</a:t>
            </a:r>
            <a:r>
              <a:rPr lang="en-US" dirty="0"/>
              <a:t>, or tension, </a:t>
            </a:r>
            <a:r>
              <a:rPr lang="en-US" dirty="0" smtClean="0"/>
              <a:t>of spring, determined </a:t>
            </a:r>
            <a:r>
              <a:rPr lang="en-US" dirty="0"/>
              <a:t>by </a:t>
            </a:r>
            <a:r>
              <a:rPr lang="en-US" dirty="0" smtClean="0"/>
              <a:t>weight </a:t>
            </a:r>
            <a:r>
              <a:rPr lang="en-US" dirty="0"/>
              <a:t>needed to bend and compress </a:t>
            </a:r>
            <a:r>
              <a:rPr lang="en-US" dirty="0" smtClean="0"/>
              <a:t>it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Sprung weight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Weight </a:t>
            </a:r>
            <a:r>
              <a:rPr lang="en-US" dirty="0"/>
              <a:t>of </a:t>
            </a:r>
            <a:r>
              <a:rPr lang="en-US" dirty="0" smtClean="0"/>
              <a:t>parts supported </a:t>
            </a:r>
            <a:r>
              <a:rPr lang="en-US" dirty="0"/>
              <a:t>by </a:t>
            </a:r>
            <a:r>
              <a:rPr lang="en-US" dirty="0" smtClean="0"/>
              <a:t>springs </a:t>
            </a:r>
            <a:r>
              <a:rPr lang="en-US" dirty="0"/>
              <a:t>and suspension </a:t>
            </a:r>
            <a:r>
              <a:rPr lang="en-US" dirty="0" smtClean="0"/>
              <a:t>system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err="1" smtClean="0"/>
              <a:t>Unsprung</a:t>
            </a:r>
            <a:r>
              <a:rPr lang="en-US" dirty="0" smtClean="0"/>
              <a:t> </a:t>
            </a:r>
            <a:r>
              <a:rPr lang="en-US" dirty="0"/>
              <a:t>weight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Weight </a:t>
            </a:r>
            <a:r>
              <a:rPr lang="en-US" dirty="0"/>
              <a:t>of </a:t>
            </a:r>
            <a:r>
              <a:rPr lang="en-US" dirty="0" smtClean="0"/>
              <a:t>parts not </a:t>
            </a:r>
            <a:r>
              <a:rPr lang="en-US" dirty="0"/>
              <a:t>supported by </a:t>
            </a:r>
            <a:r>
              <a:rPr lang="en-US" dirty="0" smtClean="0"/>
              <a:t>springs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Control Arms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Holds steering </a:t>
            </a:r>
            <a:r>
              <a:rPr lang="en-US" dirty="0"/>
              <a:t>knuckle, </a:t>
            </a:r>
            <a:r>
              <a:rPr lang="en-US" dirty="0" smtClean="0"/>
              <a:t>bearing support</a:t>
            </a:r>
            <a:r>
              <a:rPr lang="en-US" dirty="0"/>
              <a:t>, or axle housing in position as </a:t>
            </a:r>
            <a:r>
              <a:rPr lang="en-US" dirty="0" smtClean="0"/>
              <a:t>wheel moves </a:t>
            </a:r>
            <a:r>
              <a:rPr lang="en-US" dirty="0"/>
              <a:t>up and </a:t>
            </a:r>
            <a:r>
              <a:rPr lang="en-US" dirty="0" smtClean="0"/>
              <a:t>down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Control arm bushings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Act </a:t>
            </a:r>
            <a:r>
              <a:rPr lang="en-US" dirty="0"/>
              <a:t>as bearings, </a:t>
            </a:r>
            <a:r>
              <a:rPr lang="en-US" dirty="0" smtClean="0"/>
              <a:t>allowing arm </a:t>
            </a:r>
            <a:r>
              <a:rPr lang="en-US" dirty="0"/>
              <a:t>to swing up and down on </a:t>
            </a:r>
            <a:r>
              <a:rPr lang="en-US" dirty="0" smtClean="0"/>
              <a:t>shaft </a:t>
            </a:r>
            <a:r>
              <a:rPr lang="en-US" dirty="0"/>
              <a:t>bolted </a:t>
            </a:r>
            <a:r>
              <a:rPr lang="en-US" dirty="0" smtClean="0"/>
              <a:t>to frame </a:t>
            </a:r>
            <a:r>
              <a:rPr lang="en-US" dirty="0"/>
              <a:t>or suspension </a:t>
            </a:r>
            <a:r>
              <a:rPr lang="en-US" dirty="0" smtClean="0"/>
              <a:t>unit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Control Arms (Cont.)</a:t>
            </a:r>
          </a:p>
        </p:txBody>
      </p:sp>
      <p:pic>
        <p:nvPicPr>
          <p:cNvPr id="43011" name="Content Placeholder 3" descr="76-09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3375" y="2206625"/>
            <a:ext cx="8763000" cy="3773488"/>
          </a:xfrm>
        </p:spPr>
      </p:pic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8489950" y="6110288"/>
            <a:ext cx="6016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(Fiat)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Strut Rod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Fastens </a:t>
            </a:r>
            <a:r>
              <a:rPr lang="en-US" dirty="0"/>
              <a:t>to </a:t>
            </a:r>
            <a:r>
              <a:rPr lang="en-US" dirty="0" smtClean="0"/>
              <a:t>outer </a:t>
            </a:r>
            <a:r>
              <a:rPr lang="en-US" dirty="0"/>
              <a:t>end of </a:t>
            </a:r>
            <a:r>
              <a:rPr lang="en-US" dirty="0" smtClean="0"/>
              <a:t>lower control </a:t>
            </a:r>
            <a:r>
              <a:rPr lang="en-US" dirty="0"/>
              <a:t>arm and to </a:t>
            </a:r>
            <a:r>
              <a:rPr lang="en-US" dirty="0" err="1" smtClean="0"/>
              <a:t>unibody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dirty="0" smtClean="0"/>
              <a:t>frame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Keeps control </a:t>
            </a:r>
            <a:r>
              <a:rPr lang="en-US" dirty="0"/>
              <a:t>arm from swinging toward </a:t>
            </a:r>
            <a:r>
              <a:rPr lang="en-US" dirty="0" smtClean="0"/>
              <a:t>front or rear </a:t>
            </a:r>
            <a:r>
              <a:rPr lang="en-US" dirty="0"/>
              <a:t>of </a:t>
            </a:r>
            <a:r>
              <a:rPr lang="en-US" dirty="0" smtClean="0"/>
              <a:t>vehicle</a:t>
            </a:r>
            <a:endParaRPr lang="en-US" dirty="0"/>
          </a:p>
        </p:txBody>
      </p:sp>
      <p:pic>
        <p:nvPicPr>
          <p:cNvPr id="44036" name="Content Placeholder 4" descr="76-08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51063" y="3522663"/>
            <a:ext cx="4760912" cy="3100387"/>
          </a:xfrm>
        </p:spPr>
      </p:pic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7659688" y="6253163"/>
            <a:ext cx="7508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(Moog)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Ball Joints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691062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Short </a:t>
            </a:r>
            <a:r>
              <a:rPr lang="en-US" dirty="0"/>
              <a:t>for ball-and-socket </a:t>
            </a:r>
            <a:r>
              <a:rPr lang="en-US" dirty="0" smtClean="0"/>
              <a:t>joints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Connections </a:t>
            </a:r>
            <a:r>
              <a:rPr lang="en-US" dirty="0"/>
              <a:t>that allow limited rotation in </a:t>
            </a:r>
            <a:r>
              <a:rPr lang="en-US" dirty="0" smtClean="0"/>
              <a:t>every direction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outer </a:t>
            </a:r>
            <a:r>
              <a:rPr lang="en-US" dirty="0"/>
              <a:t>ends of </a:t>
            </a:r>
            <a:r>
              <a:rPr lang="en-US" dirty="0" smtClean="0"/>
              <a:t>control arms </a:t>
            </a:r>
            <a:r>
              <a:rPr lang="en-US" dirty="0"/>
              <a:t>to </a:t>
            </a:r>
            <a:r>
              <a:rPr lang="en-US" dirty="0" smtClean="0"/>
              <a:t>steering knuckle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45060" name="Content Placeholder 6" descr="76-10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3950" y="1733550"/>
            <a:ext cx="4000500" cy="4743450"/>
          </a:xfrm>
        </p:spPr>
      </p:pic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4268788" y="6315075"/>
            <a:ext cx="9699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Shock Absorbers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Limit </a:t>
            </a:r>
            <a:r>
              <a:rPr lang="en-US" dirty="0"/>
              <a:t>spring oscillations </a:t>
            </a:r>
            <a:r>
              <a:rPr lang="en-US" dirty="0" smtClean="0"/>
              <a:t>to </a:t>
            </a:r>
            <a:r>
              <a:rPr lang="en-US" dirty="0"/>
              <a:t>smooth </a:t>
            </a:r>
            <a:r>
              <a:rPr lang="en-US" dirty="0" smtClean="0"/>
              <a:t>vehicle’s ride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O</a:t>
            </a:r>
            <a:r>
              <a:rPr lang="en-US" dirty="0" smtClean="0"/>
              <a:t>scillations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Compression-extension movements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Without shock absorbers</a:t>
            </a:r>
            <a:r>
              <a:rPr lang="en-US" dirty="0" smtClean="0"/>
              <a:t>, vehicle </a:t>
            </a:r>
            <a:r>
              <a:rPr lang="en-US" dirty="0"/>
              <a:t>would continue to bounce up and </a:t>
            </a:r>
            <a:r>
              <a:rPr lang="en-US" dirty="0" smtClean="0"/>
              <a:t>down long </a:t>
            </a:r>
            <a:r>
              <a:rPr lang="en-US" dirty="0"/>
              <a:t>after striking </a:t>
            </a:r>
            <a:r>
              <a:rPr lang="en-US" dirty="0" smtClean="0"/>
              <a:t>dip </a:t>
            </a:r>
            <a:r>
              <a:rPr lang="en-US" dirty="0"/>
              <a:t>or hump in </a:t>
            </a:r>
            <a:r>
              <a:rPr lang="en-US" dirty="0" smtClean="0"/>
              <a:t>road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Shock Absorbers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28466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Shock absorber compression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Occurs when vehicle’s </a:t>
            </a:r>
            <a:r>
              <a:rPr lang="en-US" dirty="0"/>
              <a:t>tire </a:t>
            </a:r>
            <a:r>
              <a:rPr lang="en-US" dirty="0" smtClean="0"/>
              <a:t>forces </a:t>
            </a:r>
            <a:r>
              <a:rPr lang="en-US" dirty="0"/>
              <a:t>upward </a:t>
            </a:r>
            <a:r>
              <a:rPr lang="en-US" dirty="0" smtClean="0"/>
              <a:t>upon hitting a bump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Shock </a:t>
            </a:r>
            <a:r>
              <a:rPr lang="en-US" dirty="0" smtClean="0"/>
              <a:t>absorber extension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Outward </a:t>
            </a:r>
            <a:r>
              <a:rPr lang="en-US" dirty="0"/>
              <a:t>movement of </a:t>
            </a:r>
            <a:r>
              <a:rPr lang="en-US" dirty="0" smtClean="0"/>
              <a:t>piston and </a:t>
            </a:r>
            <a:r>
              <a:rPr lang="en-US" dirty="0"/>
              <a:t>rod as </a:t>
            </a:r>
            <a:r>
              <a:rPr lang="en-US" dirty="0" smtClean="0"/>
              <a:t>control </a:t>
            </a:r>
            <a:r>
              <a:rPr lang="en-US" dirty="0"/>
              <a:t>arm moves </a:t>
            </a:r>
            <a:r>
              <a:rPr lang="en-US" dirty="0" smtClean="0"/>
              <a:t>down</a:t>
            </a:r>
            <a:endParaRPr lang="en-US" dirty="0"/>
          </a:p>
        </p:txBody>
      </p:sp>
      <p:pic>
        <p:nvPicPr>
          <p:cNvPr id="47108" name="Content Placeholder 6" descr="76-12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91100" y="1889125"/>
            <a:ext cx="4048125" cy="4354513"/>
          </a:xfrm>
        </p:spPr>
      </p:pic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8099425" y="6315075"/>
            <a:ext cx="881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(Gabriel)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Shock Absorbers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Gas-charged shock absorbers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low-pressure gas </a:t>
            </a:r>
            <a:r>
              <a:rPr lang="en-US" dirty="0"/>
              <a:t>to help keep </a:t>
            </a:r>
            <a:r>
              <a:rPr lang="en-US" dirty="0" smtClean="0"/>
              <a:t>oil </a:t>
            </a:r>
            <a:r>
              <a:rPr lang="en-US" dirty="0"/>
              <a:t>in </a:t>
            </a:r>
            <a:r>
              <a:rPr lang="en-US" dirty="0" smtClean="0"/>
              <a:t>shock </a:t>
            </a:r>
            <a:r>
              <a:rPr lang="en-US" dirty="0"/>
              <a:t>from </a:t>
            </a:r>
            <a:r>
              <a:rPr lang="en-US" dirty="0" smtClean="0"/>
              <a:t>foaming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Usually </a:t>
            </a:r>
            <a:r>
              <a:rPr lang="en-US" dirty="0"/>
              <a:t>nitrogen </a:t>
            </a:r>
            <a:r>
              <a:rPr lang="en-US" dirty="0" smtClean="0"/>
              <a:t>gas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Self</a:t>
            </a:r>
            <a:r>
              <a:rPr lang="en-US" dirty="0"/>
              <a:t>-leveling shock absorber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Special design </a:t>
            </a:r>
            <a:r>
              <a:rPr lang="en-US" dirty="0"/>
              <a:t>that causes </a:t>
            </a:r>
            <a:r>
              <a:rPr lang="en-US" dirty="0" smtClean="0"/>
              <a:t>hydraulic </a:t>
            </a:r>
            <a:r>
              <a:rPr lang="en-US" dirty="0"/>
              <a:t>lock action to </a:t>
            </a:r>
            <a:r>
              <a:rPr lang="en-US" dirty="0" smtClean="0"/>
              <a:t>help maintain </a:t>
            </a:r>
            <a:r>
              <a:rPr lang="en-US" dirty="0"/>
              <a:t>normal vehicle curb </a:t>
            </a:r>
            <a:r>
              <a:rPr lang="en-US" dirty="0" smtClean="0"/>
              <a:t>height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Shock Absorbers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Adjustable shock absorbers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Provide means of changing </a:t>
            </a:r>
            <a:r>
              <a:rPr lang="en-US" dirty="0"/>
              <a:t>shock </a:t>
            </a:r>
            <a:r>
              <a:rPr lang="en-US" dirty="0" smtClean="0"/>
              <a:t>stiffness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By </a:t>
            </a:r>
            <a:r>
              <a:rPr lang="en-US" dirty="0"/>
              <a:t>turning </a:t>
            </a:r>
            <a:r>
              <a:rPr lang="en-US" dirty="0" smtClean="0"/>
              <a:t>shock </a:t>
            </a:r>
            <a:r>
              <a:rPr lang="en-US" dirty="0"/>
              <a:t>outer body or </a:t>
            </a:r>
            <a:r>
              <a:rPr lang="en-US" dirty="0" smtClean="0"/>
              <a:t>adjustment </a:t>
            </a:r>
            <a:r>
              <a:rPr lang="en-US" dirty="0"/>
              <a:t>knob, you </a:t>
            </a:r>
            <a:r>
              <a:rPr lang="en-US" dirty="0" smtClean="0"/>
              <a:t>can set shock </a:t>
            </a:r>
            <a:r>
              <a:rPr lang="en-US" dirty="0"/>
              <a:t>soft for </a:t>
            </a:r>
            <a:r>
              <a:rPr lang="en-US" dirty="0" smtClean="0"/>
              <a:t>smooth </a:t>
            </a:r>
            <a:r>
              <a:rPr lang="en-US" dirty="0"/>
              <a:t>ride or stiff for </a:t>
            </a:r>
            <a:r>
              <a:rPr lang="en-US" dirty="0" smtClean="0"/>
              <a:t>better handling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Some electronic </a:t>
            </a:r>
            <a:r>
              <a:rPr lang="en-US" dirty="0" smtClean="0"/>
              <a:t>suspension systems </a:t>
            </a:r>
            <a:r>
              <a:rPr lang="en-US" dirty="0"/>
              <a:t>automatically change shock </a:t>
            </a:r>
            <a:r>
              <a:rPr lang="en-US" dirty="0" smtClean="0"/>
              <a:t>dampening stiffness </a:t>
            </a:r>
            <a:r>
              <a:rPr lang="en-US" dirty="0"/>
              <a:t>with road and driving </a:t>
            </a:r>
            <a:r>
              <a:rPr lang="en-US" dirty="0" smtClean="0"/>
              <a:t>conditions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Strut Assembly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Consists </a:t>
            </a:r>
            <a:r>
              <a:rPr lang="en-US" dirty="0"/>
              <a:t>of </a:t>
            </a:r>
            <a:r>
              <a:rPr lang="en-US" dirty="0" smtClean="0"/>
              <a:t>shock </a:t>
            </a:r>
            <a:r>
              <a:rPr lang="en-US" dirty="0"/>
              <a:t>absorber, </a:t>
            </a:r>
            <a:r>
              <a:rPr lang="en-US" dirty="0" smtClean="0"/>
              <a:t>coil spring, and upper </a:t>
            </a:r>
            <a:r>
              <a:rPr lang="en-US" dirty="0"/>
              <a:t>damper </a:t>
            </a:r>
            <a:r>
              <a:rPr lang="en-US" dirty="0" smtClean="0"/>
              <a:t>unit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Basic </a:t>
            </a:r>
            <a:r>
              <a:rPr lang="en-US" dirty="0"/>
              <a:t>parts of </a:t>
            </a:r>
            <a:r>
              <a:rPr lang="en-US" dirty="0" smtClean="0"/>
              <a:t>typical </a:t>
            </a:r>
            <a:r>
              <a:rPr lang="en-US" dirty="0"/>
              <a:t>strut </a:t>
            </a:r>
            <a:r>
              <a:rPr lang="en-US" dirty="0" smtClean="0"/>
              <a:t>assembly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Strut shock </a:t>
            </a:r>
            <a:r>
              <a:rPr lang="en-US" dirty="0" smtClean="0"/>
              <a:t>absorber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Piston </a:t>
            </a:r>
            <a:r>
              <a:rPr lang="en-US" dirty="0"/>
              <a:t>operating in </a:t>
            </a:r>
            <a:r>
              <a:rPr lang="en-US" dirty="0" smtClean="0"/>
              <a:t>oil-filled </a:t>
            </a:r>
            <a:r>
              <a:rPr lang="en-US" dirty="0"/>
              <a:t>(or oil </a:t>
            </a:r>
            <a:r>
              <a:rPr lang="en-US" dirty="0" smtClean="0"/>
              <a:t>and gas</a:t>
            </a:r>
            <a:r>
              <a:rPr lang="en-US" dirty="0"/>
              <a:t>) cylinder to prevent coil spring </a:t>
            </a:r>
            <a:r>
              <a:rPr lang="en-US" dirty="0" smtClean="0"/>
              <a:t>oscillations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Dust shield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Metal </a:t>
            </a:r>
            <a:r>
              <a:rPr lang="en-US" dirty="0"/>
              <a:t>shroud </a:t>
            </a:r>
            <a:r>
              <a:rPr lang="en-US" dirty="0" smtClean="0"/>
              <a:t>or rubber </a:t>
            </a:r>
            <a:r>
              <a:rPr lang="en-US" dirty="0"/>
              <a:t>boot that keeps road dirt off </a:t>
            </a:r>
            <a:r>
              <a:rPr lang="en-US" dirty="0" smtClean="0"/>
              <a:t>shock absorber rod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Strut Assembly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Lower spring </a:t>
            </a:r>
            <a:r>
              <a:rPr lang="en-US" dirty="0" smtClean="0"/>
              <a:t>seat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Lower </a:t>
            </a:r>
            <a:r>
              <a:rPr lang="en-US" dirty="0"/>
              <a:t>mount formed around </a:t>
            </a:r>
            <a:r>
              <a:rPr lang="en-US" dirty="0" smtClean="0"/>
              <a:t>shock body for coil spring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Coil spring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Supports weight </a:t>
            </a:r>
            <a:r>
              <a:rPr lang="en-US" dirty="0"/>
              <a:t>of </a:t>
            </a:r>
            <a:r>
              <a:rPr lang="en-US" dirty="0" smtClean="0"/>
              <a:t>vehicle </a:t>
            </a:r>
            <a:r>
              <a:rPr lang="en-US" dirty="0"/>
              <a:t>and allows </a:t>
            </a:r>
            <a:r>
              <a:rPr lang="en-US" dirty="0" smtClean="0"/>
              <a:t>suspension action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Upper </a:t>
            </a:r>
            <a:r>
              <a:rPr lang="en-US" dirty="0"/>
              <a:t>spring </a:t>
            </a:r>
            <a:r>
              <a:rPr lang="en-US" dirty="0" smtClean="0"/>
              <a:t>seat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Holds upper </a:t>
            </a:r>
            <a:r>
              <a:rPr lang="en-US" dirty="0"/>
              <a:t>end of </a:t>
            </a:r>
            <a:r>
              <a:rPr lang="en-US" dirty="0" smtClean="0"/>
              <a:t>coil </a:t>
            </a:r>
            <a:r>
              <a:rPr lang="en-US" dirty="0"/>
              <a:t>spring and </a:t>
            </a:r>
            <a:r>
              <a:rPr lang="en-US" dirty="0" smtClean="0"/>
              <a:t>contacts strut bearing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Strut Assembly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Strut </a:t>
            </a:r>
            <a:r>
              <a:rPr lang="en-US" dirty="0" smtClean="0"/>
              <a:t>bearing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Ball bearing that </a:t>
            </a:r>
            <a:r>
              <a:rPr lang="en-US" dirty="0"/>
              <a:t>allows </a:t>
            </a:r>
            <a:r>
              <a:rPr lang="en-US" dirty="0" smtClean="0"/>
              <a:t>shock-and-spring assembly to </a:t>
            </a:r>
            <a:r>
              <a:rPr lang="en-US" dirty="0"/>
              <a:t>rotate for steering </a:t>
            </a:r>
            <a:r>
              <a:rPr lang="en-US" dirty="0" smtClean="0"/>
              <a:t>action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Only </a:t>
            </a:r>
            <a:r>
              <a:rPr lang="en-US" dirty="0"/>
              <a:t>used </a:t>
            </a:r>
            <a:r>
              <a:rPr lang="en-US" dirty="0" smtClean="0"/>
              <a:t>on front </a:t>
            </a:r>
            <a:r>
              <a:rPr lang="en-US" dirty="0"/>
              <a:t>of </a:t>
            </a:r>
            <a:r>
              <a:rPr lang="en-US" dirty="0" smtClean="0"/>
              <a:t>vehicle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Rubber bumpers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Jounce and </a:t>
            </a:r>
            <a:r>
              <a:rPr lang="en-US" dirty="0"/>
              <a:t>rebound bumpers that prevent metal-</a:t>
            </a:r>
            <a:r>
              <a:rPr lang="en-US" dirty="0" smtClean="0"/>
              <a:t>to-metal contact </a:t>
            </a:r>
            <a:r>
              <a:rPr lang="en-US" dirty="0"/>
              <a:t>during extreme suspension </a:t>
            </a:r>
            <a:r>
              <a:rPr lang="en-US" dirty="0" smtClean="0"/>
              <a:t>compression and </a:t>
            </a:r>
            <a:r>
              <a:rPr lang="en-US" dirty="0"/>
              <a:t>extension</a:t>
            </a:r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Strut Assembly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Rubber </a:t>
            </a:r>
            <a:r>
              <a:rPr lang="en-US" dirty="0" smtClean="0"/>
              <a:t>isolators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Prevent noise </a:t>
            </a:r>
            <a:r>
              <a:rPr lang="en-US" dirty="0"/>
              <a:t>from transmitting into </a:t>
            </a:r>
            <a:r>
              <a:rPr lang="en-US" dirty="0" smtClean="0"/>
              <a:t>body structure of vehicle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Upper </a:t>
            </a:r>
            <a:r>
              <a:rPr lang="en-US" dirty="0"/>
              <a:t>strut </a:t>
            </a:r>
            <a:r>
              <a:rPr lang="en-US" dirty="0" smtClean="0"/>
              <a:t>retainer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Secures upper </a:t>
            </a:r>
            <a:r>
              <a:rPr lang="en-US" dirty="0"/>
              <a:t>end of </a:t>
            </a:r>
            <a:r>
              <a:rPr lang="en-US" dirty="0" smtClean="0"/>
              <a:t>strut </a:t>
            </a:r>
            <a:r>
              <a:rPr lang="en-US" dirty="0"/>
              <a:t>assembly </a:t>
            </a:r>
            <a:r>
              <a:rPr lang="en-US" dirty="0" smtClean="0"/>
              <a:t>to frame </a:t>
            </a:r>
            <a:r>
              <a:rPr lang="en-US" dirty="0"/>
              <a:t>or </a:t>
            </a:r>
            <a:r>
              <a:rPr lang="en-US" dirty="0" err="1" smtClean="0"/>
              <a:t>unibody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Strut </a:t>
            </a:r>
            <a:r>
              <a:rPr lang="en-US" dirty="0"/>
              <a:t>rod </a:t>
            </a:r>
            <a:r>
              <a:rPr lang="en-US" dirty="0" smtClean="0"/>
              <a:t>nut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Hex </a:t>
            </a:r>
            <a:r>
              <a:rPr lang="en-US" dirty="0"/>
              <a:t>nut </a:t>
            </a:r>
            <a:r>
              <a:rPr lang="en-US" dirty="0" smtClean="0"/>
              <a:t>that holds shock </a:t>
            </a:r>
            <a:r>
              <a:rPr lang="en-US" dirty="0"/>
              <a:t>absorber rod in </a:t>
            </a:r>
            <a:r>
              <a:rPr lang="en-US" dirty="0" smtClean="0"/>
              <a:t>upper strut retainer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Strut Assembly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Damper </a:t>
            </a:r>
            <a:r>
              <a:rPr lang="en-US" dirty="0" smtClean="0"/>
              <a:t>unit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Shock that fits </a:t>
            </a:r>
            <a:r>
              <a:rPr lang="en-US" dirty="0"/>
              <a:t>inside </a:t>
            </a:r>
            <a:r>
              <a:rPr lang="en-US" dirty="0" smtClean="0"/>
              <a:t>coil </a:t>
            </a:r>
            <a:r>
              <a:rPr lang="en-US" dirty="0"/>
              <a:t>spring to prevent </a:t>
            </a:r>
            <a:r>
              <a:rPr lang="en-US" dirty="0" smtClean="0"/>
              <a:t>excessive jounce </a:t>
            </a:r>
            <a:r>
              <a:rPr lang="en-US" dirty="0"/>
              <a:t>and </a:t>
            </a:r>
            <a:r>
              <a:rPr lang="en-US" dirty="0" smtClean="0"/>
              <a:t>rebound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Strut </a:t>
            </a:r>
            <a:r>
              <a:rPr lang="en-US" dirty="0"/>
              <a:t>shock absorber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Similar </a:t>
            </a:r>
            <a:r>
              <a:rPr lang="en-US" dirty="0"/>
              <a:t>to </a:t>
            </a:r>
            <a:r>
              <a:rPr lang="en-US" dirty="0" smtClean="0"/>
              <a:t>conventional shock absorber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Longer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Provisions for </a:t>
            </a:r>
            <a:r>
              <a:rPr lang="en-US" dirty="0"/>
              <a:t>mounting </a:t>
            </a:r>
            <a:r>
              <a:rPr lang="en-US" dirty="0" smtClean="0"/>
              <a:t>and holding steering </a:t>
            </a:r>
            <a:r>
              <a:rPr lang="en-US" dirty="0"/>
              <a:t>knuckle </a:t>
            </a:r>
            <a:r>
              <a:rPr lang="en-US" dirty="0" smtClean="0"/>
              <a:t>or bearing </a:t>
            </a:r>
            <a:r>
              <a:rPr lang="en-US" dirty="0"/>
              <a:t>support </a:t>
            </a:r>
            <a:r>
              <a:rPr lang="en-US" dirty="0" smtClean="0"/>
              <a:t>and spring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Strut Assembly (Cont.)</a:t>
            </a:r>
          </a:p>
        </p:txBody>
      </p:sp>
      <p:pic>
        <p:nvPicPr>
          <p:cNvPr id="55299" name="Content Placeholder 3" descr="76-13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1238" y="1666875"/>
            <a:ext cx="7408862" cy="4665663"/>
          </a:xfrm>
        </p:spPr>
      </p:pic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7951788" y="6302375"/>
            <a:ext cx="9699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Sway Bar (Stabilizer Bar)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Keeps body </a:t>
            </a:r>
            <a:r>
              <a:rPr lang="en-US" dirty="0"/>
              <a:t>from leaning excessively in sharp </a:t>
            </a:r>
            <a:r>
              <a:rPr lang="en-US" dirty="0" smtClean="0"/>
              <a:t>turns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Fastens to both lower control arms and to frame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Sway </a:t>
            </a:r>
            <a:r>
              <a:rPr lang="en-US" dirty="0"/>
              <a:t>bar links connect </a:t>
            </a:r>
            <a:r>
              <a:rPr lang="en-US" dirty="0" smtClean="0"/>
              <a:t>sway </a:t>
            </a:r>
            <a:r>
              <a:rPr lang="en-US" dirty="0"/>
              <a:t>bar </a:t>
            </a:r>
            <a:r>
              <a:rPr lang="en-US" dirty="0" smtClean="0"/>
              <a:t>to control arms</a:t>
            </a:r>
            <a:endParaRPr lang="en-US" dirty="0"/>
          </a:p>
        </p:txBody>
      </p:sp>
      <p:pic>
        <p:nvPicPr>
          <p:cNvPr id="56324" name="Content Placeholder 4" descr="76-14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20888" y="3873500"/>
            <a:ext cx="5235575" cy="2722563"/>
          </a:xfrm>
        </p:spPr>
      </p:pic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8210550" y="6226175"/>
            <a:ext cx="7508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(Moog)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Track Rod (Lateral Control Rod)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Track rod or lateral </a:t>
            </a:r>
            <a:r>
              <a:rPr lang="en-US" dirty="0"/>
              <a:t>control </a:t>
            </a:r>
            <a:r>
              <a:rPr lang="en-US" dirty="0" smtClean="0"/>
              <a:t>rod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</a:t>
            </a:r>
            <a:r>
              <a:rPr lang="en-US" dirty="0" smtClean="0"/>
              <a:t>ometimes </a:t>
            </a:r>
            <a:r>
              <a:rPr lang="en-US" dirty="0"/>
              <a:t>used on rear suspension systems </a:t>
            </a:r>
            <a:r>
              <a:rPr lang="en-US" dirty="0" smtClean="0"/>
              <a:t>to prevent </a:t>
            </a:r>
            <a:r>
              <a:rPr lang="en-US" dirty="0"/>
              <a:t>side-to-side axle movement during </a:t>
            </a:r>
            <a:r>
              <a:rPr lang="en-US" dirty="0" smtClean="0"/>
              <a:t>cornering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Track </a:t>
            </a:r>
            <a:r>
              <a:rPr lang="en-US" dirty="0"/>
              <a:t>rod is almost parallel to </a:t>
            </a:r>
            <a:r>
              <a:rPr lang="en-US" dirty="0" smtClean="0"/>
              <a:t>rear axle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One </a:t>
            </a:r>
            <a:r>
              <a:rPr lang="en-US" dirty="0"/>
              <a:t>end of </a:t>
            </a:r>
            <a:r>
              <a:rPr lang="en-US" dirty="0" smtClean="0"/>
              <a:t>rod </a:t>
            </a:r>
            <a:r>
              <a:rPr lang="en-US" dirty="0"/>
              <a:t>is fastened to </a:t>
            </a:r>
            <a:r>
              <a:rPr lang="en-US" dirty="0" smtClean="0"/>
              <a:t>axle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Other </a:t>
            </a:r>
            <a:r>
              <a:rPr lang="en-US" dirty="0"/>
              <a:t>end of </a:t>
            </a:r>
            <a:r>
              <a:rPr lang="en-US" dirty="0" smtClean="0"/>
              <a:t>rod </a:t>
            </a:r>
            <a:r>
              <a:rPr lang="en-US" dirty="0"/>
              <a:t>is fastened to </a:t>
            </a:r>
            <a:r>
              <a:rPr lang="en-US" dirty="0" smtClean="0"/>
              <a:t>frame or body </a:t>
            </a:r>
            <a:r>
              <a:rPr lang="en-US" dirty="0"/>
              <a:t>structure on </a:t>
            </a:r>
            <a:r>
              <a:rPr lang="en-US" dirty="0" smtClean="0"/>
              <a:t>opposite </a:t>
            </a:r>
            <a:r>
              <a:rPr lang="en-US" dirty="0"/>
              <a:t>side of </a:t>
            </a:r>
            <a:r>
              <a:rPr lang="en-US" dirty="0" smtClean="0"/>
              <a:t>vehicle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Track Rod (Lateral Control Rod)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58371" name="Content Placeholder 3" descr="76-15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7725" y="1482725"/>
            <a:ext cx="7950200" cy="5140325"/>
          </a:xfrm>
        </p:spPr>
      </p:pic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390525" y="6469063"/>
            <a:ext cx="969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Jounce Bumpers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Blocks of hard rubber that keep suspension system parts from hitting the frame or body when car hits large bumps or holes</a:t>
            </a:r>
          </a:p>
          <a:p>
            <a:r>
              <a:rPr lang="en-US" dirty="0" smtClean="0"/>
              <a:t>If you drive over a large hump in road too quickly, you will hear a loud thud or bang</a:t>
            </a:r>
          </a:p>
          <a:p>
            <a:pPr marL="742950" indent="-285750">
              <a:buFont typeface="Helvetica" pitchFamily="34" charset="0"/>
              <a:buChar char="–"/>
            </a:pPr>
            <a:r>
              <a:rPr lang="en-US" sz="2600" dirty="0" smtClean="0"/>
              <a:t>Suspension arms hit the jounce bumpers</a:t>
            </a:r>
          </a:p>
          <a:p>
            <a:pPr marL="742950" indent="-285750">
              <a:buFont typeface="Helvetica" pitchFamily="34" charset="0"/>
              <a:buChar char="–"/>
            </a:pPr>
            <a:r>
              <a:rPr lang="en-US" sz="2600" dirty="0" smtClean="0"/>
              <a:t>Warns driver that tires are leaving road surface</a:t>
            </a:r>
            <a:endParaRPr lang="en-US" sz="2600" dirty="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Long-Short Arm Suspension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4608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Uses </a:t>
            </a:r>
            <a:r>
              <a:rPr lang="en-US" dirty="0"/>
              <a:t>control arms </a:t>
            </a:r>
            <a:r>
              <a:rPr lang="en-US" dirty="0" smtClean="0"/>
              <a:t>of different </a:t>
            </a:r>
            <a:r>
              <a:rPr lang="en-US" dirty="0"/>
              <a:t>lengths to keep </a:t>
            </a:r>
            <a:r>
              <a:rPr lang="en-US" dirty="0" smtClean="0"/>
              <a:t>tires </a:t>
            </a:r>
            <a:r>
              <a:rPr lang="en-US" dirty="0"/>
              <a:t>from tilting </a:t>
            </a:r>
            <a:r>
              <a:rPr lang="en-US" dirty="0" smtClean="0"/>
              <a:t>with suspension action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Upper </a:t>
            </a:r>
            <a:r>
              <a:rPr lang="en-US" dirty="0"/>
              <a:t>control arms are </a:t>
            </a:r>
            <a:r>
              <a:rPr lang="en-US" dirty="0" smtClean="0"/>
              <a:t>shorter than lower </a:t>
            </a:r>
            <a:r>
              <a:rPr lang="en-US" dirty="0"/>
              <a:t>control </a:t>
            </a:r>
            <a:r>
              <a:rPr lang="en-US" dirty="0" smtClean="0"/>
              <a:t>arms</a:t>
            </a:r>
            <a:endParaRPr lang="en-US" dirty="0"/>
          </a:p>
        </p:txBody>
      </p:sp>
      <p:pic>
        <p:nvPicPr>
          <p:cNvPr id="59396" name="Content Placeholder 6" descr="76-16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91088" y="1485900"/>
            <a:ext cx="4149725" cy="5146675"/>
          </a:xfrm>
        </p:spPr>
      </p:pic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4110038" y="6334125"/>
            <a:ext cx="781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(Lexus)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Torsion Bar Suspension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Suspension system that </a:t>
            </a:r>
            <a:r>
              <a:rPr lang="en-US" dirty="0"/>
              <a:t>contains torsion bar springs instead of </a:t>
            </a:r>
            <a:r>
              <a:rPr lang="en-US" dirty="0" smtClean="0"/>
              <a:t>coil springs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Most torsion bar suspensions allow easy adjustment of curb height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Distance from road to specific point on car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By </a:t>
            </a:r>
            <a:r>
              <a:rPr lang="en-US" dirty="0"/>
              <a:t>turning </a:t>
            </a:r>
            <a:r>
              <a:rPr lang="en-US" dirty="0" smtClean="0"/>
              <a:t>adjustment bolt</a:t>
            </a:r>
            <a:r>
              <a:rPr lang="en-US" dirty="0"/>
              <a:t>, you can increase or </a:t>
            </a:r>
            <a:r>
              <a:rPr lang="en-US" dirty="0" smtClean="0"/>
              <a:t>decrease tension on torsion bar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This either raises or lowers frame and/or body of vehicle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MacPherson Strut Suspension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Uses only one control arm and strut assembly to support each wheel assembly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Modified strut suspension </a:t>
            </a:r>
            <a:r>
              <a:rPr lang="en-US" dirty="0"/>
              <a:t>has </a:t>
            </a:r>
            <a:r>
              <a:rPr lang="en-US" dirty="0" smtClean="0"/>
              <a:t>coil </a:t>
            </a:r>
            <a:r>
              <a:rPr lang="en-US" dirty="0"/>
              <a:t>spring mounted on top of </a:t>
            </a:r>
            <a:r>
              <a:rPr lang="en-US" dirty="0" smtClean="0"/>
              <a:t>lower </a:t>
            </a:r>
            <a:r>
              <a:rPr lang="en-US" dirty="0"/>
              <a:t>control arm, not around </a:t>
            </a:r>
            <a:r>
              <a:rPr lang="en-US" dirty="0" smtClean="0"/>
              <a:t>strut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</a:t>
            </a:r>
            <a:r>
              <a:rPr lang="en-US" dirty="0" smtClean="0"/>
              <a:t>ost common type </a:t>
            </a:r>
            <a:r>
              <a:rPr lang="en-US" dirty="0"/>
              <a:t>of suspension found on late-model </a:t>
            </a:r>
            <a:r>
              <a:rPr lang="en-US" dirty="0" smtClean="0"/>
              <a:t>cars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err="1" smtClean="0"/>
              <a:t>MacPherson</a:t>
            </a:r>
            <a:r>
              <a:rPr lang="en-US" altLang="en-US" smtClean="0"/>
              <a:t> Strut Suspension (Cont.)</a:t>
            </a:r>
          </a:p>
        </p:txBody>
      </p:sp>
      <p:pic>
        <p:nvPicPr>
          <p:cNvPr id="62467" name="Content Placeholder 3" descr="76-17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838" y="2098675"/>
            <a:ext cx="8756650" cy="4083050"/>
          </a:xfrm>
        </p:spPr>
      </p:pic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Pickup Truck Suspension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Pickup trucks use numerous suspension </a:t>
            </a:r>
            <a:r>
              <a:rPr lang="en-US" dirty="0" smtClean="0"/>
              <a:t>system designs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Long-short control arm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err="1" smtClean="0"/>
              <a:t>MacPherson</a:t>
            </a:r>
            <a:r>
              <a:rPr lang="en-US" dirty="0" smtClean="0"/>
              <a:t> strut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</a:t>
            </a:r>
            <a:r>
              <a:rPr lang="en-US" dirty="0" smtClean="0"/>
              <a:t>olid axle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</a:t>
            </a:r>
            <a:r>
              <a:rPr lang="en-US" dirty="0" smtClean="0"/>
              <a:t>win axle suspension</a:t>
            </a:r>
            <a:endParaRPr lang="en-US" dirty="0"/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Or </a:t>
            </a:r>
            <a:r>
              <a:rPr lang="en-US" dirty="0"/>
              <a:t>twin I-beam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Control </a:t>
            </a:r>
            <a:r>
              <a:rPr lang="en-US" dirty="0"/>
              <a:t>arm and strut types are </a:t>
            </a:r>
            <a:r>
              <a:rPr lang="en-US" dirty="0" smtClean="0"/>
              <a:t>basically the </a:t>
            </a:r>
            <a:r>
              <a:rPr lang="en-US" dirty="0"/>
              <a:t>same as those used on passenger </a:t>
            </a:r>
            <a:r>
              <a:rPr lang="en-US" dirty="0" smtClean="0"/>
              <a:t>cars </a:t>
            </a:r>
            <a:r>
              <a:rPr lang="en-US" dirty="0"/>
              <a:t>but </a:t>
            </a:r>
            <a:r>
              <a:rPr lang="en-US" dirty="0" smtClean="0"/>
              <a:t>heavier </a:t>
            </a:r>
            <a:r>
              <a:rPr lang="en-US" dirty="0"/>
              <a:t>and </a:t>
            </a:r>
            <a:r>
              <a:rPr lang="en-US" dirty="0" smtClean="0"/>
              <a:t>stronger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Rear Suspension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Similar </a:t>
            </a:r>
            <a:r>
              <a:rPr lang="en-US" dirty="0"/>
              <a:t>to front </a:t>
            </a:r>
            <a:r>
              <a:rPr lang="en-US" dirty="0" smtClean="0"/>
              <a:t>suspension systems</a:t>
            </a:r>
            <a:r>
              <a:rPr lang="en-US" dirty="0"/>
              <a:t>, but </a:t>
            </a:r>
            <a:r>
              <a:rPr lang="en-US" dirty="0" smtClean="0"/>
              <a:t>normally, </a:t>
            </a:r>
            <a:r>
              <a:rPr lang="en-US" dirty="0"/>
              <a:t>do not </a:t>
            </a:r>
            <a:r>
              <a:rPr lang="en-US" dirty="0" smtClean="0"/>
              <a:t>provide for steering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With </a:t>
            </a:r>
            <a:r>
              <a:rPr lang="en-US" dirty="0" smtClean="0"/>
              <a:t>rear-wheel drive </a:t>
            </a:r>
            <a:r>
              <a:rPr lang="en-US" dirty="0"/>
              <a:t>vehicle, </a:t>
            </a:r>
            <a:r>
              <a:rPr lang="en-US" dirty="0" smtClean="0"/>
              <a:t>rear </a:t>
            </a:r>
            <a:r>
              <a:rPr lang="en-US" dirty="0"/>
              <a:t>axle housing may be solid</a:t>
            </a:r>
            <a:r>
              <a:rPr lang="en-US" dirty="0" smtClean="0"/>
              <a:t>, resulting </a:t>
            </a:r>
            <a:r>
              <a:rPr lang="en-US" dirty="0"/>
              <a:t>in </a:t>
            </a:r>
            <a:r>
              <a:rPr lang="en-US" dirty="0" err="1"/>
              <a:t>nonindependent</a:t>
            </a:r>
            <a:r>
              <a:rPr lang="en-US" dirty="0"/>
              <a:t> </a:t>
            </a:r>
            <a:r>
              <a:rPr lang="en-US" dirty="0" smtClean="0"/>
              <a:t>suspension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Rear </a:t>
            </a:r>
            <a:r>
              <a:rPr lang="en-US" dirty="0"/>
              <a:t>swing axles and independent suspension </a:t>
            </a:r>
            <a:r>
              <a:rPr lang="en-US" dirty="0" smtClean="0"/>
              <a:t>can be used</a:t>
            </a:r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Rear Suspension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65539" name="Content Placeholder 3" descr="76-21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97025" y="1657350"/>
            <a:ext cx="6227763" cy="4857750"/>
          </a:xfrm>
        </p:spPr>
      </p:pic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7948613" y="6146800"/>
            <a:ext cx="66992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(Ford)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Dead Axle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560887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Solid </a:t>
            </a:r>
            <a:r>
              <a:rPr lang="en-US" dirty="0"/>
              <a:t>rear axle </a:t>
            </a:r>
            <a:r>
              <a:rPr lang="en-US" dirty="0" smtClean="0"/>
              <a:t>on </a:t>
            </a:r>
            <a:r>
              <a:rPr lang="en-US" dirty="0"/>
              <a:t>front-wheel drive </a:t>
            </a:r>
            <a:r>
              <a:rPr lang="en-US" dirty="0" smtClean="0"/>
              <a:t>vehicle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Front wheels </a:t>
            </a:r>
            <a:r>
              <a:rPr lang="en-US" dirty="0"/>
              <a:t>transfer driving power to </a:t>
            </a:r>
            <a:r>
              <a:rPr lang="en-US" dirty="0" smtClean="0"/>
              <a:t>road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Rear axle </a:t>
            </a:r>
            <a:r>
              <a:rPr lang="en-US" dirty="0"/>
              <a:t>is simply </a:t>
            </a:r>
            <a:r>
              <a:rPr lang="en-US" dirty="0" smtClean="0"/>
              <a:t>straight</a:t>
            </a:r>
            <a:r>
              <a:rPr lang="en-US" dirty="0"/>
              <a:t>, or solid, </a:t>
            </a:r>
            <a:r>
              <a:rPr lang="en-US" dirty="0" smtClean="0"/>
              <a:t>axle</a:t>
            </a:r>
            <a:endParaRPr lang="en-US" dirty="0"/>
          </a:p>
        </p:txBody>
      </p:sp>
      <p:pic>
        <p:nvPicPr>
          <p:cNvPr id="66564" name="Content Placeholder 4" descr="76-22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7738" y="2276475"/>
            <a:ext cx="4214812" cy="3521075"/>
          </a:xfrm>
        </p:spPr>
      </p:pic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8328025" y="6315075"/>
            <a:ext cx="722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(Saab)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Semi-Independent Suspension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Right </a:t>
            </a:r>
            <a:r>
              <a:rPr lang="en-US" dirty="0"/>
              <a:t>and left wheels are partially independent of each other 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This </a:t>
            </a:r>
            <a:r>
              <a:rPr lang="en-US" dirty="0"/>
              <a:t>type of suspension uses </a:t>
            </a:r>
            <a:r>
              <a:rPr lang="en-US" dirty="0" smtClean="0"/>
              <a:t>flexible axle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Since </a:t>
            </a:r>
            <a:r>
              <a:rPr lang="en-US" dirty="0" smtClean="0"/>
              <a:t>axle </a:t>
            </a:r>
            <a:r>
              <a:rPr lang="en-US" dirty="0"/>
              <a:t>can </a:t>
            </a:r>
            <a:r>
              <a:rPr lang="en-US" dirty="0" smtClean="0"/>
              <a:t>flex </a:t>
            </a:r>
            <a:r>
              <a:rPr lang="en-US" dirty="0"/>
              <a:t>or twist, </a:t>
            </a:r>
            <a:r>
              <a:rPr lang="en-US" dirty="0" smtClean="0"/>
              <a:t>effect on other </a:t>
            </a:r>
            <a:r>
              <a:rPr lang="en-US" dirty="0"/>
              <a:t>tire is </a:t>
            </a:r>
            <a:r>
              <a:rPr lang="en-US" dirty="0" smtClean="0"/>
              <a:t>minimized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Independent Rear Suspension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Independent </a:t>
            </a:r>
            <a:r>
              <a:rPr lang="en-US" dirty="0"/>
              <a:t>suspension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</a:t>
            </a:r>
            <a:r>
              <a:rPr lang="en-US" dirty="0" smtClean="0"/>
              <a:t>ncreases ride smoothness </a:t>
            </a:r>
            <a:r>
              <a:rPr lang="en-US" dirty="0"/>
              <a:t>and cornering </a:t>
            </a:r>
            <a:r>
              <a:rPr lang="en-US" dirty="0" smtClean="0"/>
              <a:t>capabilities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Variations</a:t>
            </a:r>
            <a:r>
              <a:rPr lang="en-US" dirty="0"/>
              <a:t> </a:t>
            </a:r>
            <a:r>
              <a:rPr lang="en-US" dirty="0" smtClean="0"/>
              <a:t>of </a:t>
            </a:r>
            <a:r>
              <a:rPr lang="en-US" dirty="0"/>
              <a:t>this </a:t>
            </a:r>
            <a:r>
              <a:rPr lang="en-US" dirty="0" smtClean="0"/>
              <a:t>design </a:t>
            </a:r>
            <a:r>
              <a:rPr lang="en-US" dirty="0"/>
              <a:t>can be used </a:t>
            </a:r>
            <a:r>
              <a:rPr lang="en-US" dirty="0" smtClean="0"/>
              <a:t>with either front- </a:t>
            </a:r>
            <a:r>
              <a:rPr lang="en-US" dirty="0"/>
              <a:t>or rear-wheel drive </a:t>
            </a:r>
            <a:r>
              <a:rPr lang="en-US" dirty="0" smtClean="0"/>
              <a:t>vehicle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Trailing-Arm Independent Rear Suspension</a:t>
            </a:r>
          </a:p>
        </p:txBody>
      </p:sp>
      <p:pic>
        <p:nvPicPr>
          <p:cNvPr id="69635" name="Content Placeholder 3" descr="76-23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871663"/>
            <a:ext cx="8640762" cy="4454525"/>
          </a:xfrm>
        </p:spPr>
      </p:pic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8186738" y="6296025"/>
            <a:ext cx="84931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(Toyota)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Double Wishbone Suspension</a:t>
            </a:r>
          </a:p>
        </p:txBody>
      </p:sp>
      <p:pic>
        <p:nvPicPr>
          <p:cNvPr id="70659" name="Content Placeholder 3" descr="76-25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90613" y="1482725"/>
            <a:ext cx="7140575" cy="5140325"/>
          </a:xfrm>
        </p:spPr>
      </p:pic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8231188" y="6253163"/>
            <a:ext cx="830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Suspension Leveling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Maintains ride </a:t>
            </a:r>
            <a:r>
              <a:rPr lang="en-US" dirty="0"/>
              <a:t>height and vehicle attitude 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Attitude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Height ratio between </a:t>
            </a:r>
            <a:r>
              <a:rPr lang="en-US" dirty="0"/>
              <a:t>front and rear of </a:t>
            </a:r>
            <a:r>
              <a:rPr lang="en-US" dirty="0" smtClean="0"/>
              <a:t>body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Manual </a:t>
            </a:r>
            <a:r>
              <a:rPr lang="en-US" dirty="0"/>
              <a:t>suspension leveling system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Air shocks </a:t>
            </a:r>
            <a:r>
              <a:rPr lang="en-US" dirty="0"/>
              <a:t>and </a:t>
            </a:r>
            <a:r>
              <a:rPr lang="en-US" dirty="0" smtClean="0"/>
              <a:t>electric compressor counteract changes in passenger and luggage weight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Suspension Leveling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Automatic suspension leveling systems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Air shocks </a:t>
            </a:r>
            <a:r>
              <a:rPr lang="en-US" dirty="0"/>
              <a:t>or air springs, height sensors, and </a:t>
            </a:r>
            <a:r>
              <a:rPr lang="en-US" dirty="0" smtClean="0"/>
              <a:t>compressor to maintain </a:t>
            </a:r>
            <a:r>
              <a:rPr lang="en-US" dirty="0"/>
              <a:t>curb </a:t>
            </a:r>
            <a:r>
              <a:rPr lang="en-US" dirty="0" smtClean="0"/>
              <a:t>height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Electronic </a:t>
            </a:r>
            <a:r>
              <a:rPr lang="en-US" dirty="0"/>
              <a:t>height control system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Height</a:t>
            </a:r>
            <a:r>
              <a:rPr lang="en-US" dirty="0"/>
              <a:t> </a:t>
            </a:r>
            <a:r>
              <a:rPr lang="en-US" dirty="0" smtClean="0"/>
              <a:t>sensors </a:t>
            </a:r>
            <a:r>
              <a:rPr lang="en-US" dirty="0"/>
              <a:t>and </a:t>
            </a:r>
            <a:r>
              <a:rPr lang="en-US" dirty="0" smtClean="0"/>
              <a:t>electronic </a:t>
            </a:r>
            <a:r>
              <a:rPr lang="en-US" dirty="0"/>
              <a:t>control module </a:t>
            </a:r>
            <a:r>
              <a:rPr lang="en-US" dirty="0" smtClean="0"/>
              <a:t>control operation </a:t>
            </a:r>
            <a:r>
              <a:rPr lang="en-US" dirty="0"/>
              <a:t>of </a:t>
            </a:r>
            <a:r>
              <a:rPr lang="en-US" dirty="0" smtClean="0"/>
              <a:t>small </a:t>
            </a:r>
            <a:r>
              <a:rPr lang="en-US" dirty="0"/>
              <a:t>electric air compressor</a:t>
            </a:r>
            <a:r>
              <a:rPr lang="en-US" dirty="0" smtClean="0"/>
              <a:t>, which </a:t>
            </a:r>
            <a:r>
              <a:rPr lang="en-US" dirty="0"/>
              <a:t>maintains </a:t>
            </a:r>
            <a:r>
              <a:rPr lang="en-US" dirty="0" smtClean="0"/>
              <a:t>correct </a:t>
            </a:r>
            <a:r>
              <a:rPr lang="en-US" dirty="0"/>
              <a:t>ride </a:t>
            </a:r>
            <a:r>
              <a:rPr lang="en-US" dirty="0" smtClean="0"/>
              <a:t>height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Suspension Leveling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73731" name="Content Placeholder 3" descr="76-27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095500"/>
            <a:ext cx="8640762" cy="3941763"/>
          </a:xfrm>
        </p:spPr>
      </p:pic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8266113" y="6037263"/>
            <a:ext cx="669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(Ford)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Electronic Height Control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Main </a:t>
            </a:r>
            <a:r>
              <a:rPr lang="en-US" dirty="0"/>
              <a:t>parts </a:t>
            </a:r>
            <a:r>
              <a:rPr lang="en-US" dirty="0" smtClean="0"/>
              <a:t>include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Height </a:t>
            </a:r>
            <a:r>
              <a:rPr lang="en-US" dirty="0" smtClean="0"/>
              <a:t>sensor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Lever operated</a:t>
            </a:r>
            <a:r>
              <a:rPr lang="en-US" dirty="0"/>
              <a:t> </a:t>
            </a:r>
            <a:r>
              <a:rPr lang="en-US" dirty="0" smtClean="0"/>
              <a:t>switch </a:t>
            </a:r>
            <a:r>
              <a:rPr lang="en-US" dirty="0"/>
              <a:t>that reacts to changes in </a:t>
            </a:r>
            <a:r>
              <a:rPr lang="en-US" dirty="0" smtClean="0"/>
              <a:t>body height </a:t>
            </a:r>
            <a:r>
              <a:rPr lang="en-US" dirty="0"/>
              <a:t>and suspension </a:t>
            </a:r>
            <a:r>
              <a:rPr lang="en-US" dirty="0" smtClean="0"/>
              <a:t>movement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Compressor assembly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Motor</a:t>
            </a:r>
            <a:r>
              <a:rPr lang="en-US" dirty="0"/>
              <a:t>-powered air pump that </a:t>
            </a:r>
            <a:r>
              <a:rPr lang="en-US" dirty="0" smtClean="0"/>
              <a:t>produces pressure </a:t>
            </a:r>
            <a:r>
              <a:rPr lang="en-US" dirty="0"/>
              <a:t>for </a:t>
            </a:r>
            <a:r>
              <a:rPr lang="en-US" dirty="0" smtClean="0"/>
              <a:t>system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Electronic Height Control System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Pressure lines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Air hoses that connect </a:t>
            </a:r>
            <a:r>
              <a:rPr lang="en-US" dirty="0" smtClean="0"/>
              <a:t>compressor </a:t>
            </a:r>
            <a:r>
              <a:rPr lang="en-US" dirty="0"/>
              <a:t>to </a:t>
            </a:r>
            <a:r>
              <a:rPr lang="en-US" dirty="0" smtClean="0"/>
              <a:t>air </a:t>
            </a:r>
            <a:r>
              <a:rPr lang="en-US" dirty="0"/>
              <a:t>shock </a:t>
            </a:r>
            <a:r>
              <a:rPr lang="en-US" dirty="0" smtClean="0"/>
              <a:t>absorbers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Air shocks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A</a:t>
            </a:r>
            <a:r>
              <a:rPr lang="en-US" dirty="0" smtClean="0"/>
              <a:t>ir</a:t>
            </a:r>
            <a:r>
              <a:rPr lang="en-US" dirty="0"/>
              <a:t>-</a:t>
            </a:r>
            <a:r>
              <a:rPr lang="en-US" dirty="0" smtClean="0"/>
              <a:t>filled </a:t>
            </a:r>
            <a:r>
              <a:rPr lang="en-US" dirty="0"/>
              <a:t>shock absorbers </a:t>
            </a:r>
            <a:r>
              <a:rPr lang="en-US" dirty="0" smtClean="0"/>
              <a:t>act on suspension </a:t>
            </a:r>
            <a:r>
              <a:rPr lang="en-US" dirty="0"/>
              <a:t>system to alter ride </a:t>
            </a:r>
            <a:r>
              <a:rPr lang="en-US" dirty="0" smtClean="0"/>
              <a:t>height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Sensor link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L</a:t>
            </a:r>
            <a:r>
              <a:rPr lang="en-US" dirty="0" smtClean="0"/>
              <a:t>inkage </a:t>
            </a:r>
            <a:r>
              <a:rPr lang="en-US" dirty="0"/>
              <a:t>rod </a:t>
            </a:r>
            <a:r>
              <a:rPr lang="en-US" dirty="0" smtClean="0"/>
              <a:t>that connects height </a:t>
            </a:r>
            <a:r>
              <a:rPr lang="en-US" dirty="0"/>
              <a:t>sensor to </a:t>
            </a:r>
            <a:r>
              <a:rPr lang="en-US" dirty="0" smtClean="0"/>
              <a:t>suspension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Electronic Height Control System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Solenoid valve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Solenoid-operated </a:t>
            </a:r>
            <a:r>
              <a:rPr lang="en-US" dirty="0"/>
              <a:t>air valve that can release air pressure from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Suspension </a:t>
            </a:r>
            <a:r>
              <a:rPr lang="en-US" dirty="0"/>
              <a:t>control </a:t>
            </a:r>
            <a:r>
              <a:rPr lang="en-US" dirty="0" smtClean="0"/>
              <a:t>module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An </a:t>
            </a:r>
            <a:r>
              <a:rPr lang="en-US" dirty="0"/>
              <a:t>ECM or small </a:t>
            </a:r>
            <a:r>
              <a:rPr lang="en-US" dirty="0" smtClean="0"/>
              <a:t>computer that </a:t>
            </a:r>
            <a:r>
              <a:rPr lang="en-US" dirty="0"/>
              <a:t>operates </a:t>
            </a:r>
            <a:r>
              <a:rPr lang="en-US" dirty="0" smtClean="0"/>
              <a:t>solenoid </a:t>
            </a:r>
            <a:r>
              <a:rPr lang="en-US" dirty="0"/>
              <a:t>valve by </a:t>
            </a:r>
            <a:r>
              <a:rPr lang="en-US" dirty="0" smtClean="0"/>
              <a:t>responding to </a:t>
            </a:r>
            <a:r>
              <a:rPr lang="en-US" dirty="0"/>
              <a:t>signals from </a:t>
            </a:r>
            <a:r>
              <a:rPr lang="en-US" dirty="0" smtClean="0"/>
              <a:t>height sensor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Electronic Suspension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Various sensors</a:t>
            </a:r>
            <a:r>
              <a:rPr lang="en-US" dirty="0"/>
              <a:t>, </a:t>
            </a:r>
            <a:r>
              <a:rPr lang="en-US" dirty="0" smtClean="0"/>
              <a:t>computer</a:t>
            </a:r>
            <a:r>
              <a:rPr lang="en-US" dirty="0"/>
              <a:t>, and shock absorber </a:t>
            </a:r>
            <a:r>
              <a:rPr lang="en-US" dirty="0" smtClean="0"/>
              <a:t>actuators control </a:t>
            </a:r>
            <a:r>
              <a:rPr lang="en-US" dirty="0"/>
              <a:t>ride </a:t>
            </a:r>
            <a:r>
              <a:rPr lang="en-US" dirty="0" smtClean="0"/>
              <a:t>stiffness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Major </a:t>
            </a:r>
            <a:r>
              <a:rPr lang="en-US" dirty="0"/>
              <a:t>components </a:t>
            </a:r>
            <a:r>
              <a:rPr lang="en-US" dirty="0" smtClean="0"/>
              <a:t>include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Steering </a:t>
            </a:r>
            <a:r>
              <a:rPr lang="en-US" dirty="0" smtClean="0"/>
              <a:t>sensor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Detects</a:t>
            </a:r>
            <a:r>
              <a:rPr lang="en-US" dirty="0"/>
              <a:t> </a:t>
            </a:r>
            <a:r>
              <a:rPr lang="en-US" dirty="0" smtClean="0"/>
              <a:t>steering </a:t>
            </a:r>
            <a:r>
              <a:rPr lang="en-US" dirty="0"/>
              <a:t>wheel rotational direction and speed</a:t>
            </a:r>
            <a:r>
              <a:rPr lang="en-US" dirty="0" smtClean="0"/>
              <a:t>, and </a:t>
            </a:r>
            <a:r>
              <a:rPr lang="en-US" dirty="0"/>
              <a:t>feeds data about vehicle direction to </a:t>
            </a:r>
            <a:r>
              <a:rPr lang="en-US" dirty="0" smtClean="0"/>
              <a:t>computer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Electronic Suspension System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Brake </a:t>
            </a:r>
            <a:r>
              <a:rPr lang="en-US" dirty="0" smtClean="0"/>
              <a:t>sensor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Uses brake </a:t>
            </a:r>
            <a:r>
              <a:rPr lang="en-US" dirty="0"/>
              <a:t>light </a:t>
            </a:r>
            <a:r>
              <a:rPr lang="en-US" dirty="0" smtClean="0"/>
              <a:t>switch to </a:t>
            </a:r>
            <a:r>
              <a:rPr lang="en-US" dirty="0"/>
              <a:t>report when </a:t>
            </a:r>
            <a:r>
              <a:rPr lang="en-US" dirty="0" smtClean="0"/>
              <a:t>brakes </a:t>
            </a:r>
            <a:r>
              <a:rPr lang="en-US" dirty="0"/>
              <a:t>are </a:t>
            </a:r>
            <a:r>
              <a:rPr lang="en-US" dirty="0" smtClean="0"/>
              <a:t>applied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Acceleration sensor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Throttle position sensor </a:t>
            </a:r>
            <a:r>
              <a:rPr lang="en-US" dirty="0"/>
              <a:t>and accelerator pedal sensor are </a:t>
            </a:r>
            <a:r>
              <a:rPr lang="en-US" dirty="0" smtClean="0"/>
              <a:t>used to </a:t>
            </a:r>
            <a:r>
              <a:rPr lang="en-US" dirty="0"/>
              <a:t>detect when </a:t>
            </a:r>
            <a:r>
              <a:rPr lang="en-US" dirty="0" smtClean="0"/>
              <a:t>car </a:t>
            </a:r>
            <a:r>
              <a:rPr lang="en-US" dirty="0"/>
              <a:t>is accelerating </a:t>
            </a:r>
            <a:r>
              <a:rPr lang="en-US" dirty="0" smtClean="0"/>
              <a:t>rapidly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Electronic Suspension System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Mode switch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Dash-mounted switch that allows </a:t>
            </a:r>
            <a:r>
              <a:rPr lang="en-US" dirty="0" smtClean="0"/>
              <a:t>driver </a:t>
            </a:r>
            <a:r>
              <a:rPr lang="en-US" dirty="0"/>
              <a:t>to choose </a:t>
            </a:r>
            <a:r>
              <a:rPr lang="en-US" dirty="0" smtClean="0"/>
              <a:t>desired </a:t>
            </a:r>
            <a:r>
              <a:rPr lang="en-US" dirty="0"/>
              <a:t>shock action or stiffness, and sometimes ride </a:t>
            </a:r>
            <a:r>
              <a:rPr lang="en-US" dirty="0" smtClean="0"/>
              <a:t>height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Electronic </a:t>
            </a:r>
            <a:r>
              <a:rPr lang="en-US" dirty="0"/>
              <a:t>control </a:t>
            </a:r>
            <a:r>
              <a:rPr lang="en-US" dirty="0" smtClean="0"/>
              <a:t>module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Small computer that uses </a:t>
            </a:r>
            <a:r>
              <a:rPr lang="en-US" dirty="0"/>
              <a:t>sensor inputs to control </a:t>
            </a:r>
            <a:r>
              <a:rPr lang="en-US" dirty="0" smtClean="0"/>
              <a:t>shock actuators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Shock </a:t>
            </a:r>
            <a:r>
              <a:rPr lang="en-US" dirty="0" smtClean="0"/>
              <a:t>actuators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Solenoid-operated </a:t>
            </a:r>
            <a:r>
              <a:rPr lang="en-US" dirty="0"/>
              <a:t>valves that control </a:t>
            </a:r>
            <a:r>
              <a:rPr lang="en-US" dirty="0" smtClean="0"/>
              <a:t>fluid flow</a:t>
            </a:r>
            <a:r>
              <a:rPr lang="en-US" dirty="0"/>
              <a:t> </a:t>
            </a:r>
            <a:r>
              <a:rPr lang="en-US" dirty="0" smtClean="0"/>
              <a:t>inside shock absorbers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Electronic Suspension System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80899" name="Content Placeholder 3" descr="76-28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1813" y="1666875"/>
            <a:ext cx="8397875" cy="4860925"/>
          </a:xfrm>
        </p:spPr>
      </p:pic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8059738" y="6157913"/>
            <a:ext cx="850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(Toyota)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Active Suspension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48468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Computer-controlled</a:t>
            </a:r>
            <a:r>
              <a:rPr lang="en-US" dirty="0"/>
              <a:t> </a:t>
            </a:r>
            <a:r>
              <a:rPr lang="en-US" dirty="0" smtClean="0"/>
              <a:t>hydraulic </a:t>
            </a:r>
            <a:r>
              <a:rPr lang="en-US" dirty="0"/>
              <a:t>rams </a:t>
            </a:r>
            <a:r>
              <a:rPr lang="en-US" dirty="0" smtClean="0"/>
              <a:t>control ride characteristics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Fully </a:t>
            </a:r>
            <a:r>
              <a:rPr lang="en-US" dirty="0"/>
              <a:t>active suspension is </a:t>
            </a:r>
            <a:r>
              <a:rPr lang="en-US" dirty="0" smtClean="0"/>
              <a:t>called “</a:t>
            </a:r>
            <a:r>
              <a:rPr lang="en-US" dirty="0"/>
              <a:t>intelligent suspension” because </a:t>
            </a:r>
            <a:r>
              <a:rPr lang="en-US" dirty="0" smtClean="0"/>
              <a:t>hydraulic system is computer-controlled</a:t>
            </a:r>
            <a:endParaRPr lang="en-US" dirty="0"/>
          </a:p>
        </p:txBody>
      </p:sp>
      <p:pic>
        <p:nvPicPr>
          <p:cNvPr id="81924" name="Content Placeholder 4" descr="76-30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3450" y="1912938"/>
            <a:ext cx="4273550" cy="4440237"/>
          </a:xfrm>
        </p:spPr>
      </p:pic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redit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2130</Words>
  <Application>Microsoft Office PowerPoint</Application>
  <PresentationFormat>On-screen Show (4:3)</PresentationFormat>
  <Paragraphs>349</Paragraphs>
  <Slides>60</Slides>
  <Notes>58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60</vt:i4>
      </vt:variant>
    </vt:vector>
  </HeadingPairs>
  <TitlesOfParts>
    <vt:vector size="64" baseType="lpstr">
      <vt:lpstr>Title Slide</vt:lpstr>
      <vt:lpstr>4_Custom Design</vt:lpstr>
      <vt:lpstr>Ojectives</vt:lpstr>
      <vt:lpstr>Content</vt:lpstr>
      <vt:lpstr>PowerPoint Presentation</vt:lpstr>
      <vt:lpstr>75</vt:lpstr>
      <vt:lpstr>Objectives</vt:lpstr>
      <vt:lpstr>Objectives</vt:lpstr>
      <vt:lpstr>Suspension System Technology Introduction</vt:lpstr>
      <vt:lpstr>Functions of a Suspension System</vt:lpstr>
      <vt:lpstr>Functions of a Suspension System (Cont.)</vt:lpstr>
      <vt:lpstr>Basic Suspension System</vt:lpstr>
      <vt:lpstr>Basic Suspension System (Cont.)</vt:lpstr>
      <vt:lpstr>Types of Suspension Systems</vt:lpstr>
      <vt:lpstr>Understeer and Oversteer</vt:lpstr>
      <vt:lpstr>Lateral Acceleration</vt:lpstr>
      <vt:lpstr>Suspension System Springs</vt:lpstr>
      <vt:lpstr>Coil Springs</vt:lpstr>
      <vt:lpstr>Leaf Springs</vt:lpstr>
      <vt:lpstr>Leaf Springs (Cont.)</vt:lpstr>
      <vt:lpstr>Air Springs</vt:lpstr>
      <vt:lpstr>Torsion Bars (Springs)</vt:lpstr>
      <vt:lpstr>Suspension Spring Specifications</vt:lpstr>
      <vt:lpstr>Control Arms</vt:lpstr>
      <vt:lpstr>Control Arms (Cont.)</vt:lpstr>
      <vt:lpstr>Strut Rod</vt:lpstr>
      <vt:lpstr>Ball Joints</vt:lpstr>
      <vt:lpstr>Shock Absorbers</vt:lpstr>
      <vt:lpstr>Shock Absorbers (Cont.)</vt:lpstr>
      <vt:lpstr>Shock Absorbers (Cont.)</vt:lpstr>
      <vt:lpstr>Shock Absorbers (Cont.)</vt:lpstr>
      <vt:lpstr>Strut Assembly</vt:lpstr>
      <vt:lpstr>Strut Assembly (Cont.)</vt:lpstr>
      <vt:lpstr>Strut Assembly (Cont.)</vt:lpstr>
      <vt:lpstr>Strut Assembly (Cont.)</vt:lpstr>
      <vt:lpstr>Strut Assembly (Cont.)</vt:lpstr>
      <vt:lpstr>Strut Assembly (Cont.)</vt:lpstr>
      <vt:lpstr>Sway Bar (Stabilizer Bar)</vt:lpstr>
      <vt:lpstr>Track Rod (Lateral Control Rod)</vt:lpstr>
      <vt:lpstr>Track Rod (Lateral Control Rod) (Cont.)</vt:lpstr>
      <vt:lpstr>Jounce Bumpers</vt:lpstr>
      <vt:lpstr>Long-Short Arm Suspension</vt:lpstr>
      <vt:lpstr>Torsion Bar Suspension</vt:lpstr>
      <vt:lpstr>MacPherson Strut Suspension</vt:lpstr>
      <vt:lpstr>MacPherson Strut Suspension (Cont.)</vt:lpstr>
      <vt:lpstr>Pickup Truck Suspension Systems</vt:lpstr>
      <vt:lpstr>Rear Suspension Systems</vt:lpstr>
      <vt:lpstr>Rear Suspension Systems (Cont.)</vt:lpstr>
      <vt:lpstr>Dead Axle</vt:lpstr>
      <vt:lpstr>Semi-Independent Suspension</vt:lpstr>
      <vt:lpstr>Independent Rear Suspension</vt:lpstr>
      <vt:lpstr>Trailing-Arm Independent Rear Suspension</vt:lpstr>
      <vt:lpstr>Double Wishbone Suspension</vt:lpstr>
      <vt:lpstr>Suspension Leveling Systems</vt:lpstr>
      <vt:lpstr>Suspension Leveling Systems (Cont.)</vt:lpstr>
      <vt:lpstr>Suspension Leveling Systems (Cont.)</vt:lpstr>
      <vt:lpstr>Electronic Height Control System</vt:lpstr>
      <vt:lpstr>Electronic Height Control System (Cont.)</vt:lpstr>
      <vt:lpstr>Electronic Height Control System (Cont.)</vt:lpstr>
      <vt:lpstr>Electronic Suspension System</vt:lpstr>
      <vt:lpstr>Electronic Suspension System (Cont.)</vt:lpstr>
      <vt:lpstr>Electronic Suspension System (Cont.)</vt:lpstr>
      <vt:lpstr>Electronic Suspension System (Cont.)</vt:lpstr>
      <vt:lpstr>Active Suspension System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2013-08-30T14:32:22Z</dcterms:created>
  <dcterms:modified xsi:type="dcterms:W3CDTF">2016-07-01T13:07:35Z</dcterms:modified>
</cp:coreProperties>
</file>