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6"/>
  </p:notesMasterIdLst>
  <p:sldIdLst>
    <p:sldId id="317" r:id="rId5"/>
    <p:sldId id="315" r:id="rId6"/>
    <p:sldId id="256" r:id="rId7"/>
    <p:sldId id="257" r:id="rId8"/>
    <p:sldId id="258" r:id="rId9"/>
    <p:sldId id="259" r:id="rId10"/>
    <p:sldId id="260" r:id="rId11"/>
    <p:sldId id="261" r:id="rId12"/>
    <p:sldId id="316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2" r:id="rId33"/>
    <p:sldId id="283" r:id="rId34"/>
    <p:sldId id="284" r:id="rId35"/>
    <p:sldId id="318" r:id="rId36"/>
    <p:sldId id="281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3" r:id="rId55"/>
    <p:sldId id="304" r:id="rId56"/>
    <p:sldId id="305" r:id="rId57"/>
    <p:sldId id="307" r:id="rId58"/>
    <p:sldId id="306" r:id="rId59"/>
    <p:sldId id="308" r:id="rId60"/>
    <p:sldId id="309" r:id="rId61"/>
    <p:sldId id="310" r:id="rId62"/>
    <p:sldId id="311" r:id="rId63"/>
    <p:sldId id="312" r:id="rId64"/>
    <p:sldId id="313" r:id="rId6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DB4BE6-E8AA-4AEA-B236-62D0D07722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953F18-7BD8-49E3-88D5-4E0483031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80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7D9AF6-E0F1-41DA-9677-85C60E50188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E46E03-A1B0-4986-A3FE-B52DB6EB6865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DA2AB8-BCD4-4B9D-9A2A-0C2B6109707E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F3ED8F-1FA5-45DB-813C-DD08D504381E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DAA032-EAD4-4A03-8F2E-CFC700248A7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45AD0C-6248-4877-90E7-4A6CE91519E8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C36EC6-8CCB-4BE9-804B-B677D949B13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48A816-00AA-4E05-8781-818D533DC94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73D35-2559-488A-9419-B9699892F515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1E91DF-8224-451C-80E1-59FE249379D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91FD8A-1808-4BCA-B6F7-D5834DCEB48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DE4C76-8B65-415A-B525-98E858FE361D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F1CD8C-3A49-4B31-8FF0-4CEC0ED9E8AD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5D6DA-A967-4E4C-B954-B8086AD9012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18D7E-B165-4411-A451-5A218D1DB1FE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73EDD0-B6B7-4073-BD62-254FDFADAD3A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FFC902-8AAC-468E-823F-384C52FA68F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3F9E54-0F0A-4154-8BF4-CBC8C9325608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DF1C18-C594-482B-BC44-D5E7E84F5A60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8E8BE5-71A8-4CDB-ACD2-73432F6670A4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F0056F-6164-4894-B8E3-64C48AD1719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92C22A-D253-4D32-A3C7-609F7A38F0B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9CBEF-224B-403F-9855-7C7C9497EB0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E0F8E1-EB8F-4F64-8B4B-3B3D082FC62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40018-BFFD-4CED-A28F-C8C32D83ADD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CDA7F2-3BA0-4171-BEC3-ABCAA086835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CAFD81-9C85-4520-8CEB-EEDD48BFBD7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C0F9EF-714F-45EF-91FF-E81C0B67A28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E1CF49-359F-4261-A82E-62536107E2A8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9B0E40-20B8-46E7-B7BF-25D1EE543EAA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9B0E40-20B8-46E7-B7BF-25D1EE543EAA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F925DA-A0D7-498E-BA93-F6D3D5AECF7A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7568AA-FFA5-4891-8830-38E443C3F74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983CCD-F742-4C6B-B413-33BFDE37D26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AEA433-BFB1-4D2F-A3D2-CFE5BE1DBE5A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629B12-81CF-424D-B66F-B1B8D835507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41BF8D-BF0D-4DED-AAAB-A7F51335077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AAE7A-AD08-4DBE-9801-AB43EC13A5E4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76C520-992E-4F84-85DD-75E14517773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20D272-745B-42DE-835D-907CB453372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86FFFE-689A-43A0-98C8-227AB08D41F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71D26B-EC91-48D8-9E73-E1362FDE42E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FE851F-2DBB-48B6-A8E2-2A0D7E7EBB9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3B8D49-0100-4CA2-AB7B-A4F92C0845D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5963A6-26AC-4F84-8CB5-72E361E780C3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A47249-0E2F-46D1-9D8F-0C526C0C2811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4EA2D4-B446-4895-9C6A-216FDF8FFB9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10E722-673D-4395-AA19-F9F32F24324E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2F83F8-B3BD-461B-83C6-0442EB07585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9B1651-90A6-4666-B249-EBE11D5A673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4C6BAD-F9FA-49CF-A370-FE5E9405BA3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DE0BED-3146-4861-AF3E-22EB90229F6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6DF912-E96C-48C2-9205-F10C09E908E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D4C10A-9E90-4A02-BD43-3E0BA8A782E9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5B68F9-FB51-46C9-958C-0B7C4C7FF030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D400D5-D1CB-40A7-AD05-B8C94BEF3EC4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E68BFB-A6BB-4C90-B58A-BCE5BADC187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1B55E-8BF2-45AA-BD2F-A5EA12BE8D7F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5640C0-A0D5-4B76-9761-A3334D64D772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FDB40B-ACC7-4B54-BA01-7EBC1969F07D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7522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5576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707110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2062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3576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5918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424808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204099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82527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7992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23382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5759864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9811139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2448289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633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4474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4065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54158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485429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9135555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7296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06071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1BE55B-B324-4208-8150-362653075A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721E14-642D-479B-9A9F-F671DB61D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504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918205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D1D371-2E3D-465A-A600-BEBC884767F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D7B436-E51A-4D83-BD30-8F1F75C05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5497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CC95CA-ACAF-435A-AB43-E56BE423FAF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172565-F3B2-456F-9347-8B51424A8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3408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D2FF55-FF75-4CBF-9022-3B927A42CD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85F328-F5B8-45B6-9EC1-6BD0FAE95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9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C2A08B-F041-4A8C-A034-EF71E1E1E7F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F88F03-7817-4389-B077-65DE26AF4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401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D2D5E8-BBE3-4915-B616-0E4C8F190F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04FED9-B6E5-4C64-B80F-A7E9758D5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96360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95AAE5-634C-45C7-92F8-4BFBD11EC32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AF398C-52EB-42C9-9C5C-ABD0F397D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68234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1011F3-0C2C-46FB-8D5F-C26D3D6CAEC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1CB3F7-3C1B-4781-9094-F8D1276A2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6790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0C9541-646C-4B8D-AE67-0497852826A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7F790C-24B6-4C04-A135-680D14379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85221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27AD34-7362-47DD-A3E8-4DC7595D9A7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5D889A-6428-49B2-BEBA-A3E3DC93D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83638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3D8C4C-E4D6-4D8F-8266-281F825F50D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9C01A5-BE23-4A0B-B9BB-E7F6EE8ED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03858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69731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5B0CB-E893-4F6B-ACC2-DC511108F8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5D4BDD-F204-4797-8451-3E18197BDA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13197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2D2F14-BFA2-4573-8631-C1587C8ECF7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0BE16E-C846-4613-AB56-AECB5B2DE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3409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F74DC5-4701-4C0F-85C0-4D0B7DAAE9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BF301C-DA49-433A-8767-23E93BDE8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83606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58175A-1C50-4DA8-B37B-7FDA9E2ACC2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CAF026-07EE-410D-A373-97C51150F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11779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AD8113C-52F6-447E-8440-A5A0F6FFE23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E515B6-6944-49E2-A3B0-CD14653F1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62530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0EC523-2760-4264-BAFB-1BC43DF795A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D35E1D-DE57-48DE-A927-A8F7117BB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2601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848819-12DF-4983-9817-EBE515CB0D9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8C3F67-AE70-48B7-BF97-00D2BEB4A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59006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39A9F5-7ADC-4A90-ADD6-57EE45BE2F2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79E0A3-8A35-4CEF-A39B-EF5D9FA5B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10740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8CB0A0-3480-4C89-AAE8-748309D1A36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5AD86E-619F-4EAE-91BA-3DCE51B72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8816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4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15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>
                <a:ea typeface="GungsuhChe"/>
              </a:rPr>
              <a:t>77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Steering System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Explain the operating principles of </a:t>
            </a:r>
            <a:r>
              <a:rPr lang="en-US" dirty="0" smtClean="0"/>
              <a:t>steering systems</a:t>
            </a:r>
            <a:r>
              <a:rPr lang="en-US" dirty="0"/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the major parts of a steering system.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the differences between a </a:t>
            </a:r>
            <a:r>
              <a:rPr lang="en-US" dirty="0" smtClean="0"/>
              <a:t>linkage steering </a:t>
            </a:r>
            <a:r>
              <a:rPr lang="en-US" dirty="0"/>
              <a:t>and a rack-and-pinion </a:t>
            </a:r>
            <a:r>
              <a:rPr lang="en-US" dirty="0" smtClean="0"/>
              <a:t>steering system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Describe the operation of hydraulic </a:t>
            </a:r>
            <a:r>
              <a:rPr lang="en-US" dirty="0" smtClean="0"/>
              <a:t>and electric</a:t>
            </a:r>
            <a:r>
              <a:rPr lang="en-US" dirty="0"/>
              <a:t>-assist power steering systems.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operation of four-wheel </a:t>
            </a:r>
            <a:r>
              <a:rPr lang="en-US" dirty="0" smtClean="0"/>
              <a:t>steering systems</a:t>
            </a:r>
            <a:r>
              <a:rPr lang="en-US" dirty="0"/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requiring </a:t>
            </a:r>
            <a:r>
              <a:rPr lang="en-US" dirty="0"/>
              <a:t>a knowledge of modern </a:t>
            </a:r>
            <a:r>
              <a:rPr lang="en-US" dirty="0" smtClean="0"/>
              <a:t>steering system </a:t>
            </a:r>
            <a:r>
              <a:rPr lang="en-US" dirty="0"/>
              <a:t>designs.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Functions of a Steering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</a:t>
            </a:r>
            <a:r>
              <a:rPr lang="en-US" dirty="0" smtClean="0"/>
              <a:t>rovides </a:t>
            </a:r>
            <a:r>
              <a:rPr lang="en-US" dirty="0"/>
              <a:t>precise control of </a:t>
            </a:r>
            <a:r>
              <a:rPr lang="en-US" dirty="0" smtClean="0"/>
              <a:t>front-wheel direction </a:t>
            </a:r>
            <a:r>
              <a:rPr lang="en-US" dirty="0"/>
              <a:t>and, sometimes, </a:t>
            </a:r>
            <a:r>
              <a:rPr lang="en-US" dirty="0" smtClean="0"/>
              <a:t>rear-wheel direction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M</a:t>
            </a:r>
            <a:r>
              <a:rPr lang="en-US" dirty="0" smtClean="0"/>
              <a:t>aintains correct </a:t>
            </a:r>
            <a:r>
              <a:rPr lang="en-US" dirty="0"/>
              <a:t>amount of effort </a:t>
            </a:r>
            <a:r>
              <a:rPr lang="en-US" dirty="0" smtClean="0"/>
              <a:t>needed to </a:t>
            </a:r>
            <a:r>
              <a:rPr lang="en-US" dirty="0"/>
              <a:t>turn </a:t>
            </a:r>
            <a:r>
              <a:rPr lang="en-US" dirty="0" smtClean="0"/>
              <a:t>wheels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ransmits </a:t>
            </a:r>
            <a:r>
              <a:rPr lang="en-US" dirty="0"/>
              <a:t>road </a:t>
            </a:r>
            <a:r>
              <a:rPr lang="en-US" dirty="0" smtClean="0"/>
              <a:t>feel to driver’s hands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Slight </a:t>
            </a:r>
            <a:r>
              <a:rPr lang="en-US" dirty="0"/>
              <a:t>steering wheel pull caused by road surface </a:t>
            </a:r>
            <a:r>
              <a:rPr lang="en-US" dirty="0" smtClean="0"/>
              <a:t>irregularities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Functions of a Steering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A</a:t>
            </a:r>
            <a:r>
              <a:rPr lang="en-US" dirty="0" smtClean="0"/>
              <a:t>bsorbs </a:t>
            </a:r>
            <a:r>
              <a:rPr lang="en-US" dirty="0"/>
              <a:t>most of </a:t>
            </a:r>
            <a:r>
              <a:rPr lang="en-US" dirty="0" smtClean="0"/>
              <a:t>shock </a:t>
            </a:r>
            <a:r>
              <a:rPr lang="en-US" dirty="0"/>
              <a:t>going to </a:t>
            </a:r>
            <a:r>
              <a:rPr lang="en-US" dirty="0" smtClean="0"/>
              <a:t>steering wheel </a:t>
            </a:r>
            <a:r>
              <a:rPr lang="en-US" dirty="0"/>
              <a:t>as </a:t>
            </a:r>
            <a:r>
              <a:rPr lang="en-US" dirty="0" smtClean="0"/>
              <a:t>tires </a:t>
            </a:r>
            <a:r>
              <a:rPr lang="en-US" dirty="0"/>
              <a:t>hit bumps and </a:t>
            </a:r>
            <a:r>
              <a:rPr lang="en-US" dirty="0" smtClean="0"/>
              <a:t>potholes in road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A</a:t>
            </a:r>
            <a:r>
              <a:rPr lang="en-US" dirty="0" smtClean="0"/>
              <a:t>llows </a:t>
            </a:r>
            <a:r>
              <a:rPr lang="en-US" dirty="0"/>
              <a:t>for suspension action </a:t>
            </a:r>
            <a:r>
              <a:rPr lang="en-US" dirty="0" smtClean="0"/>
              <a:t>with minimal effect on direction and alignment of vehicle’s front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Steering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Two </a:t>
            </a:r>
            <a:r>
              <a:rPr lang="en-US" dirty="0"/>
              <a:t>basic kinds of steering </a:t>
            </a:r>
            <a:r>
              <a:rPr lang="en-US" dirty="0" smtClean="0"/>
              <a:t>systems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Linkage </a:t>
            </a:r>
            <a:r>
              <a:rPr lang="en-US" dirty="0"/>
              <a:t>steering systems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Found on </a:t>
            </a:r>
            <a:r>
              <a:rPr lang="en-US" dirty="0"/>
              <a:t>large, full-size pickup trucks and full-</a:t>
            </a:r>
            <a:r>
              <a:rPr lang="en-US" dirty="0" smtClean="0"/>
              <a:t>size vans</a:t>
            </a:r>
            <a:r>
              <a:rPr lang="en-US" dirty="0"/>
              <a:t>, both </a:t>
            </a:r>
            <a:r>
              <a:rPr lang="en-US" dirty="0" smtClean="0"/>
              <a:t>two- </a:t>
            </a:r>
            <a:r>
              <a:rPr lang="en-US" dirty="0"/>
              <a:t>and </a:t>
            </a:r>
            <a:r>
              <a:rPr lang="en-US" dirty="0" smtClean="0"/>
              <a:t>four-wheel drive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Rack</a:t>
            </a:r>
            <a:r>
              <a:rPr lang="en-US" dirty="0"/>
              <a:t>-and-</a:t>
            </a:r>
            <a:r>
              <a:rPr lang="en-US" dirty="0" smtClean="0"/>
              <a:t>pinion steering </a:t>
            </a:r>
            <a:r>
              <a:rPr lang="en-US" dirty="0"/>
              <a:t>systems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ighter and </a:t>
            </a:r>
            <a:r>
              <a:rPr lang="en-US" dirty="0"/>
              <a:t>better for </a:t>
            </a:r>
            <a:r>
              <a:rPr lang="en-US" dirty="0" smtClean="0"/>
              <a:t>passenger cars </a:t>
            </a:r>
            <a:r>
              <a:rPr lang="en-US" dirty="0"/>
              <a:t>and small </a:t>
            </a:r>
            <a:r>
              <a:rPr lang="en-US" dirty="0" smtClean="0"/>
              <a:t>trucks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Each </a:t>
            </a:r>
            <a:r>
              <a:rPr lang="en-US" dirty="0"/>
              <a:t>type may </a:t>
            </a:r>
            <a:r>
              <a:rPr lang="en-US" dirty="0" smtClean="0"/>
              <a:t>be operated </a:t>
            </a:r>
            <a:r>
              <a:rPr lang="en-US" dirty="0"/>
              <a:t>manually or with power </a:t>
            </a:r>
            <a:r>
              <a:rPr lang="en-US" dirty="0" smtClean="0"/>
              <a:t>assist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Steering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29699" name="Picture 7" descr="78-01A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1600200"/>
            <a:ext cx="72263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Steering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30723" name="Picture 6" descr="78-01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1595438"/>
            <a:ext cx="7054850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Linkage Steering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Parts </a:t>
            </a:r>
            <a:r>
              <a:rPr lang="en-US" dirty="0"/>
              <a:t>that make up </a:t>
            </a:r>
            <a:r>
              <a:rPr lang="en-US" dirty="0" smtClean="0"/>
              <a:t>linkage steering system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Steering </a:t>
            </a:r>
            <a:r>
              <a:rPr lang="en-US" dirty="0" smtClean="0"/>
              <a:t>wheel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Used by driver </a:t>
            </a:r>
            <a:r>
              <a:rPr lang="en-US" dirty="0"/>
              <a:t>to rotate </a:t>
            </a:r>
            <a:r>
              <a:rPr lang="en-US" dirty="0" smtClean="0"/>
              <a:t>steering </a:t>
            </a:r>
            <a:r>
              <a:rPr lang="en-US" dirty="0"/>
              <a:t>shaft that </a:t>
            </a:r>
            <a:r>
              <a:rPr lang="en-US" dirty="0" smtClean="0"/>
              <a:t>passes through </a:t>
            </a:r>
            <a:r>
              <a:rPr lang="en-US" dirty="0"/>
              <a:t>steering column and </a:t>
            </a:r>
            <a:r>
              <a:rPr lang="en-US" dirty="0" smtClean="0"/>
              <a:t>firewall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shaft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ong </a:t>
            </a:r>
            <a:r>
              <a:rPr lang="en-US" dirty="0"/>
              <a:t>steel shaft that transfers turning </a:t>
            </a:r>
            <a:r>
              <a:rPr lang="en-US" dirty="0" smtClean="0"/>
              <a:t>motion from steering </a:t>
            </a:r>
            <a:r>
              <a:rPr lang="en-US" dirty="0"/>
              <a:t>wheel to </a:t>
            </a:r>
            <a:r>
              <a:rPr lang="en-US" dirty="0" smtClean="0"/>
              <a:t>steering gearbox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Linkage Steering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Steering </a:t>
            </a:r>
            <a:r>
              <a:rPr lang="en-US" dirty="0" smtClean="0"/>
              <a:t>column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Hollow</a:t>
            </a:r>
            <a:r>
              <a:rPr lang="en-US" dirty="0"/>
              <a:t> </a:t>
            </a:r>
            <a:r>
              <a:rPr lang="en-US" dirty="0" smtClean="0"/>
              <a:t>tube </a:t>
            </a:r>
            <a:r>
              <a:rPr lang="en-US" dirty="0"/>
              <a:t>that supports </a:t>
            </a:r>
            <a:r>
              <a:rPr lang="en-US" dirty="0" smtClean="0"/>
              <a:t>steering </a:t>
            </a:r>
            <a:r>
              <a:rPr lang="en-US" dirty="0"/>
              <a:t>wheel </a:t>
            </a:r>
            <a:r>
              <a:rPr lang="en-US" dirty="0" smtClean="0"/>
              <a:t>and steering shaft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gearbox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Changes </a:t>
            </a:r>
            <a:r>
              <a:rPr lang="en-US" dirty="0"/>
              <a:t>turning motion into </a:t>
            </a:r>
            <a:r>
              <a:rPr lang="en-US" dirty="0" smtClean="0"/>
              <a:t>straight-line motion for </a:t>
            </a:r>
            <a:r>
              <a:rPr lang="en-US" dirty="0"/>
              <a:t>moving </a:t>
            </a:r>
            <a:r>
              <a:rPr lang="en-US" dirty="0" smtClean="0"/>
              <a:t>steering knuckles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Linkage Steering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Steering linkage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Connects </a:t>
            </a:r>
            <a:r>
              <a:rPr lang="en-US" dirty="0" smtClean="0"/>
              <a:t>steering </a:t>
            </a:r>
            <a:r>
              <a:rPr lang="en-US" dirty="0"/>
              <a:t>gearbox to </a:t>
            </a:r>
            <a:r>
              <a:rPr lang="en-US" dirty="0" smtClean="0"/>
              <a:t>steering </a:t>
            </a:r>
            <a:r>
              <a:rPr lang="en-US" dirty="0"/>
              <a:t>knuckles and </a:t>
            </a:r>
            <a:r>
              <a:rPr lang="en-US" dirty="0" smtClean="0"/>
              <a:t>wheels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Ball sockets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Grease</a:t>
            </a:r>
            <a:r>
              <a:rPr lang="en-US" dirty="0"/>
              <a:t>-</a:t>
            </a:r>
            <a:r>
              <a:rPr lang="en-US" dirty="0" smtClean="0"/>
              <a:t>filled</a:t>
            </a:r>
            <a:r>
              <a:rPr lang="en-US" dirty="0"/>
              <a:t> </a:t>
            </a:r>
            <a:r>
              <a:rPr lang="en-US" dirty="0" smtClean="0"/>
              <a:t>swivel </a:t>
            </a:r>
            <a:r>
              <a:rPr lang="en-US" dirty="0"/>
              <a:t>joints that allow linkage arms to </a:t>
            </a:r>
            <a:r>
              <a:rPr lang="en-US" dirty="0" smtClean="0"/>
              <a:t>swivel up </a:t>
            </a:r>
            <a:r>
              <a:rPr lang="en-US" dirty="0"/>
              <a:t>and down </a:t>
            </a:r>
            <a:r>
              <a:rPr lang="en-US" dirty="0" smtClean="0"/>
              <a:t>and from left </a:t>
            </a:r>
            <a:r>
              <a:rPr lang="en-US" dirty="0"/>
              <a:t>to </a:t>
            </a:r>
            <a:r>
              <a:rPr lang="en-US" dirty="0" smtClean="0"/>
              <a:t>right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Rack-and-Pinion Steering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Also uses steering wheel, steering column, and steering shaft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Other major components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Steering pinion </a:t>
            </a:r>
            <a:r>
              <a:rPr lang="en-US" dirty="0" smtClean="0"/>
              <a:t>gear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Small </a:t>
            </a:r>
            <a:r>
              <a:rPr lang="en-US" dirty="0"/>
              <a:t>gear is </a:t>
            </a:r>
            <a:r>
              <a:rPr lang="en-US" dirty="0" smtClean="0"/>
              <a:t>rotated by steering </a:t>
            </a:r>
            <a:r>
              <a:rPr lang="en-US" dirty="0"/>
              <a:t>wheel and steering </a:t>
            </a:r>
            <a:r>
              <a:rPr lang="en-US" dirty="0" smtClean="0"/>
              <a:t>shaft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Its teeth </a:t>
            </a:r>
            <a:r>
              <a:rPr lang="en-US" dirty="0"/>
              <a:t>mesh with </a:t>
            </a:r>
            <a:r>
              <a:rPr lang="en-US" dirty="0" smtClean="0"/>
              <a:t>teeth </a:t>
            </a:r>
            <a:r>
              <a:rPr lang="en-US" dirty="0"/>
              <a:t>on the </a:t>
            </a:r>
            <a:r>
              <a:rPr lang="en-US" dirty="0" smtClean="0"/>
              <a:t>rack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Rack-and-Pinion Steering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Rack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Long steel bar with teeth along one </a:t>
            </a:r>
            <a:r>
              <a:rPr lang="en-US" dirty="0" smtClean="0"/>
              <a:t>section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Slides </a:t>
            </a:r>
            <a:r>
              <a:rPr lang="en-US" dirty="0"/>
              <a:t>sideways as </a:t>
            </a:r>
            <a:r>
              <a:rPr lang="en-US" dirty="0" smtClean="0"/>
              <a:t>pinion </a:t>
            </a:r>
            <a:r>
              <a:rPr lang="en-US" dirty="0"/>
              <a:t>gear </a:t>
            </a:r>
            <a:r>
              <a:rPr lang="en-US" dirty="0" smtClean="0"/>
              <a:t>turns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Gear housing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Holds pinion gear </a:t>
            </a:r>
            <a:r>
              <a:rPr lang="en-US" dirty="0"/>
              <a:t>and </a:t>
            </a:r>
            <a:r>
              <a:rPr lang="en-US" dirty="0" smtClean="0"/>
              <a:t>rack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Tie</a:t>
            </a:r>
            <a:r>
              <a:rPr lang="en-US" dirty="0"/>
              <a:t>-</a:t>
            </a:r>
            <a:r>
              <a:rPr lang="en-US" dirty="0" smtClean="0"/>
              <a:t>rods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Steel </a:t>
            </a:r>
            <a:r>
              <a:rPr lang="en-US" dirty="0"/>
              <a:t>rods with </a:t>
            </a:r>
            <a:r>
              <a:rPr lang="en-US" dirty="0" smtClean="0"/>
              <a:t>swivel sockets </a:t>
            </a:r>
            <a:r>
              <a:rPr lang="en-US" dirty="0"/>
              <a:t>on each end that connect </a:t>
            </a:r>
            <a:r>
              <a:rPr lang="en-US" dirty="0" smtClean="0"/>
              <a:t>rack with two </a:t>
            </a:r>
            <a:r>
              <a:rPr lang="en-US" dirty="0"/>
              <a:t>front steering </a:t>
            </a:r>
            <a:r>
              <a:rPr lang="en-US" dirty="0" smtClean="0"/>
              <a:t>knuckles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Steering Column Assembly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70387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wheel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shaft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Column (outer housing)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Sometimes</a:t>
            </a:r>
          </a:p>
          <a:p>
            <a:pPr marL="742950" indent="-285750" eaLnBrk="1" hangingPunct="1">
              <a:buFont typeface="Helvetica" pitchFamily="34" charset="0"/>
              <a:buChar char="–"/>
              <a:defRPr/>
            </a:pPr>
            <a:r>
              <a:rPr lang="en-US" sz="2600" dirty="0" smtClean="0"/>
              <a:t>Ignition key mechanism</a:t>
            </a:r>
          </a:p>
          <a:p>
            <a:pPr marL="742950" indent="-285750" eaLnBrk="1" hangingPunct="1">
              <a:buFont typeface="Helvetica" pitchFamily="34" charset="0"/>
              <a:buChar char="–"/>
              <a:defRPr/>
            </a:pPr>
            <a:r>
              <a:rPr lang="en-US" sz="2600" dirty="0" smtClean="0"/>
              <a:t>Flexible coupling</a:t>
            </a:r>
          </a:p>
          <a:p>
            <a:pPr marL="742950" indent="-285750" eaLnBrk="1" hangingPunct="1">
              <a:buFont typeface="Helvetica" pitchFamily="34" charset="0"/>
              <a:buChar char="–"/>
              <a:defRPr/>
            </a:pPr>
            <a:r>
              <a:rPr lang="en-US" sz="2600" dirty="0" smtClean="0"/>
              <a:t>Universal joint</a:t>
            </a:r>
            <a:endParaRPr lang="en-US" sz="2600" dirty="0"/>
          </a:p>
        </p:txBody>
      </p:sp>
      <p:pic>
        <p:nvPicPr>
          <p:cNvPr id="36868" name="Content Placeholder 5" descr="78-0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1525" y="2363788"/>
            <a:ext cx="4462463" cy="3313112"/>
          </a:xfrm>
        </p:spPr>
      </p:pic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8262938" y="63150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(Lexus)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Ignition Lock and Switch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Ignition </a:t>
            </a:r>
            <a:r>
              <a:rPr lang="en-US" dirty="0"/>
              <a:t>lock and switch mechanism </a:t>
            </a:r>
            <a:r>
              <a:rPr lang="en-US" dirty="0" smtClean="0"/>
              <a:t>are mounted </a:t>
            </a:r>
            <a:r>
              <a:rPr lang="en-US" dirty="0"/>
              <a:t>on </a:t>
            </a:r>
            <a:r>
              <a:rPr lang="en-US" dirty="0" smtClean="0"/>
              <a:t>steering </a:t>
            </a:r>
            <a:r>
              <a:rPr lang="en-US" dirty="0"/>
              <a:t>column in most </a:t>
            </a:r>
            <a:r>
              <a:rPr lang="en-US" dirty="0" smtClean="0"/>
              <a:t>vehicles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gnition </a:t>
            </a:r>
            <a:r>
              <a:rPr lang="en-US" dirty="0"/>
              <a:t>lock </a:t>
            </a:r>
            <a:r>
              <a:rPr lang="en-US" dirty="0" smtClean="0"/>
              <a:t>mechanism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Normally on top</a:t>
            </a:r>
            <a:r>
              <a:rPr lang="en-US" dirty="0"/>
              <a:t>, right-hand side of </a:t>
            </a:r>
            <a:r>
              <a:rPr lang="en-US" dirty="0" smtClean="0"/>
              <a:t>column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gnition switch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bolted inside </a:t>
            </a:r>
            <a:r>
              <a:rPr lang="en-US" dirty="0" smtClean="0"/>
              <a:t>steering column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Locking Steering Wheel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98950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To help prevent theft, late-model vehicles have </a:t>
            </a:r>
            <a:r>
              <a:rPr lang="en-US" dirty="0" smtClean="0"/>
              <a:t>locking </a:t>
            </a:r>
            <a:r>
              <a:rPr lang="en-US" dirty="0"/>
              <a:t>steering </a:t>
            </a:r>
            <a:r>
              <a:rPr lang="en-US" dirty="0" smtClean="0"/>
              <a:t>wheel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When ignition </a:t>
            </a:r>
            <a:r>
              <a:rPr lang="en-US" dirty="0"/>
              <a:t>key is off</a:t>
            </a:r>
            <a:r>
              <a:rPr lang="en-US" dirty="0" smtClean="0"/>
              <a:t>, steering </a:t>
            </a:r>
            <a:r>
              <a:rPr lang="en-US" dirty="0"/>
              <a:t>wheel cannot be </a:t>
            </a:r>
            <a:r>
              <a:rPr lang="en-US" dirty="0" smtClean="0"/>
              <a:t>turned</a:t>
            </a:r>
            <a:endParaRPr lang="en-US" dirty="0"/>
          </a:p>
        </p:txBody>
      </p:sp>
      <p:pic>
        <p:nvPicPr>
          <p:cNvPr id="38916" name="Content Placeholder 5" descr="78-0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4863" y="2189163"/>
            <a:ext cx="4438650" cy="3679825"/>
          </a:xfr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Collapsible Steering Column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Several </a:t>
            </a:r>
            <a:r>
              <a:rPr lang="en-US" dirty="0"/>
              <a:t>types of collapsible steering </a:t>
            </a:r>
            <a:r>
              <a:rPr lang="en-US" dirty="0" smtClean="0"/>
              <a:t>columns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Steel mesh columns 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dirty="0" smtClean="0"/>
              <a:t>Crushing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Tube</a:t>
            </a:r>
            <a:r>
              <a:rPr lang="en-US" dirty="0"/>
              <a:t>-and-</a:t>
            </a:r>
            <a:r>
              <a:rPr lang="en-US" dirty="0" smtClean="0"/>
              <a:t>ball columns 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dirty="0" smtClean="0"/>
              <a:t>Sliding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Shear capsule columns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dirty="0" smtClean="0"/>
              <a:t>Break </a:t>
            </a:r>
            <a:r>
              <a:rPr lang="en-US" dirty="0"/>
              <a:t>and slide</a:t>
            </a: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In </a:t>
            </a:r>
            <a:r>
              <a:rPr lang="en-US" dirty="0"/>
              <a:t>all types, </a:t>
            </a:r>
            <a:r>
              <a:rPr lang="en-US" dirty="0" smtClean="0"/>
              <a:t>column </a:t>
            </a:r>
            <a:r>
              <a:rPr lang="en-US" dirty="0"/>
              <a:t>is made </a:t>
            </a:r>
            <a:r>
              <a:rPr lang="en-US" dirty="0" smtClean="0"/>
              <a:t>up of </a:t>
            </a:r>
            <a:r>
              <a:rPr lang="en-US" dirty="0"/>
              <a:t>two </a:t>
            </a:r>
            <a:r>
              <a:rPr lang="en-US" dirty="0" smtClean="0"/>
              <a:t>pieces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Tilt Steering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ilt </a:t>
            </a:r>
            <a:r>
              <a:rPr lang="en-US" dirty="0"/>
              <a:t>steering </a:t>
            </a:r>
            <a:r>
              <a:rPr lang="en-US" dirty="0" smtClean="0"/>
              <a:t>column </a:t>
            </a:r>
            <a:r>
              <a:rPr lang="en-US" dirty="0"/>
              <a:t>or tilt steering </a:t>
            </a:r>
            <a:r>
              <a:rPr lang="en-US" dirty="0" smtClean="0"/>
              <a:t>wheel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Has flex </a:t>
            </a:r>
            <a:r>
              <a:rPr lang="en-US" dirty="0"/>
              <a:t>joint, or U-joint, that allows </a:t>
            </a:r>
            <a:r>
              <a:rPr lang="en-US" dirty="0" smtClean="0"/>
              <a:t>top </a:t>
            </a:r>
            <a:r>
              <a:rPr lang="en-US" dirty="0"/>
              <a:t>half of </a:t>
            </a:r>
            <a:r>
              <a:rPr lang="en-US" dirty="0" smtClean="0"/>
              <a:t>column </a:t>
            </a:r>
            <a:r>
              <a:rPr lang="en-US" dirty="0"/>
              <a:t>and </a:t>
            </a:r>
            <a:r>
              <a:rPr lang="en-US" dirty="0" smtClean="0"/>
              <a:t>steering </a:t>
            </a:r>
            <a:r>
              <a:rPr lang="en-US" dirty="0"/>
              <a:t>wheel to be positioned </a:t>
            </a:r>
            <a:r>
              <a:rPr lang="en-US" dirty="0" smtClean="0"/>
              <a:t>at different angles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Manual </a:t>
            </a:r>
            <a:r>
              <a:rPr lang="en-US" dirty="0"/>
              <a:t>tilt column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Uses lever </a:t>
            </a:r>
            <a:r>
              <a:rPr lang="en-US" dirty="0"/>
              <a:t>on </a:t>
            </a:r>
            <a:r>
              <a:rPr lang="en-US" dirty="0" smtClean="0"/>
              <a:t>steering column </a:t>
            </a:r>
            <a:r>
              <a:rPr lang="en-US" dirty="0"/>
              <a:t>to unlock </a:t>
            </a:r>
            <a:r>
              <a:rPr lang="en-US" dirty="0" smtClean="0"/>
              <a:t>flex </a:t>
            </a:r>
            <a:r>
              <a:rPr lang="en-US" dirty="0"/>
              <a:t>joint so </a:t>
            </a:r>
            <a:r>
              <a:rPr lang="en-US" dirty="0" smtClean="0"/>
              <a:t>wheel </a:t>
            </a:r>
            <a:r>
              <a:rPr lang="en-US" dirty="0"/>
              <a:t>can </a:t>
            </a:r>
            <a:r>
              <a:rPr lang="en-US" dirty="0" smtClean="0"/>
              <a:t>move </a:t>
            </a:r>
            <a:r>
              <a:rPr lang="en-US" dirty="0"/>
              <a:t>up or </a:t>
            </a:r>
            <a:r>
              <a:rPr lang="en-US" dirty="0" smtClean="0"/>
              <a:t>down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Tilt Steering Columns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Power tilt column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Uses </a:t>
            </a:r>
            <a:r>
              <a:rPr lang="en-US" dirty="0" smtClean="0"/>
              <a:t>small </a:t>
            </a:r>
            <a:r>
              <a:rPr lang="en-US" dirty="0"/>
              <a:t>electric motor, </a:t>
            </a:r>
            <a:r>
              <a:rPr lang="en-US" dirty="0" smtClean="0"/>
              <a:t>control </a:t>
            </a:r>
            <a:r>
              <a:rPr lang="en-US" dirty="0"/>
              <a:t>switch, and </a:t>
            </a:r>
            <a:r>
              <a:rPr lang="en-US" dirty="0" smtClean="0"/>
              <a:t>gear </a:t>
            </a:r>
            <a:r>
              <a:rPr lang="en-US" dirty="0"/>
              <a:t>mechanism to change steering wheel angle or </a:t>
            </a:r>
            <a:r>
              <a:rPr lang="en-US" dirty="0" smtClean="0"/>
              <a:t>height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Memory </a:t>
            </a:r>
            <a:r>
              <a:rPr lang="en-US" dirty="0"/>
              <a:t>tilt wheels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Use tilt </a:t>
            </a:r>
            <a:r>
              <a:rPr lang="en-US" dirty="0"/>
              <a:t>control </a:t>
            </a:r>
            <a:r>
              <a:rPr lang="en-US" dirty="0" smtClean="0"/>
              <a:t>module to </a:t>
            </a:r>
            <a:r>
              <a:rPr lang="en-US" dirty="0"/>
              <a:t>“remember” more than one </a:t>
            </a:r>
            <a:r>
              <a:rPr lang="en-US" dirty="0" smtClean="0"/>
              <a:t>steering wheel position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Steering Gear Principles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4608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Large </a:t>
            </a:r>
            <a:r>
              <a:rPr lang="en-US" dirty="0"/>
              <a:t>pickup trucks </a:t>
            </a:r>
            <a:r>
              <a:rPr lang="en-US" dirty="0" smtClean="0"/>
              <a:t>sometimes use worm-type </a:t>
            </a:r>
            <a:r>
              <a:rPr lang="en-US" dirty="0"/>
              <a:t>steering gear </a:t>
            </a:r>
            <a:r>
              <a:rPr lang="en-US" dirty="0" smtClean="0"/>
              <a:t>assembly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Modern</a:t>
            </a:r>
            <a:r>
              <a:rPr lang="en-US" dirty="0"/>
              <a:t> </a:t>
            </a:r>
            <a:r>
              <a:rPr lang="en-US" dirty="0" smtClean="0"/>
              <a:t>passenger </a:t>
            </a:r>
            <a:r>
              <a:rPr lang="en-US" dirty="0"/>
              <a:t>cars normally use </a:t>
            </a:r>
            <a:r>
              <a:rPr lang="en-US" dirty="0" smtClean="0"/>
              <a:t>lighter</a:t>
            </a:r>
            <a:r>
              <a:rPr lang="en-US" dirty="0"/>
              <a:t>, less </a:t>
            </a:r>
            <a:r>
              <a:rPr lang="en-US" dirty="0" smtClean="0"/>
              <a:t>complex rack</a:t>
            </a:r>
            <a:r>
              <a:rPr lang="en-US" dirty="0"/>
              <a:t>-and-pinion </a:t>
            </a:r>
            <a:r>
              <a:rPr lang="en-US" dirty="0" smtClean="0"/>
              <a:t>system</a:t>
            </a:r>
            <a:endParaRPr lang="en-US" dirty="0"/>
          </a:p>
        </p:txBody>
      </p:sp>
      <p:pic>
        <p:nvPicPr>
          <p:cNvPr id="43012" name="Content Placeholder 5" descr="78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1100" y="2230438"/>
            <a:ext cx="4038600" cy="3506787"/>
          </a:xfrm>
        </p:spPr>
      </p:pic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7740650" y="6315075"/>
            <a:ext cx="1289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(Deere &amp; Co.)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Recirculating-Ball Gearbox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Used with linkage </a:t>
            </a:r>
            <a:r>
              <a:rPr lang="en-US" dirty="0"/>
              <a:t>steering </a:t>
            </a:r>
            <a:r>
              <a:rPr lang="en-US" dirty="0" smtClean="0"/>
              <a:t>system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Has </a:t>
            </a:r>
            <a:r>
              <a:rPr lang="en-US" dirty="0"/>
              <a:t>small </a:t>
            </a:r>
            <a:r>
              <a:rPr lang="en-US" dirty="0" smtClean="0"/>
              <a:t>steel balls </a:t>
            </a:r>
            <a:r>
              <a:rPr lang="en-US" dirty="0"/>
              <a:t>that circulate between </a:t>
            </a:r>
            <a:r>
              <a:rPr lang="en-US" dirty="0" smtClean="0"/>
              <a:t>gear members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Worm </a:t>
            </a:r>
            <a:r>
              <a:rPr lang="en-US" dirty="0"/>
              <a:t>shaft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Input </a:t>
            </a:r>
            <a:r>
              <a:rPr lang="en-US" dirty="0"/>
              <a:t>gear connected to </a:t>
            </a:r>
            <a:r>
              <a:rPr lang="en-US" dirty="0" smtClean="0"/>
              <a:t>steering </a:t>
            </a:r>
            <a:r>
              <a:rPr lang="en-US" dirty="0"/>
              <a:t>column </a:t>
            </a:r>
            <a:r>
              <a:rPr lang="en-US" dirty="0" smtClean="0"/>
              <a:t>shaft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Balls fit </a:t>
            </a:r>
            <a:r>
              <a:rPr lang="en-US" dirty="0"/>
              <a:t>and ride in </a:t>
            </a:r>
            <a:r>
              <a:rPr lang="en-US" dirty="0" smtClean="0"/>
              <a:t>grooves </a:t>
            </a:r>
            <a:r>
              <a:rPr lang="en-US" dirty="0"/>
              <a:t>in </a:t>
            </a:r>
            <a:r>
              <a:rPr lang="en-US" dirty="0" smtClean="0"/>
              <a:t>worm gear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Recirculating</a:t>
            </a:r>
            <a:r>
              <a:rPr lang="en-US" altLang="en-US" dirty="0" smtClean="0"/>
              <a:t>-Ball Gearbox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Sector </a:t>
            </a:r>
            <a:r>
              <a:rPr lang="en-US" dirty="0"/>
              <a:t>shaft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Output </a:t>
            </a:r>
            <a:r>
              <a:rPr lang="en-US" dirty="0"/>
              <a:t>gear from </a:t>
            </a:r>
            <a:r>
              <a:rPr lang="en-US" dirty="0" smtClean="0"/>
              <a:t>steering gearbox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Transfers </a:t>
            </a:r>
            <a:r>
              <a:rPr lang="en-US" dirty="0"/>
              <a:t>motion to </a:t>
            </a:r>
            <a:r>
              <a:rPr lang="en-US" dirty="0" smtClean="0"/>
              <a:t>steering linkage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Ball </a:t>
            </a:r>
            <a:r>
              <a:rPr lang="en-US" dirty="0"/>
              <a:t>nut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Rides </a:t>
            </a:r>
            <a:r>
              <a:rPr lang="en-US" dirty="0"/>
              <a:t>on </a:t>
            </a:r>
            <a:r>
              <a:rPr lang="en-US" dirty="0" smtClean="0"/>
              <a:t>ball </a:t>
            </a:r>
            <a:r>
              <a:rPr lang="en-US" dirty="0"/>
              <a:t>bearings and </a:t>
            </a:r>
            <a:r>
              <a:rPr lang="en-US" dirty="0" smtClean="0"/>
              <a:t>worm gear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Ball </a:t>
            </a:r>
            <a:r>
              <a:rPr lang="en-US" dirty="0"/>
              <a:t>guides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Route </a:t>
            </a:r>
            <a:r>
              <a:rPr lang="en-US" dirty="0"/>
              <a:t>extra ball bearings in and </a:t>
            </a:r>
            <a:r>
              <a:rPr lang="en-US" dirty="0" smtClean="0"/>
              <a:t>out from </a:t>
            </a:r>
            <a:r>
              <a:rPr lang="en-US" dirty="0"/>
              <a:t>between </a:t>
            </a:r>
            <a:r>
              <a:rPr lang="en-US" dirty="0" smtClean="0"/>
              <a:t>worm </a:t>
            </a:r>
            <a:r>
              <a:rPr lang="en-US" dirty="0"/>
              <a:t>and ball </a:t>
            </a:r>
            <a:r>
              <a:rPr lang="en-US" dirty="0" smtClean="0"/>
              <a:t>nut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Recirculating</a:t>
            </a:r>
            <a:r>
              <a:rPr lang="en-US" altLang="en-US" dirty="0" smtClean="0"/>
              <a:t>-Ball Gearbox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Adjusting </a:t>
            </a:r>
            <a:r>
              <a:rPr lang="en-US" dirty="0"/>
              <a:t>nut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Provided </a:t>
            </a:r>
            <a:r>
              <a:rPr lang="en-US" dirty="0"/>
              <a:t>to </a:t>
            </a:r>
            <a:r>
              <a:rPr lang="en-US" dirty="0" smtClean="0"/>
              <a:t>set worm </a:t>
            </a:r>
            <a:r>
              <a:rPr lang="en-US" dirty="0"/>
              <a:t>shaft bearing </a:t>
            </a:r>
            <a:r>
              <a:rPr lang="en-US" dirty="0" smtClean="0"/>
              <a:t>preload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Adjusting </a:t>
            </a:r>
            <a:r>
              <a:rPr lang="en-US" dirty="0"/>
              <a:t>screw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Sets sector </a:t>
            </a:r>
            <a:r>
              <a:rPr lang="en-US" dirty="0"/>
              <a:t>shaft </a:t>
            </a:r>
            <a:r>
              <a:rPr lang="en-US" dirty="0" smtClean="0"/>
              <a:t>clearance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Gearbox </a:t>
            </a:r>
            <a:r>
              <a:rPr lang="en-US" dirty="0"/>
              <a:t>housing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Provides enclosure for other components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End cover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Bolts </a:t>
            </a:r>
            <a:r>
              <a:rPr lang="en-US" dirty="0"/>
              <a:t>on </a:t>
            </a:r>
            <a:r>
              <a:rPr lang="en-US" dirty="0" smtClean="0"/>
              <a:t>housing to cover end </a:t>
            </a:r>
            <a:r>
              <a:rPr lang="en-US" dirty="0"/>
              <a:t>of </a:t>
            </a:r>
            <a:r>
              <a:rPr lang="en-US" dirty="0" smtClean="0"/>
              <a:t>sector gear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Gearbox Ratio (Steering Gear Reduction)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Gearbox ratio, </a:t>
            </a:r>
            <a:r>
              <a:rPr lang="en-US" dirty="0" smtClean="0"/>
              <a:t>steering ratio, or steering </a:t>
            </a:r>
            <a:r>
              <a:rPr lang="en-US" dirty="0"/>
              <a:t>gear </a:t>
            </a:r>
            <a:r>
              <a:rPr lang="en-US" dirty="0" smtClean="0"/>
              <a:t>reduction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Comparison between </a:t>
            </a:r>
            <a:r>
              <a:rPr lang="en-US" dirty="0"/>
              <a:t>steering wheel rotation and sector </a:t>
            </a:r>
            <a:r>
              <a:rPr lang="en-US" dirty="0" smtClean="0"/>
              <a:t>shaft rotation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Steering gearbox ratios range from 15:1 </a:t>
            </a:r>
            <a:r>
              <a:rPr lang="en-US" dirty="0" smtClean="0"/>
              <a:t>to 24:1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Manual </a:t>
            </a:r>
            <a:r>
              <a:rPr lang="en-US" dirty="0"/>
              <a:t>gearbox will have </a:t>
            </a:r>
            <a:r>
              <a:rPr lang="en-US" dirty="0" smtClean="0"/>
              <a:t>high </a:t>
            </a:r>
            <a:r>
              <a:rPr lang="en-US" dirty="0"/>
              <a:t>gearbox </a:t>
            </a:r>
            <a:r>
              <a:rPr lang="en-US" dirty="0" smtClean="0"/>
              <a:t>ratio to reduce turning effort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Power steering gearboxes have </a:t>
            </a:r>
            <a:r>
              <a:rPr lang="en-US" dirty="0" smtClean="0"/>
              <a:t>lower </a:t>
            </a:r>
            <a:r>
              <a:rPr lang="en-US" dirty="0"/>
              <a:t>gearbox </a:t>
            </a:r>
            <a:r>
              <a:rPr lang="en-US" dirty="0" smtClean="0"/>
              <a:t>ratio for </a:t>
            </a:r>
            <a:r>
              <a:rPr lang="en-US" dirty="0"/>
              <a:t>faster </a:t>
            </a:r>
            <a:r>
              <a:rPr lang="en-US" dirty="0" smtClean="0"/>
              <a:t>steering response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Variable- and Constant-Ratio Gearboxes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Variable</a:t>
            </a:r>
            <a:r>
              <a:rPr lang="en-US" dirty="0"/>
              <a:t>-ratio </a:t>
            </a:r>
            <a:r>
              <a:rPr lang="en-US" dirty="0" smtClean="0"/>
              <a:t>gearbox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Changes internal gear </a:t>
            </a:r>
            <a:r>
              <a:rPr lang="en-US" dirty="0"/>
              <a:t>ratio as </a:t>
            </a:r>
            <a:r>
              <a:rPr lang="en-US" dirty="0" smtClean="0"/>
              <a:t>front </a:t>
            </a:r>
            <a:r>
              <a:rPr lang="en-US" dirty="0"/>
              <a:t>wheels are turned from </a:t>
            </a:r>
            <a:r>
              <a:rPr lang="en-US" dirty="0" smtClean="0"/>
              <a:t>center position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Most </a:t>
            </a:r>
            <a:r>
              <a:rPr lang="en-US" dirty="0"/>
              <a:t>modern recirculating-</a:t>
            </a:r>
            <a:r>
              <a:rPr lang="en-US" dirty="0" smtClean="0"/>
              <a:t>ball gearboxes </a:t>
            </a:r>
            <a:r>
              <a:rPr lang="en-US" dirty="0"/>
              <a:t>are variable-ratio </a:t>
            </a:r>
            <a:r>
              <a:rPr lang="en-US" dirty="0" smtClean="0"/>
              <a:t>designs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Constant</a:t>
            </a:r>
            <a:r>
              <a:rPr lang="en-US" dirty="0"/>
              <a:t>-ratio </a:t>
            </a:r>
            <a:r>
              <a:rPr lang="en-US" dirty="0" smtClean="0"/>
              <a:t>gearbox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Has same gear reduction </a:t>
            </a:r>
            <a:r>
              <a:rPr lang="en-US" dirty="0"/>
              <a:t>from full left to full </a:t>
            </a:r>
            <a:r>
              <a:rPr lang="en-US" dirty="0" smtClean="0"/>
              <a:t>right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Worm-and-Roller Steering Gearbox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Contains roller mounted </a:t>
            </a:r>
            <a:r>
              <a:rPr lang="en-US" dirty="0"/>
              <a:t>on </a:t>
            </a:r>
            <a:r>
              <a:rPr lang="en-US" dirty="0" smtClean="0"/>
              <a:t>pinion </a:t>
            </a:r>
            <a:r>
              <a:rPr lang="en-US" dirty="0"/>
              <a:t>shaft </a:t>
            </a:r>
            <a:r>
              <a:rPr lang="en-US" dirty="0" smtClean="0"/>
              <a:t>that meshes with worm gear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Roller </a:t>
            </a:r>
            <a:r>
              <a:rPr lang="en-US" dirty="0"/>
              <a:t>replaces </a:t>
            </a:r>
            <a:r>
              <a:rPr lang="en-US" dirty="0" smtClean="0"/>
              <a:t>ball bearings and ball </a:t>
            </a:r>
            <a:r>
              <a:rPr lang="en-US" dirty="0"/>
              <a:t>nut used in </a:t>
            </a:r>
            <a:r>
              <a:rPr lang="en-US" dirty="0" err="1" smtClean="0"/>
              <a:t>recirculating</a:t>
            </a:r>
            <a:r>
              <a:rPr lang="en-US" dirty="0" smtClean="0"/>
              <a:t>-ball gearbox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Worm-and-roller design </a:t>
            </a:r>
            <a:r>
              <a:rPr lang="en-US" dirty="0"/>
              <a:t>helps reduce internal </a:t>
            </a:r>
            <a:r>
              <a:rPr lang="en-US" dirty="0" smtClean="0"/>
              <a:t>friction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Steering Linkage </a:t>
            </a:r>
            <a:br>
              <a:rPr lang="en-US" altLang="en-US" dirty="0" smtClean="0"/>
            </a:br>
            <a:r>
              <a:rPr lang="en-US" altLang="en-US" dirty="0" smtClean="0"/>
              <a:t>(Worm-type Gearbox)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Series of arms, rods, and ball sockets </a:t>
            </a:r>
            <a:r>
              <a:rPr lang="en-US" dirty="0"/>
              <a:t>that connect </a:t>
            </a:r>
            <a:r>
              <a:rPr lang="en-US" dirty="0" smtClean="0"/>
              <a:t>worm-type steering gearbox </a:t>
            </a:r>
            <a:r>
              <a:rPr lang="en-US" dirty="0"/>
              <a:t>to </a:t>
            </a:r>
            <a:r>
              <a:rPr lang="en-US" dirty="0" smtClean="0"/>
              <a:t>steering knuckles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Parallelogram </a:t>
            </a:r>
            <a:r>
              <a:rPr lang="en-US" dirty="0"/>
              <a:t>steering linkage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inkage used with worm-type </a:t>
            </a:r>
            <a:r>
              <a:rPr lang="en-US" dirty="0"/>
              <a:t>gear box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Steering Linkage </a:t>
            </a:r>
            <a:br>
              <a:rPr lang="en-US" altLang="en-US" dirty="0" smtClean="0"/>
            </a:br>
            <a:r>
              <a:rPr lang="en-US" altLang="en-US" dirty="0" smtClean="0"/>
              <a:t>(Worm-type Gearbox)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Pitman arm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dirty="0" smtClean="0"/>
              <a:t>Transfers </a:t>
            </a:r>
            <a:r>
              <a:rPr lang="en-US" dirty="0"/>
              <a:t>gearbox motion to </a:t>
            </a:r>
            <a:r>
              <a:rPr lang="en-US" dirty="0" smtClean="0"/>
              <a:t>the steering linkage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dirty="0" err="1" smtClean="0"/>
              <a:t>Splines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gearbox </a:t>
            </a:r>
            <a:r>
              <a:rPr lang="en-US" dirty="0"/>
              <a:t>sector </a:t>
            </a:r>
            <a:r>
              <a:rPr lang="en-US" dirty="0" smtClean="0"/>
              <a:t>shaft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dirty="0" smtClean="0"/>
              <a:t>Large </a:t>
            </a:r>
            <a:r>
              <a:rPr lang="en-US" dirty="0"/>
              <a:t>nut and </a:t>
            </a:r>
            <a:r>
              <a:rPr lang="en-US" dirty="0" smtClean="0"/>
              <a:t>lock washer </a:t>
            </a:r>
            <a:r>
              <a:rPr lang="en-US" dirty="0"/>
              <a:t>secure </a:t>
            </a:r>
            <a:r>
              <a:rPr lang="en-US" dirty="0" smtClean="0"/>
              <a:t>arm </a:t>
            </a:r>
            <a:r>
              <a:rPr lang="en-US" dirty="0"/>
              <a:t>to its </a:t>
            </a:r>
            <a:r>
              <a:rPr lang="en-US" dirty="0" smtClean="0"/>
              <a:t>shaft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dirty="0" smtClean="0"/>
              <a:t>Outer </a:t>
            </a:r>
            <a:r>
              <a:rPr lang="en-US" dirty="0"/>
              <a:t>end </a:t>
            </a:r>
            <a:r>
              <a:rPr lang="en-US" dirty="0" smtClean="0"/>
              <a:t>of pitman </a:t>
            </a:r>
            <a:r>
              <a:rPr lang="en-US" dirty="0"/>
              <a:t>arm is normally connected to </a:t>
            </a:r>
            <a:r>
              <a:rPr lang="en-US" dirty="0" smtClean="0"/>
              <a:t>linkage through ball socket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Steering Linkage </a:t>
            </a:r>
            <a:br>
              <a:rPr lang="en-US" altLang="en-US" smtClean="0"/>
            </a:br>
            <a:r>
              <a:rPr lang="en-US" altLang="en-US" smtClean="0"/>
              <a:t>(Worm-type Gearbox)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Center link or relay rod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Steel </a:t>
            </a:r>
            <a:r>
              <a:rPr lang="en-US" dirty="0"/>
              <a:t>bar that connects </a:t>
            </a:r>
            <a:r>
              <a:rPr lang="en-US" dirty="0" smtClean="0"/>
              <a:t>right </a:t>
            </a:r>
            <a:r>
              <a:rPr lang="en-US" dirty="0"/>
              <a:t>and left sides of </a:t>
            </a:r>
            <a:r>
              <a:rPr lang="en-US" dirty="0" smtClean="0"/>
              <a:t>steering linkage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Idler </a:t>
            </a:r>
            <a:r>
              <a:rPr lang="en-US" dirty="0"/>
              <a:t>arm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Supports end </a:t>
            </a:r>
            <a:r>
              <a:rPr lang="en-US" dirty="0"/>
              <a:t>of </a:t>
            </a:r>
            <a:r>
              <a:rPr lang="en-US" dirty="0" smtClean="0"/>
              <a:t>center link on passenger </a:t>
            </a:r>
            <a:r>
              <a:rPr lang="en-US" dirty="0"/>
              <a:t>side of </a:t>
            </a:r>
            <a:r>
              <a:rPr lang="en-US" dirty="0" smtClean="0"/>
              <a:t>vehicle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</a:t>
            </a:r>
            <a:r>
              <a:rPr lang="en-US" dirty="0"/>
              <a:t>damper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il</a:t>
            </a:r>
            <a:r>
              <a:rPr lang="en-US" dirty="0"/>
              <a:t>-</a:t>
            </a:r>
            <a:r>
              <a:rPr lang="en-US" dirty="0" smtClean="0"/>
              <a:t>filled </a:t>
            </a:r>
            <a:r>
              <a:rPr lang="en-US" dirty="0"/>
              <a:t>shock </a:t>
            </a:r>
            <a:r>
              <a:rPr lang="en-US" dirty="0" smtClean="0"/>
              <a:t>absorber found </a:t>
            </a:r>
            <a:r>
              <a:rPr lang="en-US" dirty="0"/>
              <a:t>in some parallelogram linkage </a:t>
            </a:r>
            <a:r>
              <a:rPr lang="en-US" dirty="0" smtClean="0"/>
              <a:t>arrangements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Tie-Rod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Fasten center </a:t>
            </a:r>
            <a:r>
              <a:rPr lang="en-US" dirty="0"/>
              <a:t>link </a:t>
            </a:r>
            <a:r>
              <a:rPr lang="en-US" dirty="0" smtClean="0"/>
              <a:t>to steering knuckles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Typically consists </a:t>
            </a:r>
            <a:r>
              <a:rPr lang="en-US" dirty="0"/>
              <a:t>of two tie-rods and </a:t>
            </a:r>
            <a:r>
              <a:rPr lang="en-US" dirty="0" smtClean="0"/>
              <a:t>toe </a:t>
            </a:r>
            <a:r>
              <a:rPr lang="en-US" dirty="0"/>
              <a:t>adjustment </a:t>
            </a:r>
            <a:r>
              <a:rPr lang="en-US" dirty="0" smtClean="0"/>
              <a:t>sleeve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oe </a:t>
            </a:r>
            <a:r>
              <a:rPr lang="en-US" dirty="0"/>
              <a:t>adjustment sleeve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Provided </a:t>
            </a:r>
            <a:r>
              <a:rPr lang="en-US" dirty="0"/>
              <a:t>for </a:t>
            </a:r>
            <a:r>
              <a:rPr lang="en-US" dirty="0" smtClean="0"/>
              <a:t>changing length </a:t>
            </a:r>
            <a:r>
              <a:rPr lang="en-US" dirty="0"/>
              <a:t>of </a:t>
            </a:r>
            <a:r>
              <a:rPr lang="en-US" dirty="0" smtClean="0"/>
              <a:t>tie-rod </a:t>
            </a:r>
            <a:r>
              <a:rPr lang="en-US" dirty="0"/>
              <a:t>assembly during </a:t>
            </a:r>
            <a:r>
              <a:rPr lang="en-US" dirty="0" smtClean="0"/>
              <a:t>wheel 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Tie-Rod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Fasten center </a:t>
            </a:r>
            <a:r>
              <a:rPr lang="en-US" dirty="0"/>
              <a:t>link </a:t>
            </a:r>
            <a:r>
              <a:rPr lang="en-US" dirty="0" smtClean="0"/>
              <a:t>to steering knuckles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Typically consists </a:t>
            </a:r>
            <a:r>
              <a:rPr lang="en-US" dirty="0"/>
              <a:t>of two tie-rods and </a:t>
            </a:r>
            <a:r>
              <a:rPr lang="en-US" dirty="0" smtClean="0"/>
              <a:t>toe </a:t>
            </a:r>
            <a:r>
              <a:rPr lang="en-US" dirty="0"/>
              <a:t>adjustment </a:t>
            </a:r>
            <a:r>
              <a:rPr lang="en-US" dirty="0" smtClean="0"/>
              <a:t>sleeve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oe </a:t>
            </a:r>
            <a:r>
              <a:rPr lang="en-US" dirty="0"/>
              <a:t>adjustment sleeve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Provided </a:t>
            </a:r>
            <a:r>
              <a:rPr lang="en-US" dirty="0"/>
              <a:t>for </a:t>
            </a:r>
            <a:r>
              <a:rPr lang="en-US" dirty="0" smtClean="0"/>
              <a:t>changing length </a:t>
            </a:r>
            <a:r>
              <a:rPr lang="en-US" dirty="0"/>
              <a:t>of </a:t>
            </a:r>
            <a:r>
              <a:rPr lang="en-US" dirty="0" smtClean="0"/>
              <a:t>tie-rod </a:t>
            </a:r>
            <a:r>
              <a:rPr lang="en-US" dirty="0"/>
              <a:t>assembly during </a:t>
            </a:r>
            <a:r>
              <a:rPr lang="en-US" dirty="0" smtClean="0"/>
              <a:t>wheel 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Linkage Type Steering System</a:t>
            </a:r>
          </a:p>
        </p:txBody>
      </p:sp>
      <p:pic>
        <p:nvPicPr>
          <p:cNvPr id="54275" name="Content Placeholder 3" descr="78-1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658938"/>
            <a:ext cx="8640762" cy="4775200"/>
          </a:xfrm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66738" y="6248400"/>
            <a:ext cx="969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Manual Rack-and-Pinion Steering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Many steering systems have </a:t>
            </a:r>
            <a:r>
              <a:rPr lang="en-US" dirty="0" smtClean="0"/>
              <a:t>flexible coupling and</a:t>
            </a:r>
            <a:r>
              <a:rPr lang="en-US" dirty="0"/>
              <a:t>/or </a:t>
            </a:r>
            <a:r>
              <a:rPr lang="en-US" dirty="0" smtClean="0"/>
              <a:t>universal </a:t>
            </a:r>
            <a:r>
              <a:rPr lang="en-US" dirty="0"/>
              <a:t>joint in </a:t>
            </a:r>
            <a:r>
              <a:rPr lang="en-US" dirty="0" smtClean="0"/>
              <a:t>steering shaft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lexible </a:t>
            </a:r>
            <a:r>
              <a:rPr lang="en-US" dirty="0"/>
              <a:t>coupling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Helps </a:t>
            </a:r>
            <a:r>
              <a:rPr lang="en-US" dirty="0"/>
              <a:t>keep road shock </a:t>
            </a:r>
            <a:r>
              <a:rPr lang="en-US" dirty="0" smtClean="0"/>
              <a:t>from being </a:t>
            </a:r>
            <a:r>
              <a:rPr lang="en-US" dirty="0"/>
              <a:t>transmitted to </a:t>
            </a:r>
            <a:r>
              <a:rPr lang="en-US" dirty="0" smtClean="0"/>
              <a:t>steering wheel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Universal </a:t>
            </a:r>
            <a:r>
              <a:rPr lang="en-US" dirty="0"/>
              <a:t>joint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llows </a:t>
            </a:r>
            <a:r>
              <a:rPr lang="en-US" dirty="0"/>
              <a:t>for </a:t>
            </a:r>
            <a:r>
              <a:rPr lang="en-US" dirty="0" smtClean="0"/>
              <a:t>change </a:t>
            </a:r>
            <a:r>
              <a:rPr lang="en-US" dirty="0"/>
              <a:t>in </a:t>
            </a:r>
            <a:r>
              <a:rPr lang="en-US" dirty="0" smtClean="0"/>
              <a:t>angle between steering </a:t>
            </a:r>
            <a:r>
              <a:rPr lang="en-US" dirty="0"/>
              <a:t>column and steering </a:t>
            </a:r>
            <a:r>
              <a:rPr lang="en-US" dirty="0" smtClean="0"/>
              <a:t>shaft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Manual Rack-and-Pinion Steering System</a:t>
            </a:r>
          </a:p>
        </p:txBody>
      </p:sp>
      <p:pic>
        <p:nvPicPr>
          <p:cNvPr id="56323" name="Content Placeholder 3" descr="78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" y="2062163"/>
            <a:ext cx="8642350" cy="4095750"/>
          </a:xfrm>
        </p:spPr>
      </p:pic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00050" y="6157913"/>
            <a:ext cx="67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Rack-and-Pinion Steering Gear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41862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Pinion shaft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Rack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Thrust spring 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Bearings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Seals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Gear housing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Thrust spring preloads rack-and-pinion gear </a:t>
            </a:r>
            <a:r>
              <a:rPr lang="en-US" dirty="0"/>
              <a:t>teeth to prevent excessive gear </a:t>
            </a:r>
            <a:r>
              <a:rPr lang="en-US" dirty="0" smtClean="0"/>
              <a:t>backlash</a:t>
            </a:r>
            <a:endParaRPr lang="en-US" dirty="0"/>
          </a:p>
        </p:txBody>
      </p:sp>
      <p:pic>
        <p:nvPicPr>
          <p:cNvPr id="57348" name="Content Placeholder 4" descr="78-1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0775" y="1582738"/>
            <a:ext cx="4038600" cy="3729037"/>
          </a:xfrm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8416925" y="5311775"/>
            <a:ext cx="67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Rack-and-Pinion Tie-Rod Assemblies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Tie-rod assemblies for rack-and-pinion </a:t>
            </a:r>
            <a:r>
              <a:rPr lang="en-US" dirty="0" smtClean="0"/>
              <a:t>steering systems </a:t>
            </a:r>
            <a:r>
              <a:rPr lang="en-US" dirty="0"/>
              <a:t>connect </a:t>
            </a:r>
            <a:r>
              <a:rPr lang="en-US" dirty="0" smtClean="0"/>
              <a:t>ends </a:t>
            </a:r>
            <a:r>
              <a:rPr lang="en-US" dirty="0"/>
              <a:t>of </a:t>
            </a:r>
            <a:r>
              <a:rPr lang="en-US" dirty="0" smtClean="0"/>
              <a:t>rack </a:t>
            </a:r>
            <a:r>
              <a:rPr lang="en-US" dirty="0"/>
              <a:t>with </a:t>
            </a:r>
            <a:r>
              <a:rPr lang="en-US" dirty="0" smtClean="0"/>
              <a:t>steering knuckles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Rubber dust boots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it </a:t>
            </a:r>
            <a:r>
              <a:rPr lang="en-US" dirty="0"/>
              <a:t>over </a:t>
            </a:r>
            <a:r>
              <a:rPr lang="en-US" dirty="0" smtClean="0"/>
              <a:t>inner </a:t>
            </a:r>
            <a:r>
              <a:rPr lang="en-US" dirty="0"/>
              <a:t>ball </a:t>
            </a:r>
            <a:r>
              <a:rPr lang="en-US" dirty="0" smtClean="0"/>
              <a:t>sockets to </a:t>
            </a:r>
            <a:r>
              <a:rPr lang="en-US" dirty="0"/>
              <a:t>keep out road dirt and water, as well as to </a:t>
            </a:r>
            <a:r>
              <a:rPr lang="en-US" dirty="0" smtClean="0"/>
              <a:t>hold in </a:t>
            </a:r>
            <a:r>
              <a:rPr lang="en-US" dirty="0"/>
              <a:t>lubricating </a:t>
            </a:r>
            <a:r>
              <a:rPr lang="en-US" dirty="0" smtClean="0"/>
              <a:t>grease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Rack-and-Pinion Steering System</a:t>
            </a:r>
          </a:p>
        </p:txBody>
      </p:sp>
      <p:pic>
        <p:nvPicPr>
          <p:cNvPr id="59395" name="Picture 3" descr="78-16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3460750"/>
            <a:ext cx="814705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 descr="78-15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603375"/>
            <a:ext cx="82296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490538" y="6116638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Steering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Use engine driven pump </a:t>
            </a:r>
            <a:r>
              <a:rPr lang="en-US" dirty="0"/>
              <a:t>and </a:t>
            </a:r>
            <a:r>
              <a:rPr lang="en-US" dirty="0" smtClean="0"/>
              <a:t>hydraulic </a:t>
            </a:r>
            <a:r>
              <a:rPr lang="en-US" dirty="0"/>
              <a:t>system to assist </a:t>
            </a:r>
            <a:r>
              <a:rPr lang="en-US" dirty="0" smtClean="0"/>
              <a:t>steering action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major types of power </a:t>
            </a:r>
            <a:r>
              <a:rPr lang="en-US" dirty="0" smtClean="0"/>
              <a:t>steering systems </a:t>
            </a:r>
            <a:r>
              <a:rPr lang="en-US" dirty="0"/>
              <a:t>used on modern </a:t>
            </a:r>
            <a:r>
              <a:rPr lang="en-US" dirty="0" smtClean="0"/>
              <a:t>automobiles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Integral piston</a:t>
            </a:r>
            <a:r>
              <a:rPr lang="en-US" dirty="0"/>
              <a:t> </a:t>
            </a:r>
            <a:r>
              <a:rPr lang="en-US" dirty="0" smtClean="0"/>
              <a:t>linkage systems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External </a:t>
            </a:r>
            <a:r>
              <a:rPr lang="en-US" dirty="0"/>
              <a:t>cylinder </a:t>
            </a:r>
            <a:r>
              <a:rPr lang="en-US" dirty="0" smtClean="0"/>
              <a:t>power steering systems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Rack</a:t>
            </a:r>
            <a:r>
              <a:rPr lang="en-US" dirty="0"/>
              <a:t>-and-pinion </a:t>
            </a:r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Steering Pumps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Engine driven, produces hydraulic </a:t>
            </a:r>
            <a:r>
              <a:rPr lang="en-US" dirty="0"/>
              <a:t>pressure for steering </a:t>
            </a:r>
            <a:r>
              <a:rPr lang="en-US" dirty="0" smtClean="0"/>
              <a:t>system operation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In </a:t>
            </a:r>
            <a:r>
              <a:rPr lang="en-US" dirty="0"/>
              <a:t>most cases, </a:t>
            </a:r>
            <a:r>
              <a:rPr lang="en-US" dirty="0" smtClean="0"/>
              <a:t>belt </a:t>
            </a:r>
            <a:r>
              <a:rPr lang="en-US" dirty="0"/>
              <a:t>running from </a:t>
            </a:r>
            <a:r>
              <a:rPr lang="en-US" dirty="0" smtClean="0"/>
              <a:t>engine </a:t>
            </a:r>
            <a:r>
              <a:rPr lang="en-US" dirty="0"/>
              <a:t>crankshaft pulley powers </a:t>
            </a:r>
            <a:r>
              <a:rPr lang="en-US" dirty="0" smtClean="0"/>
              <a:t>pump</a:t>
            </a: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Steering Pumps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Four </a:t>
            </a:r>
            <a:r>
              <a:rPr lang="en-US" dirty="0"/>
              <a:t>basic types of </a:t>
            </a:r>
            <a:r>
              <a:rPr lang="en-US" dirty="0" smtClean="0"/>
              <a:t>power steering pumps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oller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V</a:t>
            </a:r>
            <a:r>
              <a:rPr lang="en-US" dirty="0" smtClean="0"/>
              <a:t>ane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lipper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Gear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Power steering fluid reservoir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Holds </a:t>
            </a:r>
            <a:r>
              <a:rPr lang="en-US" dirty="0" smtClean="0"/>
              <a:t>extra </a:t>
            </a:r>
            <a:r>
              <a:rPr lang="en-US" dirty="0"/>
              <a:t>supply of </a:t>
            </a:r>
            <a:r>
              <a:rPr lang="en-US" dirty="0" smtClean="0"/>
              <a:t>power steering oil or fluid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be </a:t>
            </a:r>
            <a:r>
              <a:rPr lang="en-US" dirty="0" smtClean="0"/>
              <a:t>form </a:t>
            </a:r>
            <a:r>
              <a:rPr lang="en-US" dirty="0"/>
              <a:t>as part of </a:t>
            </a:r>
            <a:r>
              <a:rPr lang="en-US" dirty="0" smtClean="0"/>
              <a:t>pump </a:t>
            </a:r>
            <a:r>
              <a:rPr lang="en-US" dirty="0"/>
              <a:t>body or </a:t>
            </a:r>
            <a:r>
              <a:rPr lang="en-US" dirty="0" smtClean="0"/>
              <a:t>be separate container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Steering Pumps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3491" name="Content Placeholder 3" descr="78-2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3538" y="1482725"/>
            <a:ext cx="6054725" cy="5140325"/>
          </a:xfrm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390525" y="6253163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Pressure-Relief Valve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457700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in </a:t>
            </a:r>
            <a:r>
              <a:rPr lang="en-US" dirty="0" smtClean="0"/>
              <a:t>power steering system </a:t>
            </a:r>
            <a:r>
              <a:rPr lang="en-US" dirty="0"/>
              <a:t>to control maximum oil </a:t>
            </a:r>
            <a:r>
              <a:rPr lang="en-US" dirty="0" smtClean="0"/>
              <a:t>pressure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Prevents system </a:t>
            </a:r>
            <a:r>
              <a:rPr lang="en-US" dirty="0"/>
              <a:t>damage by limiting pressure when </a:t>
            </a:r>
            <a:r>
              <a:rPr lang="en-US" dirty="0" smtClean="0"/>
              <a:t>needed</a:t>
            </a:r>
            <a:endParaRPr lang="en-US" dirty="0"/>
          </a:p>
        </p:txBody>
      </p:sp>
      <p:pic>
        <p:nvPicPr>
          <p:cNvPr id="64516" name="Content Placeholder 5" descr="78-2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0763" y="2174875"/>
            <a:ext cx="4038600" cy="3789363"/>
          </a:xfrm>
        </p:spPr>
      </p:pic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Steering Hoses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High-pressure, hydraulic, rubber hoses that connect power steering pump and integral gearbox or power cylinder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One </a:t>
            </a:r>
            <a:r>
              <a:rPr lang="en-US" dirty="0"/>
              <a:t>line serves as </a:t>
            </a:r>
            <a:r>
              <a:rPr lang="en-US" dirty="0" smtClean="0"/>
              <a:t>pressure </a:t>
            </a:r>
            <a:r>
              <a:rPr lang="en-US" dirty="0"/>
              <a:t>feed </a:t>
            </a:r>
            <a:r>
              <a:rPr lang="en-US" dirty="0" smtClean="0"/>
              <a:t>line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Other acts as return line to reservoir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Metal </a:t>
            </a:r>
            <a:r>
              <a:rPr lang="en-US" dirty="0" smtClean="0"/>
              <a:t>lines carry fluid </a:t>
            </a:r>
            <a:r>
              <a:rPr lang="en-US" dirty="0"/>
              <a:t>between parts </a:t>
            </a:r>
            <a:r>
              <a:rPr lang="en-US" dirty="0" smtClean="0"/>
              <a:t>where vibration or part movement is </a:t>
            </a:r>
            <a:r>
              <a:rPr lang="en-US" dirty="0"/>
              <a:t>not a </a:t>
            </a:r>
            <a:r>
              <a:rPr lang="en-US" dirty="0" smtClean="0"/>
              <a:t>problem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Linkage-Type Power Steering </a:t>
            </a:r>
            <a:br>
              <a:rPr lang="en-US" altLang="en-US" smtClean="0"/>
            </a:br>
            <a:r>
              <a:rPr lang="en-US" altLang="en-US" smtClean="0"/>
              <a:t>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Heavy </a:t>
            </a:r>
            <a:r>
              <a:rPr lang="en-US" dirty="0"/>
              <a:t>duty, linkage-type power steering </a:t>
            </a:r>
            <a:r>
              <a:rPr lang="en-US" dirty="0" smtClean="0"/>
              <a:t>system is </a:t>
            </a:r>
            <a:r>
              <a:rPr lang="en-US" dirty="0"/>
              <a:t>still used on full-size </a:t>
            </a:r>
            <a:r>
              <a:rPr lang="en-US" dirty="0" smtClean="0"/>
              <a:t>trucks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Integral</a:t>
            </a:r>
            <a:r>
              <a:rPr lang="en-US" dirty="0"/>
              <a:t>-piston power steering system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Has hydraulic </a:t>
            </a:r>
            <a:r>
              <a:rPr lang="en-US" dirty="0"/>
              <a:t>piston mounted inside </a:t>
            </a:r>
            <a:r>
              <a:rPr lang="en-US" dirty="0" smtClean="0"/>
              <a:t>steering gearbox housing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ntegral </a:t>
            </a:r>
            <a:r>
              <a:rPr lang="en-US" dirty="0"/>
              <a:t>power steering gearbox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Contains conventional </a:t>
            </a:r>
            <a:r>
              <a:rPr lang="en-US" dirty="0"/>
              <a:t>worm-and-sector gear, </a:t>
            </a:r>
            <a:r>
              <a:rPr lang="en-US" dirty="0" smtClean="0"/>
              <a:t>hydraulic </a:t>
            </a:r>
            <a:r>
              <a:rPr lang="en-US" dirty="0"/>
              <a:t>piston</a:t>
            </a:r>
            <a:r>
              <a:rPr lang="en-US" dirty="0" smtClean="0"/>
              <a:t>, and flow-direction valve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Linkage-Type Power Steering </a:t>
            </a:r>
            <a:br>
              <a:rPr lang="en-US" altLang="en-US" smtClean="0"/>
            </a:br>
            <a:r>
              <a:rPr lang="en-US" altLang="en-US" smtClean="0"/>
              <a:t>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One type of </a:t>
            </a:r>
            <a:r>
              <a:rPr lang="en-US" dirty="0" smtClean="0"/>
              <a:t>integral power </a:t>
            </a:r>
            <a:r>
              <a:rPr lang="en-US" dirty="0"/>
              <a:t>steering gearbox uses </a:t>
            </a:r>
            <a:r>
              <a:rPr lang="en-US" dirty="0" smtClean="0"/>
              <a:t>spool valve, another uses a </a:t>
            </a:r>
            <a:r>
              <a:rPr lang="en-US" dirty="0"/>
              <a:t>rotary </a:t>
            </a:r>
            <a:r>
              <a:rPr lang="en-US" dirty="0" smtClean="0"/>
              <a:t>valve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Spool valve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Controls pressure </a:t>
            </a:r>
            <a:r>
              <a:rPr lang="en-US" dirty="0"/>
              <a:t>entering </a:t>
            </a:r>
            <a:r>
              <a:rPr lang="en-US" dirty="0" smtClean="0"/>
              <a:t>power chambers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Rotary valve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irects </a:t>
            </a:r>
            <a:r>
              <a:rPr lang="en-US" dirty="0"/>
              <a:t>hydraulic pressure to </a:t>
            </a:r>
            <a:r>
              <a:rPr lang="en-US" dirty="0" smtClean="0"/>
              <a:t>correct </a:t>
            </a:r>
            <a:r>
              <a:rPr lang="en-US" dirty="0"/>
              <a:t>side </a:t>
            </a:r>
            <a:r>
              <a:rPr lang="en-US" dirty="0" smtClean="0"/>
              <a:t>of power piston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Linkage-Type Power Steering </a:t>
            </a:r>
            <a:br>
              <a:rPr lang="en-US" altLang="en-US" smtClean="0"/>
            </a:br>
            <a:r>
              <a:rPr lang="en-US" altLang="en-US" smtClean="0"/>
              <a:t>Systems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3917950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In external </a:t>
            </a:r>
            <a:r>
              <a:rPr lang="en-US" dirty="0"/>
              <a:t>cylinder power steering </a:t>
            </a:r>
            <a:r>
              <a:rPr lang="en-US" dirty="0" smtClean="0"/>
              <a:t>system, power </a:t>
            </a:r>
            <a:r>
              <a:rPr lang="en-US" dirty="0"/>
              <a:t>cylinder is commonly bolted to </a:t>
            </a:r>
            <a:r>
              <a:rPr lang="en-US" dirty="0" smtClean="0"/>
              <a:t>frame and center link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Found on </a:t>
            </a:r>
            <a:r>
              <a:rPr lang="en-US" dirty="0"/>
              <a:t>older passenger cars and large industrial </a:t>
            </a:r>
            <a:r>
              <a:rPr lang="en-US" dirty="0" smtClean="0"/>
              <a:t>equipment</a:t>
            </a:r>
            <a:endParaRPr lang="en-US" dirty="0"/>
          </a:p>
        </p:txBody>
      </p:sp>
      <p:pic>
        <p:nvPicPr>
          <p:cNvPr id="69636" name="Content Placeholder 5" descr="78-2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2638" y="2011363"/>
            <a:ext cx="4430712" cy="3827462"/>
          </a:xfrm>
        </p:spPr>
      </p:pic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8353425" y="6315075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Power Rack-and-Pinion Steering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Hydraulic pump </a:t>
            </a:r>
            <a:r>
              <a:rPr lang="en-US" dirty="0"/>
              <a:t>pressure </a:t>
            </a:r>
            <a:r>
              <a:rPr lang="en-US" dirty="0" smtClean="0"/>
              <a:t>assists driver </a:t>
            </a:r>
            <a:r>
              <a:rPr lang="en-US" dirty="0"/>
              <a:t>in moving </a:t>
            </a:r>
            <a:r>
              <a:rPr lang="en-US" dirty="0" smtClean="0"/>
              <a:t>rack </a:t>
            </a:r>
            <a:r>
              <a:rPr lang="en-US" dirty="0"/>
              <a:t>and </a:t>
            </a:r>
            <a:r>
              <a:rPr lang="en-US" dirty="0" smtClean="0"/>
              <a:t>front wheels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Power </a:t>
            </a:r>
            <a:r>
              <a:rPr lang="en-US" dirty="0"/>
              <a:t>rack-and-pinion </a:t>
            </a:r>
            <a:r>
              <a:rPr lang="en-US" dirty="0" smtClean="0"/>
              <a:t>assembly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Power </a:t>
            </a:r>
            <a:r>
              <a:rPr lang="en-US" dirty="0" smtClean="0"/>
              <a:t>cylinder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Hydraulic </a:t>
            </a:r>
            <a:r>
              <a:rPr lang="en-US" dirty="0"/>
              <a:t>cylinder machined inside the rack </a:t>
            </a:r>
            <a:r>
              <a:rPr lang="en-US" dirty="0" smtClean="0"/>
              <a:t>or gear housing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Rack-and-Pinion Steering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Power </a:t>
            </a:r>
            <a:r>
              <a:rPr lang="en-US" dirty="0" smtClean="0"/>
              <a:t>piston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Hydraulic, double</a:t>
            </a:r>
            <a:r>
              <a:rPr lang="en-US" dirty="0"/>
              <a:t>-acting piston formed on </a:t>
            </a:r>
            <a:r>
              <a:rPr lang="en-US" dirty="0" smtClean="0"/>
              <a:t>rack shaft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Hydraulic </a:t>
            </a:r>
            <a:r>
              <a:rPr lang="en-US" dirty="0" smtClean="0"/>
              <a:t>lines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Steel tubing </a:t>
            </a:r>
            <a:r>
              <a:rPr lang="en-US" dirty="0"/>
              <a:t>connecting the control valve and </a:t>
            </a:r>
            <a:r>
              <a:rPr lang="en-US" dirty="0" smtClean="0"/>
              <a:t>power cylinder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Control valve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ither rotary </a:t>
            </a:r>
            <a:r>
              <a:rPr lang="en-US" dirty="0"/>
              <a:t>valve or </a:t>
            </a:r>
            <a:r>
              <a:rPr lang="en-US" dirty="0" smtClean="0"/>
              <a:t>spool </a:t>
            </a:r>
            <a:r>
              <a:rPr lang="en-US" dirty="0"/>
              <a:t>valve that regulates </a:t>
            </a:r>
            <a:r>
              <a:rPr lang="en-US" dirty="0" smtClean="0"/>
              <a:t>pressure entry </a:t>
            </a:r>
            <a:r>
              <a:rPr lang="en-US" dirty="0"/>
              <a:t>into each end of </a:t>
            </a:r>
            <a:r>
              <a:rPr lang="en-US" dirty="0" smtClean="0"/>
              <a:t>power 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Cylinder and Piston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Precisely </a:t>
            </a:r>
            <a:r>
              <a:rPr lang="en-US" dirty="0"/>
              <a:t>machined tube designed </a:t>
            </a:r>
            <a:r>
              <a:rPr lang="en-US" dirty="0" smtClean="0"/>
              <a:t>to accept power piston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Provisions </a:t>
            </a:r>
            <a:r>
              <a:rPr lang="en-US" dirty="0"/>
              <a:t>are made for </a:t>
            </a:r>
            <a:r>
              <a:rPr lang="en-US" dirty="0" smtClean="0"/>
              <a:t>hydraulic lines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Cylinder </a:t>
            </a:r>
            <a:r>
              <a:rPr lang="en-US" dirty="0"/>
              <a:t>housing bolts to </a:t>
            </a:r>
            <a:r>
              <a:rPr lang="en-US" dirty="0" smtClean="0"/>
              <a:t>vehicle </a:t>
            </a:r>
            <a:r>
              <a:rPr lang="en-US" dirty="0"/>
              <a:t>frame member, just like </a:t>
            </a:r>
            <a:r>
              <a:rPr lang="en-US" dirty="0" smtClean="0"/>
              <a:t>manual unit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Power </a:t>
            </a:r>
            <a:r>
              <a:rPr lang="en-US" dirty="0"/>
              <a:t>piston </a:t>
            </a:r>
            <a:r>
              <a:rPr lang="en-US" dirty="0" smtClean="0"/>
              <a:t>formed </a:t>
            </a:r>
            <a:r>
              <a:rPr lang="en-US" dirty="0"/>
              <a:t>by attaching </a:t>
            </a:r>
            <a:r>
              <a:rPr lang="en-US" dirty="0" smtClean="0"/>
              <a:t>hydraulic </a:t>
            </a:r>
            <a:r>
              <a:rPr lang="en-US" dirty="0"/>
              <a:t>piston to </a:t>
            </a:r>
            <a:r>
              <a:rPr lang="en-US" dirty="0" smtClean="0"/>
              <a:t>center </a:t>
            </a:r>
            <a:r>
              <a:rPr lang="en-US" dirty="0"/>
              <a:t>of </a:t>
            </a:r>
            <a:r>
              <a:rPr lang="en-US" dirty="0" smtClean="0"/>
              <a:t>rack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Rack-and-Pinion Control Valves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Two </a:t>
            </a:r>
            <a:r>
              <a:rPr lang="en-US" dirty="0"/>
              <a:t>types of control valve </a:t>
            </a:r>
            <a:r>
              <a:rPr lang="en-US" dirty="0" smtClean="0"/>
              <a:t>mechanisms used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Rotary </a:t>
            </a:r>
            <a:r>
              <a:rPr lang="en-US" dirty="0"/>
              <a:t>control valve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perated </a:t>
            </a:r>
            <a:r>
              <a:rPr lang="en-US" dirty="0"/>
              <a:t>by </a:t>
            </a:r>
            <a:r>
              <a:rPr lang="en-US" dirty="0" smtClean="0"/>
              <a:t>torsion shaft </a:t>
            </a:r>
            <a:r>
              <a:rPr lang="en-US" dirty="0"/>
              <a:t>connected to </a:t>
            </a:r>
            <a:r>
              <a:rPr lang="en-US" dirty="0" smtClean="0"/>
              <a:t>pinion gear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Spool </a:t>
            </a:r>
            <a:r>
              <a:rPr lang="en-US" dirty="0"/>
              <a:t>control </a:t>
            </a:r>
            <a:r>
              <a:rPr lang="en-US" dirty="0" smtClean="0"/>
              <a:t>valve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hrust </a:t>
            </a:r>
            <a:r>
              <a:rPr lang="en-US" dirty="0"/>
              <a:t>action of </a:t>
            </a:r>
            <a:r>
              <a:rPr lang="en-US" dirty="0" smtClean="0"/>
              <a:t>pinion </a:t>
            </a:r>
            <a:r>
              <a:rPr lang="en-US" dirty="0"/>
              <a:t>shaft </a:t>
            </a:r>
            <a:r>
              <a:rPr lang="en-US" dirty="0" smtClean="0"/>
              <a:t>shifts valve to route oil </a:t>
            </a:r>
            <a:r>
              <a:rPr lang="en-US" dirty="0"/>
              <a:t>to </a:t>
            </a:r>
            <a:r>
              <a:rPr lang="en-US" dirty="0" smtClean="0"/>
              <a:t>power </a:t>
            </a:r>
            <a:r>
              <a:rPr lang="en-US" dirty="0"/>
              <a:t>cylinder</a:t>
            </a:r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Rack-and-Pinion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steering </a:t>
            </a:r>
            <a:r>
              <a:rPr lang="en-US" dirty="0"/>
              <a:t>wheel is turned, </a:t>
            </a:r>
            <a:r>
              <a:rPr lang="en-US" dirty="0" smtClean="0"/>
              <a:t>weight of vehicle </a:t>
            </a:r>
            <a:r>
              <a:rPr lang="en-US" dirty="0"/>
              <a:t>causes </a:t>
            </a:r>
            <a:r>
              <a:rPr lang="en-US" dirty="0" smtClean="0"/>
              <a:t>front </a:t>
            </a:r>
            <a:r>
              <a:rPr lang="en-US" dirty="0"/>
              <a:t>tires to resist </a:t>
            </a:r>
            <a:r>
              <a:rPr lang="en-US" dirty="0" smtClean="0"/>
              <a:t>turning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This twists torsion bar or </a:t>
            </a:r>
            <a:r>
              <a:rPr lang="en-US" dirty="0"/>
              <a:t>thrusts </a:t>
            </a:r>
            <a:r>
              <a:rPr lang="en-US" dirty="0" smtClean="0"/>
              <a:t>pinion </a:t>
            </a:r>
            <a:r>
              <a:rPr lang="en-US" dirty="0"/>
              <a:t>shaft </a:t>
            </a:r>
            <a:r>
              <a:rPr lang="en-US" dirty="0" smtClean="0"/>
              <a:t>slightly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This </a:t>
            </a:r>
            <a:r>
              <a:rPr lang="en-US" dirty="0"/>
              <a:t>makes </a:t>
            </a:r>
            <a:r>
              <a:rPr lang="en-US" dirty="0" smtClean="0"/>
              <a:t>control </a:t>
            </a:r>
            <a:r>
              <a:rPr lang="en-US" dirty="0"/>
              <a:t>valve move </a:t>
            </a:r>
            <a:r>
              <a:rPr lang="en-US" dirty="0" smtClean="0"/>
              <a:t>and align specific </a:t>
            </a:r>
            <a:r>
              <a:rPr lang="en-US" dirty="0"/>
              <a:t>oil </a:t>
            </a:r>
            <a:r>
              <a:rPr lang="en-US" dirty="0" smtClean="0"/>
              <a:t>passages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Rack-and-Pinion Operation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Pump pressure </a:t>
            </a:r>
            <a:r>
              <a:rPr lang="en-US" dirty="0" smtClean="0"/>
              <a:t>flows </a:t>
            </a:r>
            <a:r>
              <a:rPr lang="en-US" dirty="0"/>
              <a:t>through the control valve</a:t>
            </a:r>
            <a:r>
              <a:rPr lang="en-US" dirty="0" smtClean="0"/>
              <a:t>, through </a:t>
            </a:r>
            <a:r>
              <a:rPr lang="en-US" dirty="0"/>
              <a:t>the hydraulic line, and into the power </a:t>
            </a:r>
            <a:r>
              <a:rPr lang="en-US" dirty="0" smtClean="0"/>
              <a:t>cylinder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Pressure then acts on the power </a:t>
            </a:r>
            <a:r>
              <a:rPr lang="en-US" dirty="0" smtClean="0"/>
              <a:t>piston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piston </a:t>
            </a:r>
            <a:r>
              <a:rPr lang="en-US" dirty="0"/>
              <a:t>helps push the rack and the front wheels </a:t>
            </a:r>
            <a:r>
              <a:rPr lang="en-US" dirty="0" smtClean="0"/>
              <a:t>for turning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A power steering oil cooler is used to </a:t>
            </a:r>
            <a:r>
              <a:rPr lang="en-US" dirty="0" smtClean="0"/>
              <a:t>remove excess </a:t>
            </a:r>
            <a:r>
              <a:rPr lang="en-US" dirty="0"/>
              <a:t>heat from the </a:t>
            </a:r>
            <a:r>
              <a:rPr lang="en-US" dirty="0" smtClean="0"/>
              <a:t>oil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Power Rack-and-Pinion Operation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76803" name="Content Placeholder 3" descr="78-2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988" y="2022475"/>
            <a:ext cx="8642350" cy="4116388"/>
          </a:xfrm>
        </p:spPr>
      </p:pic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390525" y="613886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(Peugeot)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Electronic Steering Assist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Small electric motor helps </a:t>
            </a:r>
            <a:r>
              <a:rPr lang="en-US" dirty="0"/>
              <a:t>move </a:t>
            </a:r>
            <a:r>
              <a:rPr lang="en-US" dirty="0" smtClean="0"/>
              <a:t>rack-and-pinion gearbox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</a:t>
            </a:r>
            <a:r>
              <a:rPr lang="en-US" dirty="0"/>
              <a:t>control module </a:t>
            </a:r>
            <a:r>
              <a:rPr lang="en-US" dirty="0" smtClean="0"/>
              <a:t>reacts to steering </a:t>
            </a:r>
            <a:r>
              <a:rPr lang="en-US" dirty="0"/>
              <a:t>pressure </a:t>
            </a:r>
            <a:r>
              <a:rPr lang="en-US" dirty="0" smtClean="0"/>
              <a:t>and energizes rack </a:t>
            </a:r>
            <a:r>
              <a:rPr lang="en-US" dirty="0"/>
              <a:t>motor to </a:t>
            </a:r>
            <a:r>
              <a:rPr lang="en-US" dirty="0" smtClean="0"/>
              <a:t>help move rack </a:t>
            </a:r>
            <a:r>
              <a:rPr lang="en-US" dirty="0"/>
              <a:t>left or right for </a:t>
            </a:r>
            <a:r>
              <a:rPr lang="en-US" dirty="0" smtClean="0"/>
              <a:t>steering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Steering control module can reverse motor rotation and alter motor speed as needed to help driver steer car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Electronic Steering Assist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78851" name="Content Placeholder 3" descr="78-3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813" y="2239963"/>
            <a:ext cx="8642350" cy="3449637"/>
          </a:xfrm>
        </p:spPr>
      </p:pic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390525" y="5988050"/>
            <a:ext cx="75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Proportional Rack-and-Pinion </a:t>
            </a:r>
            <a:br>
              <a:rPr lang="en-US" altLang="en-US" smtClean="0"/>
            </a:br>
            <a:r>
              <a:rPr lang="en-US" altLang="en-US" smtClean="0"/>
              <a:t>Power Steering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Proportional rack-and-pinion power </a:t>
            </a:r>
            <a:r>
              <a:rPr lang="en-US" dirty="0" smtClean="0"/>
              <a:t>steering or </a:t>
            </a:r>
            <a:r>
              <a:rPr lang="en-US" dirty="0"/>
              <a:t>speed-sensitive power steering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Senses </a:t>
            </a:r>
            <a:r>
              <a:rPr lang="en-US" dirty="0"/>
              <a:t>vehicle speed and steering load to ensure </a:t>
            </a:r>
            <a:r>
              <a:rPr lang="en-US" dirty="0" smtClean="0"/>
              <a:t>adequate road feel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Increase </a:t>
            </a:r>
            <a:r>
              <a:rPr lang="en-US" dirty="0"/>
              <a:t>effort </a:t>
            </a:r>
            <a:r>
              <a:rPr lang="en-US" dirty="0" smtClean="0"/>
              <a:t>at higher </a:t>
            </a:r>
            <a:r>
              <a:rPr lang="en-US" dirty="0"/>
              <a:t>speeds for more road </a:t>
            </a:r>
            <a:r>
              <a:rPr lang="en-US" dirty="0" smtClean="0"/>
              <a:t>feel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Lower</a:t>
            </a:r>
            <a:r>
              <a:rPr lang="en-US" dirty="0"/>
              <a:t> </a:t>
            </a:r>
            <a:r>
              <a:rPr lang="en-US" dirty="0" smtClean="0"/>
              <a:t>steering </a:t>
            </a:r>
            <a:r>
              <a:rPr lang="en-US" dirty="0"/>
              <a:t>effort at low speeds to help </a:t>
            </a:r>
            <a:r>
              <a:rPr lang="en-US" dirty="0" smtClean="0"/>
              <a:t>driver turn steering </a:t>
            </a:r>
            <a:r>
              <a:rPr lang="en-US" dirty="0"/>
              <a:t>wheel when </a:t>
            </a:r>
            <a:r>
              <a:rPr lang="en-US" dirty="0" smtClean="0"/>
              <a:t>parking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Four-Wheel Steering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Instead of just </a:t>
            </a:r>
            <a:r>
              <a:rPr lang="en-US" dirty="0" smtClean="0"/>
              <a:t>front </a:t>
            </a:r>
            <a:r>
              <a:rPr lang="en-US" dirty="0"/>
              <a:t>two wheels, all four </a:t>
            </a:r>
            <a:r>
              <a:rPr lang="en-US" dirty="0" smtClean="0"/>
              <a:t>wheels change </a:t>
            </a:r>
            <a:r>
              <a:rPr lang="en-US" dirty="0"/>
              <a:t>direction to improve handling, stability, feel</a:t>
            </a:r>
            <a:r>
              <a:rPr lang="en-US" dirty="0" smtClean="0"/>
              <a:t>, and maneuverability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types of four-wheel steering </a:t>
            </a:r>
            <a:r>
              <a:rPr lang="en-US" dirty="0" smtClean="0"/>
              <a:t>systems</a:t>
            </a:r>
            <a:endParaRPr lang="en-US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Mechanical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ydraulic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Electronic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Four-Wheel Steering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Mechanical </a:t>
            </a:r>
            <a:r>
              <a:rPr lang="en-US" dirty="0"/>
              <a:t>four-wheel steering system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Uses special </a:t>
            </a:r>
            <a:r>
              <a:rPr lang="en-US" dirty="0"/>
              <a:t>front rack-and-pinion gearbox with </a:t>
            </a:r>
            <a:r>
              <a:rPr lang="en-US" dirty="0" smtClean="0"/>
              <a:t>transfer box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Transfer </a:t>
            </a:r>
            <a:r>
              <a:rPr lang="en-US" dirty="0"/>
              <a:t>box operates </a:t>
            </a:r>
            <a:r>
              <a:rPr lang="en-US" dirty="0" smtClean="0"/>
              <a:t>long </a:t>
            </a:r>
            <a:r>
              <a:rPr lang="en-US" dirty="0"/>
              <a:t>shaft </a:t>
            </a:r>
            <a:r>
              <a:rPr lang="en-US" dirty="0" smtClean="0"/>
              <a:t>that extends </a:t>
            </a:r>
            <a:r>
              <a:rPr lang="en-US" dirty="0"/>
              <a:t>back to </a:t>
            </a:r>
            <a:r>
              <a:rPr lang="en-US" dirty="0" smtClean="0"/>
              <a:t>rear rack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When front wheels are </a:t>
            </a:r>
            <a:r>
              <a:rPr lang="en-US" dirty="0"/>
              <a:t>turned, </a:t>
            </a:r>
            <a:r>
              <a:rPr lang="en-US" dirty="0" smtClean="0"/>
              <a:t>shaft </a:t>
            </a:r>
            <a:r>
              <a:rPr lang="en-US" dirty="0"/>
              <a:t>rotates to turn </a:t>
            </a:r>
            <a:r>
              <a:rPr lang="en-US" dirty="0" smtClean="0"/>
              <a:t>rear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Four-Wheel Steering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Hydraulic </a:t>
            </a:r>
            <a:r>
              <a:rPr lang="en-US" dirty="0"/>
              <a:t>four-wheel steering system </a:t>
            </a:r>
            <a:endParaRPr lang="en-US" dirty="0" smtClean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Uses conventional </a:t>
            </a:r>
            <a:r>
              <a:rPr lang="en-US" dirty="0"/>
              <a:t>power rack-and-pinion steering </a:t>
            </a:r>
            <a:r>
              <a:rPr lang="en-US" dirty="0" smtClean="0"/>
              <a:t>system up front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Hydraulic lines extend </a:t>
            </a:r>
            <a:r>
              <a:rPr lang="en-US" dirty="0" smtClean="0"/>
              <a:t>back to rear </a:t>
            </a:r>
            <a:r>
              <a:rPr lang="en-US" dirty="0"/>
              <a:t>power steering pump, </a:t>
            </a:r>
            <a:r>
              <a:rPr lang="en-US" dirty="0" smtClean="0"/>
              <a:t>which is driven by differential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 smtClean="0"/>
              <a:t>Control valve </a:t>
            </a:r>
            <a:r>
              <a:rPr lang="en-US" dirty="0"/>
              <a:t>can then operate </a:t>
            </a:r>
            <a:r>
              <a:rPr lang="en-US" dirty="0" smtClean="0"/>
              <a:t>rear </a:t>
            </a:r>
            <a:r>
              <a:rPr lang="en-US" dirty="0"/>
              <a:t>steering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pPr eaLnBrk="1" hangingPunct="1"/>
            <a:r>
              <a:rPr lang="en-US" altLang="en-US" smtClean="0"/>
              <a:t>Four-Wheel Steering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641850" cy="5140325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four-wheel steering systems</a:t>
            </a:r>
          </a:p>
          <a:p>
            <a:pPr marL="742950" indent="-285750" eaLnBrk="1" hangingPunct="1">
              <a:buFont typeface="Helvetica" pitchFamily="34" charset="0"/>
              <a:buChar char="–"/>
              <a:defRPr/>
            </a:pPr>
            <a:r>
              <a:rPr lang="en-US" sz="2600" dirty="0" smtClean="0"/>
              <a:t>Have electric-motor-driven </a:t>
            </a:r>
            <a:r>
              <a:rPr lang="en-US" sz="2600" dirty="0"/>
              <a:t>power rack that </a:t>
            </a:r>
            <a:r>
              <a:rPr lang="en-US" sz="2600" dirty="0" smtClean="0"/>
              <a:t>acts upon rear </a:t>
            </a:r>
            <a:r>
              <a:rPr lang="en-US" sz="2600" dirty="0"/>
              <a:t>wheels via its own recirculating-</a:t>
            </a:r>
            <a:r>
              <a:rPr lang="en-US" sz="2600" dirty="0" smtClean="0"/>
              <a:t>ball drive </a:t>
            </a:r>
            <a:r>
              <a:rPr lang="en-US" sz="2600" dirty="0"/>
              <a:t>and mechanical </a:t>
            </a:r>
            <a:r>
              <a:rPr lang="en-US" sz="2600" dirty="0" smtClean="0"/>
              <a:t>links</a:t>
            </a:r>
          </a:p>
          <a:p>
            <a:pPr marL="742950" indent="-285750" eaLnBrk="1" hangingPunct="1">
              <a:buFont typeface="Helvetica" pitchFamily="34" charset="0"/>
              <a:buChar char="–"/>
              <a:defRPr/>
            </a:pPr>
            <a:r>
              <a:rPr lang="en-US" sz="2600" dirty="0" smtClean="0"/>
              <a:t>Electronic </a:t>
            </a:r>
            <a:r>
              <a:rPr lang="en-US" sz="2600" dirty="0"/>
              <a:t>control module controls rear-</a:t>
            </a:r>
            <a:r>
              <a:rPr lang="en-US" sz="2600" dirty="0" smtClean="0"/>
              <a:t>wheel steering angles</a:t>
            </a:r>
          </a:p>
        </p:txBody>
      </p:sp>
      <p:pic>
        <p:nvPicPr>
          <p:cNvPr id="83972" name="Content Placeholder 5" descr="78-3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4913" y="2027238"/>
            <a:ext cx="4038600" cy="3671887"/>
          </a:xfrm>
        </p:spPr>
      </p:pic>
      <p:sp>
        <p:nvSpPr>
          <p:cNvPr id="83973" name="Rectangle 4"/>
          <p:cNvSpPr>
            <a:spLocks noChangeArrowheads="1"/>
          </p:cNvSpPr>
          <p:nvPr/>
        </p:nvSpPr>
        <p:spPr bwMode="auto">
          <a:xfrm>
            <a:off x="8250238" y="5699125"/>
            <a:ext cx="8302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i="1" dirty="0">
                <a:latin typeface="Helvetica" pitchFamily="34" charset="0"/>
              </a:rPr>
              <a:t>(Honda)</a:t>
            </a:r>
            <a:endParaRPr lang="en-US" altLang="en-US" sz="1400" dirty="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2002</Words>
  <Application>Microsoft Office PowerPoint</Application>
  <PresentationFormat>On-screen Show (4:3)</PresentationFormat>
  <Paragraphs>361</Paragraphs>
  <Slides>61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Title Slide</vt:lpstr>
      <vt:lpstr>4_Custom Design</vt:lpstr>
      <vt:lpstr>Ojectives</vt:lpstr>
      <vt:lpstr>Content</vt:lpstr>
      <vt:lpstr>PowerPoint Presentation</vt:lpstr>
      <vt:lpstr>77</vt:lpstr>
      <vt:lpstr>Objectives</vt:lpstr>
      <vt:lpstr>Objectives</vt:lpstr>
      <vt:lpstr>Functions of a Steering System</vt:lpstr>
      <vt:lpstr>Functions of a Steering System (Cont.)</vt:lpstr>
      <vt:lpstr>Basic Steering Systems</vt:lpstr>
      <vt:lpstr>Basic Steering Systems (Cont.)</vt:lpstr>
      <vt:lpstr>Basic Steering Systems (Cont.)</vt:lpstr>
      <vt:lpstr>Basic Linkage Steering</vt:lpstr>
      <vt:lpstr>Basic Linkage Steering (Cont.)</vt:lpstr>
      <vt:lpstr>Basic Linkage Steering (Cont.)</vt:lpstr>
      <vt:lpstr>Basic Rack-and-Pinion Steering</vt:lpstr>
      <vt:lpstr>Basic Rack-and-Pinion Steering (Cont.)</vt:lpstr>
      <vt:lpstr>Steering Column Assembly</vt:lpstr>
      <vt:lpstr>Ignition Lock and Switch</vt:lpstr>
      <vt:lpstr>Locking Steering Wheel</vt:lpstr>
      <vt:lpstr>Collapsible Steering Column</vt:lpstr>
      <vt:lpstr>Tilt Steering Columns</vt:lpstr>
      <vt:lpstr>Tilt Steering Columns (Cont.)</vt:lpstr>
      <vt:lpstr>Steering Gear Principles</vt:lpstr>
      <vt:lpstr>Recirculating-Ball Gearbox</vt:lpstr>
      <vt:lpstr>Recirculating-Ball Gearbox (Cont.)</vt:lpstr>
      <vt:lpstr>Recirculating-Ball Gearbox (Cont.)</vt:lpstr>
      <vt:lpstr>Gearbox Ratio (Steering Gear Reduction)</vt:lpstr>
      <vt:lpstr>Variable- and Constant-Ratio Gearboxes</vt:lpstr>
      <vt:lpstr>Worm-and-Roller Steering Gearbox</vt:lpstr>
      <vt:lpstr>Steering Linkage  (Worm-type Gearbox)</vt:lpstr>
      <vt:lpstr>Steering Linkage  (Worm-type Gearbox) (Cont.)</vt:lpstr>
      <vt:lpstr>Steering Linkage  (Worm-type Gearbox) (Cont.)</vt:lpstr>
      <vt:lpstr>Tie-Rod Assemblies</vt:lpstr>
      <vt:lpstr>Tie-Rod Assemblies</vt:lpstr>
      <vt:lpstr>Linkage Type Steering System</vt:lpstr>
      <vt:lpstr>Manual Rack-and-Pinion Steering</vt:lpstr>
      <vt:lpstr>Manual Rack-and-Pinion Steering System</vt:lpstr>
      <vt:lpstr>Rack-and-Pinion Steering Gear</vt:lpstr>
      <vt:lpstr>Rack-and-Pinion Tie-Rod Assemblies</vt:lpstr>
      <vt:lpstr>Rack-and-Pinion Steering System</vt:lpstr>
      <vt:lpstr>Power Steering Systems</vt:lpstr>
      <vt:lpstr>Power Steering Pumps</vt:lpstr>
      <vt:lpstr>Power Steering Pumps (Cont.)</vt:lpstr>
      <vt:lpstr>Power Steering Pumps (Cont.)</vt:lpstr>
      <vt:lpstr>Pressure-Relief Valve</vt:lpstr>
      <vt:lpstr>Power Steering Hoses</vt:lpstr>
      <vt:lpstr>Linkage-Type Power Steering  Systems</vt:lpstr>
      <vt:lpstr>Linkage-Type Power Steering  Systems (Cont.)</vt:lpstr>
      <vt:lpstr>Linkage-Type Power Steering  Systems (Cont.)</vt:lpstr>
      <vt:lpstr>Power Rack-and-Pinion Steering</vt:lpstr>
      <vt:lpstr>Power Rack-and-Pinion Steering (Cont.)</vt:lpstr>
      <vt:lpstr>Power Cylinder and Piston</vt:lpstr>
      <vt:lpstr>Power Rack-and-Pinion Control Valves</vt:lpstr>
      <vt:lpstr>Power Rack-and-Pinion Operation</vt:lpstr>
      <vt:lpstr>Power Rack-and-Pinion Operation (Cont.)</vt:lpstr>
      <vt:lpstr>Power Rack-and-Pinion Operation (Cont.)</vt:lpstr>
      <vt:lpstr>Electronic Steering Assist</vt:lpstr>
      <vt:lpstr>Electronic Steering Assist (Cont.)</vt:lpstr>
      <vt:lpstr>Proportional Rack-and-Pinion  Power Steering</vt:lpstr>
      <vt:lpstr>Four-Wheel Steering Systems</vt:lpstr>
      <vt:lpstr>Four-Wheel Steering Systems (Cont.)</vt:lpstr>
      <vt:lpstr>Four-Wheel Steering Systems (Cont.)</vt:lpstr>
      <vt:lpstr>Four-Wheel Steering Systems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2013-08-30T15:01:37Z</dcterms:created>
  <dcterms:modified xsi:type="dcterms:W3CDTF">2016-07-01T13:07:43Z</dcterms:modified>
</cp:coreProperties>
</file>