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60"/>
  </p:notesMasterIdLst>
  <p:handoutMasterIdLst>
    <p:handoutMasterId r:id="rId61"/>
  </p:handoutMasterIdLst>
  <p:sldIdLst>
    <p:sldId id="318" r:id="rId5"/>
    <p:sldId id="317" r:id="rId6"/>
    <p:sldId id="256" r:id="rId7"/>
    <p:sldId id="257" r:id="rId8"/>
    <p:sldId id="259" r:id="rId9"/>
    <p:sldId id="258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3" r:id="rId33"/>
    <p:sldId id="282" r:id="rId34"/>
    <p:sldId id="284" r:id="rId35"/>
    <p:sldId id="285" r:id="rId36"/>
    <p:sldId id="286" r:id="rId37"/>
    <p:sldId id="287" r:id="rId38"/>
    <p:sldId id="288" r:id="rId39"/>
    <p:sldId id="289" r:id="rId40"/>
    <p:sldId id="291" r:id="rId41"/>
    <p:sldId id="290" r:id="rId42"/>
    <p:sldId id="292" r:id="rId43"/>
    <p:sldId id="293" r:id="rId44"/>
    <p:sldId id="294" r:id="rId45"/>
    <p:sldId id="295" r:id="rId46"/>
    <p:sldId id="297" r:id="rId47"/>
    <p:sldId id="305" r:id="rId48"/>
    <p:sldId id="296" r:id="rId49"/>
    <p:sldId id="298" r:id="rId50"/>
    <p:sldId id="299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5" r:id="rId5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8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64D7314-1546-443C-97AB-D364DB5A37C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2457EAE-631A-4A42-9621-C448B5A9DD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31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0AA1706-CB6C-426B-B55F-4CFC8A57458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19137F9-BCF0-48B7-ABAF-A753A4D796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1388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25A1DE-A685-4042-9BCF-824FD87E6D9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E1B3E4-A2A0-47A4-AB98-CBDE0490BA7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EA9E2CA-00BF-469E-AB2E-16F57366447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76DB64B-BAD7-41F1-ACDD-AF092566B6C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2FA57D5-3F09-4267-B60D-884FD956BDE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CDE0C8-7584-4CBF-A918-6B55BD77C2B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C16DE8-7C51-43D7-A716-5C735A5B196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E5261E-49B3-475F-9EDF-1CD1122A3F4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DAB64C-BDF7-4BE4-930D-B69BBCA9456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E0C9655-351C-40F4-8373-67A5B902B1B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E88D27-1C70-47B9-A1B5-D2159764F78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E5BA6E-D2EE-4582-AEEA-9E31C85519C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C7A365-799E-46C5-923A-B93D3574AF3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5C6571-07CE-4CD3-A9C5-63A80ED7892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9D439E-D419-4134-93F4-8832B39D49A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205053-6655-4A97-A0DC-7996D5A82E7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B63056A-65F4-4832-B1E7-5EF69A036CA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A174B87-8B18-4866-B576-D7EBA66C12E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92A9A7-9E78-41D8-AC0C-6B7207EFA74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4B85E7-997A-4F6E-9C70-71D29EBDECD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E15F97-D9D7-4106-B738-AF6790364FC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FA238C-21B5-4618-9E85-94228DA2BF0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5FAB6D7-EF3B-47F5-9910-71D2CF8ADB6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AE4010-A41D-44A3-A2F9-C36550E716C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E83143E-444B-4E96-A0FC-2E70115B79C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05C0C9-6633-47BB-831C-30A8F40D548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2EF107-9560-413D-BFE2-B1EBA94451B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1077015-9ACF-4A3B-9CB5-B7DDC0BF794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A8291D-FD4D-4F12-B54D-01406350C0C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0CCBC9-C1BF-4854-A916-E687285FAA5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A32228-9F20-43DE-A5E5-963537AD5B4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BE449B-783A-4F78-866E-C599A3BE2DF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21A960-F150-4960-8DE7-AFA2AE60110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0B304E-A6C6-420E-82B2-284C2837EB7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C09B7DA-5877-4731-9E42-1A0D0614449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1D27D6-174D-4045-8542-72B52483226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7EAFE8-11D6-4BC0-81C4-60F9AE72546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8F765F7-6EC5-4440-8083-252CD44EC4B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FA4147-3A5E-4951-A74C-6A235948C87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ECD0C11-F78E-4798-998D-CBC25FC56EF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4EBFE65-B680-4A48-BC34-B319E908950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8122FC6-F209-4F92-9B86-81C06D4407B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AD774B4-80C0-44EF-8ED2-F406324FA3D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BF4AE6-AA7E-4128-80E1-1C16B32F635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15E6270-0F52-428E-B948-497AF19203F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62E711-8A60-446B-AEBD-FEFC01CB81B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F56025-AB6B-483A-A108-9C6CCCEF96C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E38752-DF7A-442A-9360-0B02F11427A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5AD5A9-23C8-4F93-B7DA-CCE85ACA36A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0C339C-61FE-4C43-BEE3-F90776334E2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B073D2-9A81-46B3-BF50-FEE9D7D14E4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7B7BAA-5932-4C49-963D-47488C7F6E1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455F16-1003-4C53-B8D2-A6DAFF7FF43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0BD06B-66F5-453D-AD99-E4024C135E4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998139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457432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4630776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439977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781168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1751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701769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9888340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2849174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519087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535077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4181920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761359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0253355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960571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288458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622918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7904713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342146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5174703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723390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424924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C27074B-C8E9-455A-BB3E-393E27F1733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7B2350B-FDB8-48B2-99C2-CA4A13588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09896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634045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C7E8574-4FE1-4943-AAC4-0E97EFCCC92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19477E-3401-4B58-9F45-3261EDEE1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886707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34519C5-F1BA-4767-9A36-873BC313943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34EF271-6F1D-4EB7-A306-C3B5635B85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13407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5E879ED-C1EC-4524-A27F-40DB35C272B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E64294A-7910-47DD-A5EB-87043EEAAA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268214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D435D3A-1FCF-4B26-9EA7-9D467939BE4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95E3A6A-3D97-48D2-BCF1-2E42B8E886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312506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BC3339F-C8C9-426B-8BFE-59DE9FB4CB4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96D4EBC-C55D-4E01-BA4B-CE94E580BB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05065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47AC68E-47F1-4CF1-B5B3-5BDB6180F03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3069EE0-8541-49C1-9C61-9B41C8C8A4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18832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4F6629-CEBF-4CF7-9E2A-47A4E052DA3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DFD8477-5D86-4C86-9E55-30801DC284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814000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7D1B7FF-CDE7-46D4-8FCF-DB5ADEB8F43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2548C73-1F9F-49E7-9805-53561E4760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339097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8A98FD6-8531-4948-AD18-8FBD658A0CC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9F977BC-8ECE-41D4-8238-C53A1EE46A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78221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7068150-8984-4E9A-8470-E7DBD3BE763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5383DF8-9AC0-4EFA-823A-40EFD1529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757717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821365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103906B-0526-4458-8F7D-437BF7885E7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64A7571-55FA-429A-BF7F-809B7997D8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01083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0C70928-F407-4A3E-996F-01D1B8AA8D1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E0B7A14-231F-4028-BAB9-68D3DB130F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415140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EE8EA9E-7897-4D51-A6A6-A0E0E8A324B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7C70862-98CB-4D40-BF72-992D30C242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296209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33E1D9-7151-450D-A48B-E4779C2EDD5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850C22B-EE76-4D3F-87E3-2584DBFFE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196567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0A366FB-38B8-4F9A-9211-C96EC2DB68C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926B3D5-9DF8-45F7-99A8-D5F7B8B739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052537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6F8DB6-39DE-4603-A6CB-B3CD634489A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FE82B2A-2E1F-4E08-93E1-9C193AFFA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024487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95EED17-3CEA-478C-A0BB-B5F440382B7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627EACE-A46D-4FD1-BA2E-2375CE71EE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771174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E8BB87-D80C-415E-8238-AB53F69B2F3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FB3ED3B-47C5-4104-920D-FE7155FF19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017514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F7C739-171C-4FDB-A512-6CF05C48B5C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D0B5428-0678-40B0-AABF-2CB6769A2A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3438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>
                <a:ea typeface="GungsuhChe"/>
              </a:rPr>
              <a:t>79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Wheel Alignment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Explain the principles of wheel alignment.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List </a:t>
            </a:r>
            <a:r>
              <a:rPr lang="en-US" dirty="0"/>
              <a:t>the purpose of each wheel alignment setting.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toe-out on turns, steering axis inclination</a:t>
            </a:r>
            <a:r>
              <a:rPr lang="en-US" dirty="0" smtClean="0"/>
              <a:t>, and </a:t>
            </a:r>
            <a:r>
              <a:rPr lang="en-US" dirty="0"/>
              <a:t>tracking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Perform a pre-alignment inspection of tires, steering, and suspension systems.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Describe caster, camber, and toe adjustment.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</a:t>
            </a:r>
            <a:r>
              <a:rPr lang="en-US" dirty="0"/>
              <a:t>the use of different types of </a:t>
            </a:r>
            <a:r>
              <a:rPr lang="en-US" dirty="0" smtClean="0"/>
              <a:t>wheel alignment </a:t>
            </a:r>
            <a:r>
              <a:rPr lang="en-US" dirty="0"/>
              <a:t>equipment.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about </a:t>
            </a:r>
            <a:r>
              <a:rPr lang="en-US" dirty="0"/>
              <a:t>wheel </a:t>
            </a:r>
            <a:r>
              <a:rPr lang="en-US" dirty="0" smtClean="0"/>
              <a:t>alignment angles </a:t>
            </a:r>
            <a:r>
              <a:rPr lang="en-US" dirty="0"/>
              <a:t>and procedures.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Alignment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Alignment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 </a:t>
            </a:r>
            <a:r>
              <a:rPr lang="en-US" dirty="0"/>
              <a:t>position in </a:t>
            </a:r>
            <a:r>
              <a:rPr lang="en-US" dirty="0" smtClean="0"/>
              <a:t>straight line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Wheel alignment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Adjust suspension geometry so all </a:t>
            </a:r>
            <a:r>
              <a:rPr lang="en-US" dirty="0"/>
              <a:t>four tires roll in </a:t>
            </a:r>
            <a:r>
              <a:rPr lang="en-US" dirty="0" smtClean="0"/>
              <a:t>straight </a:t>
            </a:r>
            <a:r>
              <a:rPr lang="en-US" dirty="0"/>
              <a:t>line with </a:t>
            </a:r>
            <a:r>
              <a:rPr lang="en-US" dirty="0" smtClean="0"/>
              <a:t>full tread </a:t>
            </a:r>
            <a:r>
              <a:rPr lang="en-US" dirty="0"/>
              <a:t>contact on </a:t>
            </a:r>
            <a:r>
              <a:rPr lang="en-US" dirty="0" smtClean="0"/>
              <a:t>road surface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Without scuffing</a:t>
            </a:r>
            <a:r>
              <a:rPr lang="en-US" dirty="0"/>
              <a:t>, slipping, or </a:t>
            </a:r>
            <a:r>
              <a:rPr lang="en-US" dirty="0" smtClean="0"/>
              <a:t>dragging under </a:t>
            </a:r>
            <a:r>
              <a:rPr lang="en-US" dirty="0"/>
              <a:t>all operating </a:t>
            </a:r>
            <a:r>
              <a:rPr lang="en-US" dirty="0" smtClean="0"/>
              <a:t>conditions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Alignment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Six </a:t>
            </a:r>
            <a:r>
              <a:rPr lang="en-US" dirty="0" smtClean="0"/>
              <a:t>fundamental angles </a:t>
            </a:r>
            <a:r>
              <a:rPr lang="en-US" dirty="0"/>
              <a:t>or </a:t>
            </a:r>
            <a:r>
              <a:rPr lang="en-US" dirty="0" smtClean="0"/>
              <a:t>specifications needed </a:t>
            </a:r>
            <a:r>
              <a:rPr lang="en-US" dirty="0"/>
              <a:t>for proper </a:t>
            </a:r>
            <a:r>
              <a:rPr lang="en-US" dirty="0" smtClean="0"/>
              <a:t>wheel alignment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Caster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Camber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nl-NL" dirty="0" smtClean="0"/>
              <a:t>Toe</a:t>
            </a:r>
            <a:endParaRPr lang="nl-NL" dirty="0"/>
          </a:p>
          <a:p>
            <a:pPr>
              <a:buFont typeface="Arial" charset="0"/>
              <a:buChar char="•"/>
              <a:defRPr/>
            </a:pPr>
            <a:r>
              <a:rPr lang="nl-NL" dirty="0" smtClean="0"/>
              <a:t>Steering </a:t>
            </a:r>
            <a:r>
              <a:rPr lang="nl-NL" dirty="0"/>
              <a:t>axis </a:t>
            </a:r>
            <a:r>
              <a:rPr lang="nl-NL" dirty="0" smtClean="0"/>
              <a:t>inclination</a:t>
            </a:r>
            <a:endParaRPr lang="nl-NL" dirty="0"/>
          </a:p>
          <a:p>
            <a:pPr>
              <a:buFont typeface="Arial" charset="0"/>
              <a:buChar char="•"/>
              <a:defRPr/>
            </a:pPr>
            <a:r>
              <a:rPr lang="nl-NL" dirty="0" smtClean="0"/>
              <a:t>Toe</a:t>
            </a:r>
            <a:r>
              <a:rPr lang="nl-NL" dirty="0"/>
              <a:t>-out on turns </a:t>
            </a:r>
            <a:endParaRPr lang="nl-NL" dirty="0" smtClean="0"/>
          </a:p>
          <a:p>
            <a:pPr lvl="1">
              <a:buFont typeface="Arial" charset="0"/>
              <a:buChar char="–"/>
              <a:defRPr/>
            </a:pPr>
            <a:r>
              <a:rPr lang="nl-NL" dirty="0"/>
              <a:t>T</a:t>
            </a:r>
            <a:r>
              <a:rPr lang="nl-NL" dirty="0" smtClean="0"/>
              <a:t>urning radius</a:t>
            </a:r>
            <a:endParaRPr lang="nl-NL" dirty="0"/>
          </a:p>
          <a:p>
            <a:pPr>
              <a:buFont typeface="Arial" charset="0"/>
              <a:buChar char="•"/>
              <a:defRPr/>
            </a:pPr>
            <a:r>
              <a:rPr lang="nl-NL" dirty="0" smtClean="0"/>
              <a:t>Tracking </a:t>
            </a:r>
          </a:p>
          <a:p>
            <a:pPr lvl="1">
              <a:buFont typeface="Arial" charset="0"/>
              <a:buChar char="–"/>
              <a:defRPr/>
            </a:pPr>
            <a:r>
              <a:rPr lang="nl-NL" dirty="0"/>
              <a:t>T</a:t>
            </a:r>
            <a:r>
              <a:rPr lang="nl-NL" dirty="0" smtClean="0"/>
              <a:t>hrust line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Forward </a:t>
            </a:r>
            <a:r>
              <a:rPr lang="en-US" dirty="0"/>
              <a:t>or rearward tilt </a:t>
            </a:r>
            <a:r>
              <a:rPr lang="en-US" dirty="0" smtClean="0"/>
              <a:t>of steering </a:t>
            </a:r>
            <a:r>
              <a:rPr lang="en-US" dirty="0"/>
              <a:t>knuckle </a:t>
            </a:r>
            <a:r>
              <a:rPr lang="en-US" dirty="0" smtClean="0"/>
              <a:t>when viewed from side </a:t>
            </a:r>
            <a:r>
              <a:rPr lang="en-US" dirty="0"/>
              <a:t>of </a:t>
            </a:r>
            <a:r>
              <a:rPr lang="en-US" dirty="0" smtClean="0"/>
              <a:t>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Caster controls </a:t>
            </a:r>
            <a:r>
              <a:rPr lang="en-US" dirty="0" smtClean="0"/>
              <a:t>tire’s </a:t>
            </a:r>
            <a:r>
              <a:rPr lang="en-US" dirty="0"/>
              <a:t>load distribution in </a:t>
            </a:r>
            <a:r>
              <a:rPr lang="en-US" dirty="0" smtClean="0"/>
              <a:t>relation to imaginary </a:t>
            </a:r>
            <a:r>
              <a:rPr lang="en-US" dirty="0"/>
              <a:t>centerline drawn through </a:t>
            </a:r>
            <a:r>
              <a:rPr lang="en-US" dirty="0" smtClean="0"/>
              <a:t>spindle support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Caster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Basic </a:t>
            </a:r>
            <a:r>
              <a:rPr lang="en-US" dirty="0"/>
              <a:t>purposes of </a:t>
            </a:r>
            <a:r>
              <a:rPr lang="en-US" dirty="0" smtClean="0"/>
              <a:t>caster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Aid </a:t>
            </a:r>
            <a:r>
              <a:rPr lang="en-US" dirty="0"/>
              <a:t>directional control of </a:t>
            </a:r>
            <a:r>
              <a:rPr lang="en-US" dirty="0" smtClean="0"/>
              <a:t>vehicle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Cause wheels </a:t>
            </a:r>
            <a:r>
              <a:rPr lang="en-US" dirty="0"/>
              <a:t>to return to </a:t>
            </a:r>
            <a:r>
              <a:rPr lang="en-US" dirty="0" smtClean="0"/>
              <a:t>straight ahead position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Offset </a:t>
            </a:r>
            <a:r>
              <a:rPr lang="en-US" dirty="0"/>
              <a:t>road crown </a:t>
            </a:r>
            <a:r>
              <a:rPr lang="en-US" dirty="0" smtClean="0"/>
              <a:t>pull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Steering </a:t>
            </a:r>
            <a:r>
              <a:rPr lang="en-US" dirty="0"/>
              <a:t>wheel </a:t>
            </a:r>
            <a:r>
              <a:rPr lang="en-US" dirty="0" smtClean="0"/>
              <a:t>pull caused </a:t>
            </a:r>
            <a:r>
              <a:rPr lang="en-US" dirty="0"/>
              <a:t>by hump in center of </a:t>
            </a:r>
            <a:r>
              <a:rPr lang="en-US" dirty="0" smtClean="0"/>
              <a:t>road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Caster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Positive caster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T</a:t>
            </a:r>
            <a:r>
              <a:rPr lang="en-US" dirty="0" smtClean="0"/>
              <a:t>ilts top </a:t>
            </a:r>
            <a:r>
              <a:rPr lang="en-US" dirty="0"/>
              <a:t>of </a:t>
            </a:r>
            <a:r>
              <a:rPr lang="en-US" dirty="0" smtClean="0"/>
              <a:t>steering knuckle toward rear </a:t>
            </a:r>
            <a:r>
              <a:rPr lang="en-US" dirty="0"/>
              <a:t>of </a:t>
            </a:r>
            <a:r>
              <a:rPr lang="en-US" dirty="0" smtClean="0"/>
              <a:t>vehicle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Helps keep vehicle’s </a:t>
            </a:r>
            <a:r>
              <a:rPr lang="en-US" dirty="0"/>
              <a:t>wheels traveling in </a:t>
            </a:r>
            <a:r>
              <a:rPr lang="en-US" dirty="0" smtClean="0"/>
              <a:t>straight line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Negative caster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T</a:t>
            </a:r>
            <a:r>
              <a:rPr lang="en-US" dirty="0" smtClean="0"/>
              <a:t>ilts top </a:t>
            </a:r>
            <a:r>
              <a:rPr lang="en-US" dirty="0"/>
              <a:t>of </a:t>
            </a:r>
            <a:r>
              <a:rPr lang="en-US" dirty="0" smtClean="0"/>
              <a:t>steering knuckle toward front </a:t>
            </a:r>
            <a:r>
              <a:rPr lang="en-US" dirty="0"/>
              <a:t>of </a:t>
            </a:r>
            <a:r>
              <a:rPr lang="en-US" dirty="0" smtClean="0"/>
              <a:t>vehicle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Opposite of positive caster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Caster (Cont.)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16083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Caster </a:t>
            </a:r>
            <a:r>
              <a:rPr lang="en-US" dirty="0" smtClean="0"/>
              <a:t>measured </a:t>
            </a:r>
            <a:r>
              <a:rPr lang="en-US" dirty="0"/>
              <a:t>in degrees, starting at </a:t>
            </a:r>
            <a:r>
              <a:rPr lang="en-US" dirty="0" smtClean="0"/>
              <a:t>true vertical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P</a:t>
            </a:r>
            <a:r>
              <a:rPr lang="en-US" dirty="0" smtClean="0"/>
              <a:t>lumb line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Auto manufacturers give specs as specific </a:t>
            </a:r>
            <a:r>
              <a:rPr lang="en-US" dirty="0"/>
              <a:t>number of degrees </a:t>
            </a:r>
            <a:r>
              <a:rPr lang="en-US" dirty="0" smtClean="0"/>
              <a:t>positive or negative</a:t>
            </a:r>
            <a:endParaRPr lang="en-US" dirty="0"/>
          </a:p>
        </p:txBody>
      </p:sp>
      <p:pic>
        <p:nvPicPr>
          <p:cNvPr id="31748" name="Content Placeholder 5" descr="80-03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91050" y="1839913"/>
            <a:ext cx="4481513" cy="4418012"/>
          </a:xfrm>
        </p:spPr>
      </p:pic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8389938" y="6315075"/>
            <a:ext cx="6826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(Bear)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Caster and Road Crown Effect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Caster is </a:t>
            </a:r>
            <a:r>
              <a:rPr lang="en-US" dirty="0" smtClean="0"/>
              <a:t>directional </a:t>
            </a:r>
            <a:r>
              <a:rPr lang="en-US" dirty="0"/>
              <a:t>control </a:t>
            </a:r>
            <a:r>
              <a:rPr lang="en-US" dirty="0" smtClean="0"/>
              <a:t>angle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It determines whether vehicle </a:t>
            </a:r>
            <a:r>
              <a:rPr lang="en-US" dirty="0"/>
              <a:t>travels straight or pulls </a:t>
            </a:r>
            <a:r>
              <a:rPr lang="en-US" dirty="0" smtClean="0"/>
              <a:t>to right </a:t>
            </a:r>
            <a:r>
              <a:rPr lang="en-US" dirty="0"/>
              <a:t>or </a:t>
            </a:r>
            <a:r>
              <a:rPr lang="en-US" dirty="0" smtClean="0"/>
              <a:t>left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Road crown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Normal </a:t>
            </a:r>
            <a:r>
              <a:rPr lang="en-US" dirty="0"/>
              <a:t>slope toward </a:t>
            </a:r>
            <a:r>
              <a:rPr lang="en-US" dirty="0" smtClean="0"/>
              <a:t>outer edge </a:t>
            </a:r>
            <a:r>
              <a:rPr lang="en-US" dirty="0"/>
              <a:t>of </a:t>
            </a:r>
            <a:r>
              <a:rPr lang="en-US" dirty="0" smtClean="0"/>
              <a:t>road surface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Most </a:t>
            </a:r>
            <a:r>
              <a:rPr lang="en-US" dirty="0"/>
              <a:t>road surfaces </a:t>
            </a:r>
            <a:r>
              <a:rPr lang="en-US" dirty="0" smtClean="0"/>
              <a:t>angle downward </a:t>
            </a:r>
            <a:r>
              <a:rPr lang="en-US" dirty="0"/>
              <a:t>from </a:t>
            </a:r>
            <a:r>
              <a:rPr lang="en-US" dirty="0" smtClean="0"/>
              <a:t>center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Caster and Road Crown Effect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caster </a:t>
            </a:r>
            <a:r>
              <a:rPr lang="en-US" dirty="0"/>
              <a:t>of both front wheels were the same</a:t>
            </a:r>
            <a:r>
              <a:rPr lang="en-US" dirty="0" smtClean="0"/>
              <a:t>, road </a:t>
            </a:r>
            <a:r>
              <a:rPr lang="en-US" dirty="0"/>
              <a:t>crown could make </a:t>
            </a:r>
            <a:r>
              <a:rPr lang="en-US" dirty="0" smtClean="0"/>
              <a:t>vehicle </a:t>
            </a:r>
            <a:r>
              <a:rPr lang="en-US" dirty="0"/>
              <a:t>pull </a:t>
            </a:r>
            <a:r>
              <a:rPr lang="en-US" dirty="0" smtClean="0"/>
              <a:t>or steer </a:t>
            </a:r>
            <a:r>
              <a:rPr lang="en-US" dirty="0"/>
              <a:t>toward </a:t>
            </a:r>
            <a:r>
              <a:rPr lang="en-US" dirty="0" smtClean="0"/>
              <a:t>outside edge </a:t>
            </a:r>
            <a:r>
              <a:rPr lang="en-US" dirty="0"/>
              <a:t>of </a:t>
            </a:r>
            <a:r>
              <a:rPr lang="en-US" dirty="0" smtClean="0"/>
              <a:t>road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Right </a:t>
            </a:r>
            <a:r>
              <a:rPr lang="en-US" dirty="0"/>
              <a:t>front wheel may be set with slightly more </a:t>
            </a:r>
            <a:r>
              <a:rPr lang="en-US" dirty="0" smtClean="0"/>
              <a:t>positive caster </a:t>
            </a:r>
            <a:r>
              <a:rPr lang="en-US" dirty="0"/>
              <a:t>than </a:t>
            </a:r>
            <a:r>
              <a:rPr lang="en-US" dirty="0" smtClean="0"/>
              <a:t>left </a:t>
            </a:r>
          </a:p>
          <a:p>
            <a:pPr marL="742950" indent="-285750">
              <a:buFont typeface="Helvetica" pitchFamily="34" charset="0"/>
              <a:buChar char="–"/>
              <a:defRPr/>
            </a:pPr>
            <a:r>
              <a:rPr lang="en-US" sz="2600" dirty="0" smtClean="0"/>
              <a:t>This </a:t>
            </a:r>
            <a:r>
              <a:rPr lang="en-US" sz="2600" dirty="0"/>
              <a:t>counteracts </a:t>
            </a:r>
            <a:r>
              <a:rPr lang="en-US" sz="2600" dirty="0" smtClean="0"/>
              <a:t>forces caused </a:t>
            </a:r>
            <a:r>
              <a:rPr lang="en-US" sz="2600" dirty="0"/>
              <a:t>by </a:t>
            </a:r>
            <a:r>
              <a:rPr lang="en-US" sz="2600" dirty="0" smtClean="0"/>
              <a:t>road </a:t>
            </a:r>
            <a:r>
              <a:rPr lang="en-US" sz="2600" dirty="0"/>
              <a:t>crown, and </a:t>
            </a:r>
            <a:r>
              <a:rPr lang="en-US" sz="2600" dirty="0" smtClean="0"/>
              <a:t>vehicle </a:t>
            </a:r>
            <a:r>
              <a:rPr lang="en-US" sz="2600" dirty="0"/>
              <a:t>will </a:t>
            </a:r>
            <a:r>
              <a:rPr lang="en-US" sz="2600" dirty="0" smtClean="0"/>
              <a:t>travel straight ahead</a:t>
            </a:r>
            <a:endParaRPr lang="en-US" sz="2600" dirty="0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Camber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Inward </a:t>
            </a:r>
            <a:r>
              <a:rPr lang="en-US" dirty="0"/>
              <a:t>or outward tilt of </a:t>
            </a:r>
            <a:r>
              <a:rPr lang="en-US" dirty="0" smtClean="0"/>
              <a:t>wheel and </a:t>
            </a:r>
            <a:r>
              <a:rPr lang="en-US" dirty="0"/>
              <a:t>tire assembly when viewed from </a:t>
            </a:r>
            <a:r>
              <a:rPr lang="en-US" dirty="0" smtClean="0"/>
              <a:t>front </a:t>
            </a:r>
            <a:r>
              <a:rPr lang="en-US" dirty="0"/>
              <a:t>of </a:t>
            </a:r>
            <a:r>
              <a:rPr lang="en-US" dirty="0" smtClean="0"/>
              <a:t>vehicle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Controls </a:t>
            </a:r>
            <a:r>
              <a:rPr lang="en-US" dirty="0"/>
              <a:t>whether </a:t>
            </a:r>
            <a:r>
              <a:rPr lang="en-US" dirty="0" smtClean="0"/>
              <a:t>tire </a:t>
            </a:r>
            <a:r>
              <a:rPr lang="en-US" dirty="0"/>
              <a:t>tread touches </a:t>
            </a:r>
            <a:r>
              <a:rPr lang="en-US" dirty="0" smtClean="0"/>
              <a:t>road </a:t>
            </a:r>
            <a:r>
              <a:rPr lang="en-US" dirty="0"/>
              <a:t>surface </a:t>
            </a:r>
            <a:r>
              <a:rPr lang="en-US" dirty="0" smtClean="0"/>
              <a:t>evenly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Camber </a:t>
            </a:r>
            <a:r>
              <a:rPr lang="en-US" dirty="0"/>
              <a:t>is </a:t>
            </a:r>
            <a:r>
              <a:rPr lang="en-US" dirty="0" smtClean="0"/>
              <a:t>tire-wearing angle and </a:t>
            </a:r>
            <a:r>
              <a:rPr lang="en-US" dirty="0"/>
              <a:t>is measured in </a:t>
            </a:r>
            <a:r>
              <a:rPr lang="en-US" dirty="0" smtClean="0"/>
              <a:t>degrees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Camber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Three </a:t>
            </a:r>
            <a:r>
              <a:rPr lang="en-US" dirty="0"/>
              <a:t>reasons for </a:t>
            </a:r>
            <a:r>
              <a:rPr lang="en-US" dirty="0" smtClean="0"/>
              <a:t>camber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Prevent </a:t>
            </a:r>
            <a:r>
              <a:rPr lang="en-US" dirty="0"/>
              <a:t>tire wear on </a:t>
            </a:r>
            <a:r>
              <a:rPr lang="en-US" dirty="0" smtClean="0"/>
              <a:t>outer </a:t>
            </a:r>
            <a:r>
              <a:rPr lang="en-US" dirty="0"/>
              <a:t>or </a:t>
            </a:r>
            <a:r>
              <a:rPr lang="en-US" dirty="0" smtClean="0"/>
              <a:t>inner tread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Load larger </a:t>
            </a:r>
            <a:r>
              <a:rPr lang="en-US" dirty="0"/>
              <a:t>inner wheel </a:t>
            </a:r>
            <a:r>
              <a:rPr lang="en-US" dirty="0" smtClean="0"/>
              <a:t>bearing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Aid </a:t>
            </a:r>
            <a:r>
              <a:rPr lang="en-US" dirty="0"/>
              <a:t>steering by placing vehicle weight on </a:t>
            </a:r>
            <a:r>
              <a:rPr lang="en-US" dirty="0" smtClean="0"/>
              <a:t>inner </a:t>
            </a:r>
            <a:r>
              <a:rPr lang="en-US" dirty="0"/>
              <a:t>end of </a:t>
            </a:r>
            <a:r>
              <a:rPr lang="en-US" dirty="0" smtClean="0"/>
              <a:t>spindle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Camber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59422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Positive camber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Tops </a:t>
            </a:r>
            <a:r>
              <a:rPr lang="en-US" dirty="0"/>
              <a:t>of </a:t>
            </a:r>
            <a:r>
              <a:rPr lang="en-US" dirty="0" smtClean="0"/>
              <a:t>wheels tilt outward </a:t>
            </a:r>
            <a:r>
              <a:rPr lang="en-US" dirty="0"/>
              <a:t>when viewed from </a:t>
            </a:r>
            <a:r>
              <a:rPr lang="en-US" dirty="0" smtClean="0"/>
              <a:t>front </a:t>
            </a:r>
            <a:r>
              <a:rPr lang="en-US" dirty="0"/>
              <a:t>of </a:t>
            </a:r>
            <a:r>
              <a:rPr lang="en-US" dirty="0" smtClean="0"/>
              <a:t>vehicle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Negative camber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Tops of wheels </a:t>
            </a:r>
            <a:r>
              <a:rPr lang="en-US" dirty="0"/>
              <a:t>tilt inward when viewed from </a:t>
            </a:r>
            <a:r>
              <a:rPr lang="en-US" dirty="0" smtClean="0"/>
              <a:t>front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Measured from true vertical in degrees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Plumb line</a:t>
            </a:r>
            <a:endParaRPr lang="en-US" dirty="0"/>
          </a:p>
        </p:txBody>
      </p:sp>
      <p:pic>
        <p:nvPicPr>
          <p:cNvPr id="36868" name="Content Placeholder 6" descr="80-05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1388" y="1828800"/>
            <a:ext cx="4232275" cy="4524375"/>
          </a:xfrm>
        </p:spPr>
      </p:pic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Camber Settings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r>
              <a:rPr lang="en-US" altLang="en-US" dirty="0" smtClean="0">
                <a:solidFill>
                  <a:srgbClr val="404040"/>
                </a:solidFill>
              </a:rPr>
              <a:t>Most vehicle manufacturers suggest  slight positive camber setting</a:t>
            </a:r>
          </a:p>
          <a:p>
            <a:pPr lvl="1"/>
            <a:r>
              <a:rPr lang="en-US" altLang="en-US" dirty="0" smtClean="0">
                <a:solidFill>
                  <a:srgbClr val="404040"/>
                </a:solidFill>
              </a:rPr>
              <a:t>About 1/4° to 1/2° </a:t>
            </a:r>
          </a:p>
          <a:p>
            <a:r>
              <a:rPr lang="en-US" altLang="en-US" dirty="0" smtClean="0">
                <a:solidFill>
                  <a:srgbClr val="404040"/>
                </a:solidFill>
              </a:rPr>
              <a:t>Suspension wear and above-normal weight, caused by several passengers or extra luggage, tend to increase negative camber</a:t>
            </a:r>
          </a:p>
          <a:p>
            <a:pPr marL="742950" indent="-285750">
              <a:buFont typeface="Helvetica" pitchFamily="34" charset="0"/>
              <a:buChar char="–"/>
            </a:pPr>
            <a:r>
              <a:rPr lang="en-US" altLang="en-US" sz="2600" dirty="0" smtClean="0">
                <a:solidFill>
                  <a:srgbClr val="404040"/>
                </a:solidFill>
              </a:rPr>
              <a:t>Positive camber counteracts this tendency</a:t>
            </a:r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Toe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Determined </a:t>
            </a:r>
            <a:r>
              <a:rPr lang="en-US" dirty="0"/>
              <a:t>by </a:t>
            </a:r>
            <a:r>
              <a:rPr lang="en-US" dirty="0" smtClean="0"/>
              <a:t>difference </a:t>
            </a:r>
            <a:r>
              <a:rPr lang="en-US" dirty="0"/>
              <a:t>in </a:t>
            </a:r>
            <a:r>
              <a:rPr lang="en-US" dirty="0" smtClean="0"/>
              <a:t>distance between front </a:t>
            </a:r>
            <a:r>
              <a:rPr lang="en-US" dirty="0"/>
              <a:t>and rear of </a:t>
            </a:r>
            <a:r>
              <a:rPr lang="en-US" dirty="0" smtClean="0"/>
              <a:t>left- </a:t>
            </a:r>
            <a:r>
              <a:rPr lang="en-US" dirty="0"/>
              <a:t>and </a:t>
            </a:r>
            <a:r>
              <a:rPr lang="en-US" dirty="0" smtClean="0"/>
              <a:t>right-hand wheels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Measured in inches or </a:t>
            </a:r>
            <a:r>
              <a:rPr lang="en-US" dirty="0" smtClean="0"/>
              <a:t>millimeters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Controls whether wheels </a:t>
            </a:r>
            <a:r>
              <a:rPr lang="en-US" dirty="0"/>
              <a:t>roll in </a:t>
            </a:r>
            <a:r>
              <a:rPr lang="en-US" dirty="0" smtClean="0"/>
              <a:t>direction </a:t>
            </a:r>
            <a:r>
              <a:rPr lang="en-US" dirty="0"/>
              <a:t>of </a:t>
            </a:r>
            <a:r>
              <a:rPr lang="en-US" dirty="0" smtClean="0"/>
              <a:t>travel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Toe is very critical to tire </a:t>
            </a:r>
            <a:r>
              <a:rPr lang="en-US" dirty="0" smtClean="0"/>
              <a:t>wear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Toe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997450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Toe-in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Produced </a:t>
            </a:r>
            <a:r>
              <a:rPr lang="en-US" dirty="0"/>
              <a:t>when </a:t>
            </a:r>
            <a:r>
              <a:rPr lang="en-US" dirty="0" smtClean="0"/>
              <a:t>wheels </a:t>
            </a:r>
            <a:r>
              <a:rPr lang="en-US" dirty="0"/>
              <a:t>are closer </a:t>
            </a:r>
            <a:r>
              <a:rPr lang="en-US" dirty="0" smtClean="0"/>
              <a:t>at front </a:t>
            </a:r>
            <a:r>
              <a:rPr lang="en-US" dirty="0"/>
              <a:t>than at </a:t>
            </a:r>
            <a:r>
              <a:rPr lang="en-US" dirty="0" smtClean="0"/>
              <a:t>rear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Causes wheels to point </a:t>
            </a:r>
            <a:r>
              <a:rPr lang="en-US" dirty="0"/>
              <a:t>inward at </a:t>
            </a:r>
            <a:r>
              <a:rPr lang="en-US" dirty="0" smtClean="0"/>
              <a:t>front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Toe-out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Results </a:t>
            </a:r>
            <a:r>
              <a:rPr lang="en-US" dirty="0"/>
              <a:t>when </a:t>
            </a:r>
            <a:r>
              <a:rPr lang="en-US" dirty="0" smtClean="0"/>
              <a:t>wheels </a:t>
            </a:r>
            <a:r>
              <a:rPr lang="en-US" dirty="0"/>
              <a:t>are farther </a:t>
            </a:r>
            <a:r>
              <a:rPr lang="en-US" dirty="0" smtClean="0"/>
              <a:t>apart at front </a:t>
            </a:r>
            <a:r>
              <a:rPr lang="en-US" dirty="0"/>
              <a:t>than at </a:t>
            </a:r>
            <a:r>
              <a:rPr lang="en-US" dirty="0" smtClean="0"/>
              <a:t>rear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Causes front of wheels </a:t>
            </a:r>
            <a:r>
              <a:rPr lang="en-US" dirty="0"/>
              <a:t>to point away from each </a:t>
            </a:r>
            <a:r>
              <a:rPr lang="en-US" dirty="0" smtClean="0"/>
              <a:t>other</a:t>
            </a:r>
            <a:endParaRPr lang="en-US" dirty="0"/>
          </a:p>
        </p:txBody>
      </p:sp>
      <p:pic>
        <p:nvPicPr>
          <p:cNvPr id="39940" name="Content Placeholder 4" descr="80-07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78488" y="1706563"/>
            <a:ext cx="3305175" cy="4770437"/>
          </a:xfrm>
        </p:spPr>
      </p:pic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Rear-Wheel-Drive Toe Settings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r>
              <a:rPr lang="en-US" altLang="en-US" smtClean="0">
                <a:solidFill>
                  <a:srgbClr val="404040"/>
                </a:solidFill>
              </a:rPr>
              <a:t>Rear-wheel-drive vehicles usually set to have toe-in at front wheels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Front wheels tend to toe-out while driving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By adjusting wheels for slight toe-in, wheels and tires roll straight ahead when driving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Approximately 1/16</a:t>
            </a:r>
            <a:r>
              <a:rPr lang="en-US" altLang="en-US" smtClean="0">
                <a:solidFill>
                  <a:srgbClr val="404040"/>
                </a:solidFill>
                <a:latin typeface="Arial" pitchFamily="34" charset="0"/>
              </a:rPr>
              <a:t>″</a:t>
            </a:r>
            <a:r>
              <a:rPr lang="en-US" altLang="en-US" smtClean="0">
                <a:solidFill>
                  <a:srgbClr val="404040"/>
                </a:solidFill>
              </a:rPr>
              <a:t>–1/4</a:t>
            </a:r>
            <a:r>
              <a:rPr lang="en-US" altLang="en-US" smtClean="0">
                <a:solidFill>
                  <a:srgbClr val="404040"/>
                </a:solidFill>
                <a:latin typeface="Arial" pitchFamily="34" charset="0"/>
              </a:rPr>
              <a:t>″</a:t>
            </a:r>
            <a:endParaRPr lang="en-US" altLang="en-US" smtClean="0">
              <a:solidFill>
                <a:srgbClr val="40404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Front-Wheel-Drive Toe Settings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Since </a:t>
            </a:r>
            <a:r>
              <a:rPr lang="en-US" dirty="0" smtClean="0"/>
              <a:t>front </a:t>
            </a:r>
            <a:r>
              <a:rPr lang="en-US" dirty="0"/>
              <a:t>wheels propel </a:t>
            </a:r>
            <a:r>
              <a:rPr lang="en-US" dirty="0" smtClean="0"/>
              <a:t>vehicle</a:t>
            </a:r>
            <a:r>
              <a:rPr lang="en-US" dirty="0"/>
              <a:t>, they are pushed forward by engine </a:t>
            </a:r>
            <a:r>
              <a:rPr lang="en-US" dirty="0" smtClean="0"/>
              <a:t>torque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This makes </a:t>
            </a:r>
            <a:r>
              <a:rPr lang="en-US" dirty="0" smtClean="0"/>
              <a:t>wheels point inward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Front</a:t>
            </a:r>
            <a:r>
              <a:rPr lang="en-US" dirty="0"/>
              <a:t>-wheel-</a:t>
            </a:r>
            <a:r>
              <a:rPr lang="en-US" dirty="0" smtClean="0"/>
              <a:t>drive vehicles </a:t>
            </a:r>
            <a:r>
              <a:rPr lang="en-US" dirty="0"/>
              <a:t>normally have front wheels adjusted </a:t>
            </a:r>
            <a:r>
              <a:rPr lang="en-US" dirty="0" smtClean="0"/>
              <a:t>for slight toe-out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Approximately 1/16</a:t>
            </a:r>
            <a:r>
              <a:rPr lang="en-US" dirty="0" smtClean="0">
                <a:latin typeface="Arial"/>
                <a:cs typeface="Arial"/>
              </a:rPr>
              <a:t>″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Theoretically, this </a:t>
            </a:r>
            <a:r>
              <a:rPr lang="en-US" dirty="0" smtClean="0"/>
              <a:t>gives front </a:t>
            </a:r>
            <a:r>
              <a:rPr lang="en-US" dirty="0"/>
              <a:t>end </a:t>
            </a:r>
            <a:r>
              <a:rPr lang="en-US" dirty="0" smtClean="0"/>
              <a:t>a zero toe setting </a:t>
            </a:r>
            <a:r>
              <a:rPr lang="en-US" dirty="0"/>
              <a:t>when </a:t>
            </a:r>
            <a:r>
              <a:rPr lang="en-US" dirty="0" smtClean="0"/>
              <a:t>vehicle </a:t>
            </a:r>
            <a:r>
              <a:rPr lang="en-US" dirty="0"/>
              <a:t>moves </a:t>
            </a:r>
            <a:r>
              <a:rPr lang="en-US" dirty="0" smtClean="0"/>
              <a:t>down the road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Steering Axis Inclination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34181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Angle</a:t>
            </a:r>
            <a:r>
              <a:rPr lang="en-US" dirty="0"/>
              <a:t>, away </a:t>
            </a:r>
            <a:r>
              <a:rPr lang="en-US" dirty="0" smtClean="0"/>
              <a:t>from vertical</a:t>
            </a:r>
            <a:r>
              <a:rPr lang="en-US" dirty="0"/>
              <a:t>, formed by </a:t>
            </a:r>
            <a:r>
              <a:rPr lang="en-US" dirty="0" smtClean="0"/>
              <a:t>inward </a:t>
            </a:r>
            <a:r>
              <a:rPr lang="en-US" dirty="0"/>
              <a:t>tilt of </a:t>
            </a:r>
            <a:r>
              <a:rPr lang="en-US" dirty="0" smtClean="0"/>
              <a:t>ball joints</a:t>
            </a:r>
            <a:r>
              <a:rPr lang="en-US" dirty="0"/>
              <a:t>, king pin, or MacPherson strut </a:t>
            </a:r>
            <a:r>
              <a:rPr lang="en-US" dirty="0" smtClean="0"/>
              <a:t>tube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Steering axis </a:t>
            </a:r>
            <a:r>
              <a:rPr lang="en-US" dirty="0"/>
              <a:t>inclination is always </a:t>
            </a:r>
            <a:r>
              <a:rPr lang="en-US" dirty="0" smtClean="0"/>
              <a:t>inward </a:t>
            </a:r>
            <a:r>
              <a:rPr lang="en-US" dirty="0"/>
              <a:t>tilt, </a:t>
            </a:r>
            <a:r>
              <a:rPr lang="en-US" dirty="0" smtClean="0"/>
              <a:t>regardless of </a:t>
            </a:r>
            <a:r>
              <a:rPr lang="en-US" dirty="0"/>
              <a:t>whether </a:t>
            </a:r>
            <a:r>
              <a:rPr lang="en-US" dirty="0" smtClean="0"/>
              <a:t>wheel </a:t>
            </a:r>
            <a:r>
              <a:rPr lang="en-US" dirty="0"/>
              <a:t>tilts inward or </a:t>
            </a:r>
            <a:r>
              <a:rPr lang="en-US" dirty="0" smtClean="0"/>
              <a:t>outward</a:t>
            </a:r>
            <a:endParaRPr lang="en-US" dirty="0"/>
          </a:p>
        </p:txBody>
      </p:sp>
      <p:pic>
        <p:nvPicPr>
          <p:cNvPr id="43012" name="Content Placeholder 5" descr="80-08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67300" y="1874838"/>
            <a:ext cx="3995738" cy="4306887"/>
          </a:xfrm>
        </p:spPr>
      </p:pic>
      <p:sp>
        <p:nvSpPr>
          <p:cNvPr id="43013" name="Rectangle 4"/>
          <p:cNvSpPr>
            <a:spLocks noChangeArrowheads="1"/>
          </p:cNvSpPr>
          <p:nvPr/>
        </p:nvSpPr>
        <p:spPr bwMode="auto">
          <a:xfrm>
            <a:off x="8462963" y="6315075"/>
            <a:ext cx="681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(Bear)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Steering Axis Inclination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Not </a:t>
            </a:r>
            <a:r>
              <a:rPr lang="en-US" dirty="0"/>
              <a:t>a tire wearing </a:t>
            </a:r>
            <a:r>
              <a:rPr lang="en-US" dirty="0" smtClean="0"/>
              <a:t>angle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Aids </a:t>
            </a:r>
            <a:r>
              <a:rPr lang="en-US" dirty="0"/>
              <a:t>directional stability by helping </a:t>
            </a:r>
            <a:r>
              <a:rPr lang="en-US" dirty="0" smtClean="0"/>
              <a:t>the steering </a:t>
            </a:r>
            <a:r>
              <a:rPr lang="en-US" dirty="0"/>
              <a:t>wheel return to the straight-ahead </a:t>
            </a:r>
            <a:r>
              <a:rPr lang="en-US" dirty="0" smtClean="0"/>
              <a:t>position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Not adjustable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Designed </a:t>
            </a:r>
            <a:r>
              <a:rPr lang="en-US" dirty="0"/>
              <a:t>into the suspension system by the </a:t>
            </a:r>
            <a:r>
              <a:rPr lang="en-US" dirty="0" smtClean="0"/>
              <a:t>vehicle manufacturer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angle </a:t>
            </a:r>
            <a:r>
              <a:rPr lang="en-US" dirty="0"/>
              <a:t>is not correct, </a:t>
            </a:r>
            <a:r>
              <a:rPr lang="en-US" dirty="0" smtClean="0"/>
              <a:t>replace </a:t>
            </a:r>
            <a:r>
              <a:rPr lang="en-US" dirty="0"/>
              <a:t>parts to correct </a:t>
            </a:r>
            <a:r>
              <a:rPr lang="en-US" dirty="0" smtClean="0"/>
              <a:t>problem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Setback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276725" cy="5140325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Condition where one </a:t>
            </a:r>
            <a:r>
              <a:rPr lang="en-US" dirty="0"/>
              <a:t>front </a:t>
            </a:r>
            <a:r>
              <a:rPr lang="en-US" dirty="0" smtClean="0"/>
              <a:t>wheel is </a:t>
            </a:r>
            <a:r>
              <a:rPr lang="en-US" dirty="0"/>
              <a:t>set farther back from </a:t>
            </a:r>
            <a:r>
              <a:rPr lang="en-US" dirty="0" smtClean="0"/>
              <a:t>front than other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Positive setback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Right </a:t>
            </a:r>
            <a:r>
              <a:rPr lang="en-US" dirty="0"/>
              <a:t>wheel is farther back than </a:t>
            </a:r>
            <a:r>
              <a:rPr lang="en-US" dirty="0" smtClean="0"/>
              <a:t>left wheel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Negative </a:t>
            </a:r>
            <a:r>
              <a:rPr lang="en-US" dirty="0"/>
              <a:t>setback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Left wheel </a:t>
            </a:r>
            <a:r>
              <a:rPr lang="en-US" dirty="0"/>
              <a:t>is farther back than </a:t>
            </a:r>
            <a:r>
              <a:rPr lang="en-US" dirty="0" smtClean="0"/>
              <a:t>right wheel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Excessive setback </a:t>
            </a:r>
            <a:r>
              <a:rPr lang="en-US" dirty="0" smtClean="0"/>
              <a:t>is indication of damage</a:t>
            </a:r>
            <a:endParaRPr lang="en-US" dirty="0"/>
          </a:p>
        </p:txBody>
      </p:sp>
      <p:pic>
        <p:nvPicPr>
          <p:cNvPr id="45060" name="Content Placeholder 5" descr="80-09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91050" y="2843213"/>
            <a:ext cx="4489450" cy="2268537"/>
          </a:xfrm>
        </p:spPr>
      </p:pic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Toe-Out on Turns (Turning Radius)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Toe-out on </a:t>
            </a:r>
            <a:r>
              <a:rPr lang="en-US" dirty="0" smtClean="0"/>
              <a:t>turns or turning radius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A</a:t>
            </a:r>
            <a:r>
              <a:rPr lang="en-US" dirty="0" smtClean="0"/>
              <a:t>mount front </a:t>
            </a:r>
            <a:r>
              <a:rPr lang="en-US" dirty="0"/>
              <a:t>wheels toe-out when </a:t>
            </a:r>
            <a:r>
              <a:rPr lang="en-US" dirty="0" smtClean="0"/>
              <a:t>turning corners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As vehicle </a:t>
            </a:r>
            <a:r>
              <a:rPr lang="en-US" dirty="0"/>
              <a:t>goes around </a:t>
            </a:r>
            <a:r>
              <a:rPr lang="en-US" dirty="0" smtClean="0"/>
              <a:t>turn</a:t>
            </a:r>
            <a:r>
              <a:rPr lang="en-US" dirty="0"/>
              <a:t>, </a:t>
            </a:r>
            <a:r>
              <a:rPr lang="en-US" dirty="0" smtClean="0"/>
              <a:t>inside tire </a:t>
            </a:r>
            <a:r>
              <a:rPr lang="en-US" dirty="0"/>
              <a:t>must travel in </a:t>
            </a:r>
            <a:r>
              <a:rPr lang="en-US" dirty="0" smtClean="0"/>
              <a:t>smaller </a:t>
            </a:r>
            <a:r>
              <a:rPr lang="en-US" dirty="0"/>
              <a:t>radius circle than </a:t>
            </a:r>
            <a:r>
              <a:rPr lang="en-US" dirty="0" smtClean="0"/>
              <a:t>outside tire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Steering </a:t>
            </a:r>
            <a:r>
              <a:rPr lang="en-US" dirty="0"/>
              <a:t>system </a:t>
            </a:r>
            <a:r>
              <a:rPr lang="en-US" dirty="0" smtClean="0"/>
              <a:t>designed </a:t>
            </a:r>
            <a:r>
              <a:rPr lang="en-US" dirty="0"/>
              <a:t>to </a:t>
            </a:r>
            <a:r>
              <a:rPr lang="en-US" dirty="0" smtClean="0"/>
              <a:t>turn inside </a:t>
            </a:r>
            <a:r>
              <a:rPr lang="en-US" dirty="0"/>
              <a:t>wheel sharper than </a:t>
            </a:r>
            <a:r>
              <a:rPr lang="en-US" dirty="0" smtClean="0"/>
              <a:t>outside wheel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Position </a:t>
            </a:r>
            <a:r>
              <a:rPr lang="en-US" dirty="0"/>
              <a:t>or direction of </a:t>
            </a:r>
            <a:r>
              <a:rPr lang="en-US" dirty="0" smtClean="0"/>
              <a:t>two </a:t>
            </a:r>
            <a:r>
              <a:rPr lang="en-US" dirty="0"/>
              <a:t>front wheels in relation to </a:t>
            </a:r>
            <a:r>
              <a:rPr lang="en-US" dirty="0" smtClean="0"/>
              <a:t>two </a:t>
            </a:r>
            <a:r>
              <a:rPr lang="en-US" dirty="0"/>
              <a:t>rear </a:t>
            </a:r>
            <a:r>
              <a:rPr lang="en-US" dirty="0" smtClean="0"/>
              <a:t>wheels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Dog tracking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Improper tracking, rear </a:t>
            </a:r>
            <a:r>
              <a:rPr lang="en-US" dirty="0"/>
              <a:t>tires do not follow </a:t>
            </a:r>
            <a:r>
              <a:rPr lang="en-US" dirty="0" smtClean="0"/>
              <a:t>tracks </a:t>
            </a:r>
            <a:r>
              <a:rPr lang="en-US" dirty="0"/>
              <a:t>of </a:t>
            </a:r>
            <a:r>
              <a:rPr lang="en-US" dirty="0" smtClean="0"/>
              <a:t>front tires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Causes back </a:t>
            </a:r>
            <a:r>
              <a:rPr lang="en-US" dirty="0"/>
              <a:t>of </a:t>
            </a:r>
            <a:r>
              <a:rPr lang="en-US" dirty="0" smtClean="0"/>
              <a:t>vehicle </a:t>
            </a:r>
            <a:r>
              <a:rPr lang="en-US" dirty="0"/>
              <a:t>to actually </a:t>
            </a:r>
            <a:r>
              <a:rPr lang="en-US" dirty="0" smtClean="0"/>
              <a:t>shift sideways </a:t>
            </a:r>
            <a:r>
              <a:rPr lang="en-US" dirty="0"/>
              <a:t>compared to </a:t>
            </a:r>
            <a:r>
              <a:rPr lang="en-US" dirty="0" smtClean="0"/>
              <a:t>front </a:t>
            </a:r>
            <a:r>
              <a:rPr lang="en-US" dirty="0"/>
              <a:t>when </a:t>
            </a:r>
            <a:r>
              <a:rPr lang="en-US" dirty="0" smtClean="0"/>
              <a:t>vehicle is traveling </a:t>
            </a:r>
            <a:r>
              <a:rPr lang="en-US" dirty="0"/>
              <a:t>down the </a:t>
            </a:r>
            <a:r>
              <a:rPr lang="en-US" dirty="0" smtClean="0"/>
              <a:t>road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Tracking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2957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With proper tracking, rear tires follow in tracks of front tires, with vehicle moving straight ahead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Poor </a:t>
            </a:r>
            <a:r>
              <a:rPr lang="en-US" dirty="0"/>
              <a:t>tracking </a:t>
            </a:r>
            <a:r>
              <a:rPr lang="en-US" dirty="0" smtClean="0"/>
              <a:t>will increase tire </a:t>
            </a:r>
            <a:r>
              <a:rPr lang="en-US" dirty="0"/>
              <a:t>wear</a:t>
            </a:r>
            <a:r>
              <a:rPr lang="en-US" dirty="0" smtClean="0"/>
              <a:t>, lower </a:t>
            </a:r>
            <a:r>
              <a:rPr lang="en-US" dirty="0"/>
              <a:t>fuel economy,  </a:t>
            </a:r>
            <a:r>
              <a:rPr lang="en-US" dirty="0" smtClean="0"/>
              <a:t>degrade handling tremendously</a:t>
            </a:r>
            <a:endParaRPr lang="en-US" dirty="0"/>
          </a:p>
        </p:txBody>
      </p:sp>
      <p:pic>
        <p:nvPicPr>
          <p:cNvPr id="48132" name="Content Placeholder 6" descr="80-11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0" y="1501775"/>
            <a:ext cx="3783013" cy="5122863"/>
          </a:xfrm>
        </p:spPr>
      </p:pic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Reading Tire Wear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Reading tires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</a:t>
            </a:r>
            <a:r>
              <a:rPr lang="en-US" dirty="0" smtClean="0"/>
              <a:t>nspecting </a:t>
            </a:r>
            <a:r>
              <a:rPr lang="en-US" dirty="0"/>
              <a:t>tire </a:t>
            </a:r>
            <a:r>
              <a:rPr lang="en-US" dirty="0" smtClean="0"/>
              <a:t>tread wear </a:t>
            </a:r>
            <a:r>
              <a:rPr lang="en-US" dirty="0"/>
              <a:t>and diagnosing </a:t>
            </a:r>
            <a:r>
              <a:rPr lang="en-US" dirty="0" smtClean="0"/>
              <a:t>cause </a:t>
            </a:r>
            <a:r>
              <a:rPr lang="en-US" dirty="0"/>
              <a:t>for any </a:t>
            </a:r>
            <a:r>
              <a:rPr lang="en-US" dirty="0" smtClean="0"/>
              <a:t>abnormal wear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Incorrect camber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Produces </a:t>
            </a:r>
            <a:r>
              <a:rPr lang="en-US" dirty="0"/>
              <a:t>wear on one side </a:t>
            </a:r>
            <a:r>
              <a:rPr lang="en-US" dirty="0" smtClean="0"/>
              <a:t>of tire tread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Too much negative camber </a:t>
            </a:r>
            <a:r>
              <a:rPr lang="en-US" dirty="0" smtClean="0"/>
              <a:t>would wear inside </a:t>
            </a:r>
            <a:r>
              <a:rPr lang="en-US" dirty="0"/>
              <a:t>of </a:t>
            </a:r>
            <a:r>
              <a:rPr lang="en-US" dirty="0" smtClean="0"/>
              <a:t>tire tread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Too </a:t>
            </a:r>
            <a:r>
              <a:rPr lang="en-US" dirty="0"/>
              <a:t>much </a:t>
            </a:r>
            <a:r>
              <a:rPr lang="en-US" dirty="0" smtClean="0"/>
              <a:t>positive camber </a:t>
            </a:r>
            <a:r>
              <a:rPr lang="en-US" dirty="0"/>
              <a:t>would wear </a:t>
            </a:r>
            <a:r>
              <a:rPr lang="en-US" dirty="0" smtClean="0"/>
              <a:t>outer </a:t>
            </a:r>
            <a:r>
              <a:rPr lang="en-US" dirty="0"/>
              <a:t>tread only</a:t>
            </a:r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Reading Tire Wear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Incorrect toe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Causes feathered </a:t>
            </a:r>
            <a:r>
              <a:rPr lang="en-US" dirty="0"/>
              <a:t>edge to form </a:t>
            </a:r>
            <a:r>
              <a:rPr lang="en-US" dirty="0" smtClean="0"/>
              <a:t>on tire tread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Too </a:t>
            </a:r>
            <a:r>
              <a:rPr lang="en-US" dirty="0"/>
              <a:t>much toe-in, </a:t>
            </a:r>
            <a:r>
              <a:rPr lang="en-US" dirty="0" smtClean="0"/>
              <a:t>sharp </a:t>
            </a:r>
            <a:r>
              <a:rPr lang="en-US" dirty="0"/>
              <a:t>feathered </a:t>
            </a:r>
            <a:r>
              <a:rPr lang="en-US" dirty="0" smtClean="0"/>
              <a:t>edge points inward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Too </a:t>
            </a:r>
            <a:r>
              <a:rPr lang="en-US" dirty="0"/>
              <a:t>much toe-out, </a:t>
            </a:r>
            <a:r>
              <a:rPr lang="en-US" dirty="0" smtClean="0"/>
              <a:t>sharp </a:t>
            </a:r>
            <a:r>
              <a:rPr lang="en-US" dirty="0"/>
              <a:t>edge on </a:t>
            </a:r>
            <a:r>
              <a:rPr lang="en-US" dirty="0" smtClean="0"/>
              <a:t>thread ribs </a:t>
            </a:r>
            <a:r>
              <a:rPr lang="en-US" dirty="0"/>
              <a:t>points </a:t>
            </a:r>
            <a:r>
              <a:rPr lang="en-US" dirty="0" smtClean="0"/>
              <a:t>outward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Feathered edge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One side of each tread rib is sharp and raised and other side of each rib is rounded or recessed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Reading Tire Wear (Cont.)</a:t>
            </a:r>
          </a:p>
        </p:txBody>
      </p:sp>
      <p:pic>
        <p:nvPicPr>
          <p:cNvPr id="51203" name="Content Placeholder 3" descr="80-13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263" y="2081213"/>
            <a:ext cx="8559800" cy="4102100"/>
          </a:xfrm>
        </p:spPr>
      </p:pic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390525" y="6183313"/>
            <a:ext cx="15875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(DaimlerChrysler)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Setback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r>
              <a:rPr lang="en-US" altLang="en-US" smtClean="0">
                <a:solidFill>
                  <a:srgbClr val="404040"/>
                </a:solidFill>
              </a:rPr>
              <a:t>Measure distance from rear of one front wheel or tire to inside of corresponding fender opening 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Take same measurement at other front wheel or tire and compare two dimensions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Setback should be 1/4</a:t>
            </a:r>
            <a:r>
              <a:rPr lang="en-US" altLang="en-US" smtClean="0">
                <a:solidFill>
                  <a:srgbClr val="404040"/>
                </a:solidFill>
                <a:latin typeface="Arial" pitchFamily="34" charset="0"/>
              </a:rPr>
              <a:t>″</a:t>
            </a:r>
            <a:r>
              <a:rPr lang="en-US" altLang="en-US" smtClean="0">
                <a:solidFill>
                  <a:srgbClr val="404040"/>
                </a:solidFill>
              </a:rPr>
              <a:t> or less</a:t>
            </a:r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Cradle Alignment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Vehicle </a:t>
            </a:r>
            <a:r>
              <a:rPr lang="en-US" dirty="0"/>
              <a:t>cradle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Strong </a:t>
            </a:r>
            <a:r>
              <a:rPr lang="en-US" dirty="0"/>
              <a:t>metal </a:t>
            </a:r>
            <a:r>
              <a:rPr lang="en-US" dirty="0" smtClean="0"/>
              <a:t>structure mounted </a:t>
            </a:r>
            <a:r>
              <a:rPr lang="en-US" dirty="0"/>
              <a:t>at </a:t>
            </a:r>
            <a:r>
              <a:rPr lang="en-US" dirty="0" smtClean="0"/>
              <a:t>lower </a:t>
            </a:r>
            <a:r>
              <a:rPr lang="en-US" dirty="0"/>
              <a:t>front and sometimes </a:t>
            </a:r>
            <a:r>
              <a:rPr lang="en-US" dirty="0" smtClean="0"/>
              <a:t>lower rear </a:t>
            </a:r>
            <a:r>
              <a:rPr lang="en-US" dirty="0"/>
              <a:t>of </a:t>
            </a:r>
            <a:r>
              <a:rPr lang="en-US" dirty="0" err="1" smtClean="0"/>
              <a:t>unibody</a:t>
            </a:r>
            <a:r>
              <a:rPr lang="en-US" dirty="0" smtClean="0"/>
              <a:t> structure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Often </a:t>
            </a:r>
            <a:r>
              <a:rPr lang="en-US" dirty="0"/>
              <a:t>holds </a:t>
            </a:r>
            <a:r>
              <a:rPr lang="en-US" dirty="0" smtClean="0"/>
              <a:t>lower </a:t>
            </a:r>
            <a:r>
              <a:rPr lang="en-US" dirty="0"/>
              <a:t>control arms, steering rack</a:t>
            </a:r>
            <a:r>
              <a:rPr lang="en-US" dirty="0" smtClean="0"/>
              <a:t>, and </a:t>
            </a:r>
            <a:r>
              <a:rPr lang="en-US" dirty="0"/>
              <a:t>engine in alignment in </a:t>
            </a:r>
            <a:r>
              <a:rPr lang="en-US" dirty="0" smtClean="0"/>
              <a:t>body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Loosening and moving </a:t>
            </a:r>
            <a:r>
              <a:rPr lang="en-US" dirty="0" smtClean="0"/>
              <a:t>cradle </a:t>
            </a:r>
            <a:r>
              <a:rPr lang="en-US" dirty="0"/>
              <a:t>can alter </a:t>
            </a:r>
            <a:r>
              <a:rPr lang="en-US" dirty="0" smtClean="0"/>
              <a:t>wheel alignment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Cradle Alignment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Adjusting </a:t>
            </a:r>
            <a:r>
              <a:rPr lang="en-US" dirty="0" smtClean="0"/>
              <a:t>position </a:t>
            </a:r>
            <a:r>
              <a:rPr lang="en-US" dirty="0"/>
              <a:t>of </a:t>
            </a:r>
            <a:r>
              <a:rPr lang="en-US" dirty="0" smtClean="0"/>
              <a:t>cradle </a:t>
            </a:r>
            <a:r>
              <a:rPr lang="en-US" dirty="0"/>
              <a:t>is handy </a:t>
            </a:r>
            <a:r>
              <a:rPr lang="en-US" dirty="0" smtClean="0"/>
              <a:t>on front</a:t>
            </a:r>
            <a:r>
              <a:rPr lang="en-US" dirty="0"/>
              <a:t>-wheel-drive vehicles that do not provide </a:t>
            </a:r>
            <a:r>
              <a:rPr lang="en-US" dirty="0" smtClean="0"/>
              <a:t>method </a:t>
            </a:r>
            <a:r>
              <a:rPr lang="en-US" dirty="0"/>
              <a:t>of adjusting caster and </a:t>
            </a:r>
            <a:r>
              <a:rPr lang="en-US" dirty="0" smtClean="0"/>
              <a:t>camber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By shifting cradle </a:t>
            </a:r>
            <a:r>
              <a:rPr lang="en-US" dirty="0"/>
              <a:t>forward, rearward, or to one side</a:t>
            </a:r>
            <a:r>
              <a:rPr lang="en-US" dirty="0" smtClean="0"/>
              <a:t>, you </a:t>
            </a:r>
            <a:r>
              <a:rPr lang="en-US" dirty="0"/>
              <a:t>can alter these </a:t>
            </a:r>
            <a:r>
              <a:rPr lang="en-US" dirty="0" smtClean="0"/>
              <a:t>angles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Adjusting Wheel Alignment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 </a:t>
            </a:r>
            <a:r>
              <a:rPr lang="en-US" dirty="0"/>
              <a:t>and correct tire, steering, </a:t>
            </a:r>
            <a:r>
              <a:rPr lang="en-US" dirty="0" smtClean="0"/>
              <a:t>and suspension problems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Adjust caster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Adjust </a:t>
            </a:r>
            <a:r>
              <a:rPr lang="en-US" dirty="0"/>
              <a:t>camber and recheck </a:t>
            </a:r>
            <a:r>
              <a:rPr lang="en-US" dirty="0" smtClean="0"/>
              <a:t>caster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Adjust toe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</a:t>
            </a:r>
            <a:r>
              <a:rPr lang="en-US" dirty="0"/>
              <a:t>toe-out in </a:t>
            </a:r>
            <a:r>
              <a:rPr lang="en-US" dirty="0" smtClean="0"/>
              <a:t>turns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N</a:t>
            </a:r>
            <a:r>
              <a:rPr lang="en-US" dirty="0" smtClean="0"/>
              <a:t>eeded </a:t>
            </a:r>
            <a:r>
              <a:rPr lang="en-US" dirty="0"/>
              <a:t>if there </a:t>
            </a:r>
            <a:r>
              <a:rPr lang="en-US" dirty="0" smtClean="0"/>
              <a:t>is damage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</a:t>
            </a:r>
            <a:r>
              <a:rPr lang="en-US" dirty="0"/>
              <a:t>caster, camber, and toe on rear </a:t>
            </a:r>
            <a:r>
              <a:rPr lang="en-US" dirty="0" smtClean="0"/>
              <a:t>wheels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tracking</a:t>
            </a:r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Caster Adjustment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Caster </a:t>
            </a:r>
            <a:r>
              <a:rPr lang="en-US" dirty="0" smtClean="0"/>
              <a:t>adjusted </a:t>
            </a:r>
            <a:r>
              <a:rPr lang="en-US" dirty="0"/>
              <a:t>by moving </a:t>
            </a:r>
            <a:r>
              <a:rPr lang="en-US" dirty="0" smtClean="0"/>
              <a:t>control </a:t>
            </a:r>
            <a:r>
              <a:rPr lang="en-US" dirty="0"/>
              <a:t>arm </a:t>
            </a:r>
            <a:r>
              <a:rPr lang="en-US" dirty="0" smtClean="0"/>
              <a:t>so that ball </a:t>
            </a:r>
            <a:r>
              <a:rPr lang="en-US" dirty="0"/>
              <a:t>joint moves toward </a:t>
            </a:r>
            <a:r>
              <a:rPr lang="en-US" dirty="0" smtClean="0"/>
              <a:t>front </a:t>
            </a:r>
            <a:r>
              <a:rPr lang="en-US" dirty="0"/>
              <a:t>or rear </a:t>
            </a:r>
            <a:r>
              <a:rPr lang="en-US" dirty="0" smtClean="0"/>
              <a:t>of 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Control </a:t>
            </a:r>
            <a:r>
              <a:rPr lang="en-US" dirty="0"/>
              <a:t>arm can be moved by adding or </a:t>
            </a:r>
            <a:r>
              <a:rPr lang="en-US" dirty="0" smtClean="0"/>
              <a:t>removing shims</a:t>
            </a:r>
            <a:r>
              <a:rPr lang="en-US" dirty="0"/>
              <a:t>, adjusting </a:t>
            </a:r>
            <a:r>
              <a:rPr lang="en-US" dirty="0" smtClean="0"/>
              <a:t>strut </a:t>
            </a:r>
            <a:r>
              <a:rPr lang="en-US" dirty="0"/>
              <a:t>rod, turning </a:t>
            </a:r>
            <a:r>
              <a:rPr lang="en-US" dirty="0" smtClean="0"/>
              <a:t>eccentric bolt</a:t>
            </a:r>
            <a:r>
              <a:rPr lang="en-US" dirty="0"/>
              <a:t>, or shifting </a:t>
            </a:r>
            <a:r>
              <a:rPr lang="en-US" dirty="0" smtClean="0"/>
              <a:t>control </a:t>
            </a:r>
            <a:r>
              <a:rPr lang="en-US" dirty="0"/>
              <a:t>arm shaft bolts in </a:t>
            </a:r>
            <a:r>
              <a:rPr lang="en-US" dirty="0" smtClean="0"/>
              <a:t>slotted holes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Caster Adjustment Methods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56406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upper </a:t>
            </a:r>
            <a:r>
              <a:rPr lang="en-US" dirty="0"/>
              <a:t>control arm ball joint is moved forward</a:t>
            </a:r>
            <a:r>
              <a:rPr lang="en-US" dirty="0" smtClean="0"/>
              <a:t>, negative </a:t>
            </a:r>
            <a:r>
              <a:rPr lang="en-US" dirty="0"/>
              <a:t>caster is </a:t>
            </a:r>
            <a:r>
              <a:rPr lang="en-US" dirty="0" smtClean="0"/>
              <a:t>increased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upper </a:t>
            </a:r>
            <a:r>
              <a:rPr lang="en-US" dirty="0"/>
              <a:t>control arm ball joint is moved rearward</a:t>
            </a:r>
            <a:r>
              <a:rPr lang="en-US" dirty="0" smtClean="0"/>
              <a:t>, positive </a:t>
            </a:r>
            <a:r>
              <a:rPr lang="en-US" dirty="0"/>
              <a:t>caster is </a:t>
            </a:r>
            <a:r>
              <a:rPr lang="en-US" dirty="0" smtClean="0"/>
              <a:t>increased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Opposite </a:t>
            </a:r>
            <a:r>
              <a:rPr lang="en-US" dirty="0"/>
              <a:t>is true </a:t>
            </a:r>
            <a:r>
              <a:rPr lang="en-US" dirty="0" smtClean="0"/>
              <a:t>for lower </a:t>
            </a:r>
            <a:r>
              <a:rPr lang="en-US" dirty="0"/>
              <a:t>control </a:t>
            </a:r>
            <a:r>
              <a:rPr lang="en-US" dirty="0" smtClean="0"/>
              <a:t>arm</a:t>
            </a:r>
            <a:endParaRPr lang="en-US" dirty="0"/>
          </a:p>
        </p:txBody>
      </p:sp>
      <p:pic>
        <p:nvPicPr>
          <p:cNvPr id="57348" name="Content Placeholder 6" descr="80-15A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2030413"/>
            <a:ext cx="4038600" cy="3665537"/>
          </a:xfrm>
        </p:spPr>
      </p:pic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Camber Adjustment Methods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46881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Adjusted </a:t>
            </a:r>
            <a:r>
              <a:rPr lang="en-US" dirty="0"/>
              <a:t>after setting </a:t>
            </a:r>
            <a:r>
              <a:rPr lang="en-US" dirty="0" smtClean="0"/>
              <a:t>caster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Changed </a:t>
            </a:r>
            <a:r>
              <a:rPr lang="en-US" dirty="0"/>
              <a:t>by moving </a:t>
            </a:r>
            <a:r>
              <a:rPr lang="en-US" dirty="0" smtClean="0"/>
              <a:t>control </a:t>
            </a:r>
            <a:r>
              <a:rPr lang="en-US" dirty="0"/>
              <a:t>arm </a:t>
            </a:r>
            <a:r>
              <a:rPr lang="en-US" dirty="0" smtClean="0"/>
              <a:t>in or </a:t>
            </a:r>
            <a:r>
              <a:rPr lang="en-US" dirty="0"/>
              <a:t>out without moving </a:t>
            </a:r>
            <a:r>
              <a:rPr lang="en-US" dirty="0" smtClean="0"/>
              <a:t>ball </a:t>
            </a:r>
            <a:r>
              <a:rPr lang="en-US" dirty="0"/>
              <a:t>joint forward or </a:t>
            </a:r>
            <a:r>
              <a:rPr lang="en-US" dirty="0" smtClean="0"/>
              <a:t>rearward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Shims or slots in </a:t>
            </a:r>
            <a:r>
              <a:rPr lang="en-US" dirty="0" smtClean="0"/>
              <a:t>control </a:t>
            </a:r>
            <a:r>
              <a:rPr lang="en-US" dirty="0"/>
              <a:t>arm mount </a:t>
            </a:r>
            <a:r>
              <a:rPr lang="en-US" dirty="0" smtClean="0"/>
              <a:t>and eccentric </a:t>
            </a:r>
            <a:r>
              <a:rPr lang="en-US" dirty="0"/>
              <a:t>bolts are </a:t>
            </a:r>
            <a:r>
              <a:rPr lang="en-US" dirty="0" smtClean="0"/>
              <a:t>most </a:t>
            </a:r>
            <a:r>
              <a:rPr lang="en-US" dirty="0"/>
              <a:t>common methods </a:t>
            </a:r>
            <a:r>
              <a:rPr lang="en-US" dirty="0" smtClean="0"/>
              <a:t>for adjustment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58372" name="Content Placeholder 6" descr="80-15B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99038" y="2444750"/>
            <a:ext cx="4038600" cy="2836863"/>
          </a:xfrm>
        </p:spPr>
      </p:pic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Camber Adjustment Methods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Some MacPherson strut suspensions do not </a:t>
            </a:r>
            <a:r>
              <a:rPr lang="en-US" dirty="0" smtClean="0"/>
              <a:t>have provisions </a:t>
            </a:r>
            <a:r>
              <a:rPr lang="en-US" dirty="0"/>
              <a:t>for caster and camber </a:t>
            </a:r>
            <a:r>
              <a:rPr lang="en-US" dirty="0" smtClean="0"/>
              <a:t>adjustments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Other </a:t>
            </a:r>
            <a:r>
              <a:rPr lang="en-US" dirty="0"/>
              <a:t>strut-type suspension systems have </a:t>
            </a:r>
            <a:r>
              <a:rPr lang="en-US" dirty="0" smtClean="0"/>
              <a:t>camber adjustment </a:t>
            </a:r>
            <a:r>
              <a:rPr lang="en-US" dirty="0"/>
              <a:t>at </a:t>
            </a:r>
            <a:r>
              <a:rPr lang="en-US" dirty="0" smtClean="0"/>
              <a:t>connection </a:t>
            </a:r>
            <a:r>
              <a:rPr lang="en-US" dirty="0"/>
              <a:t>between </a:t>
            </a:r>
            <a:r>
              <a:rPr lang="en-US" dirty="0" smtClean="0"/>
              <a:t>steering knuckle </a:t>
            </a:r>
            <a:r>
              <a:rPr lang="en-US" dirty="0"/>
              <a:t>and </a:t>
            </a:r>
            <a:r>
              <a:rPr lang="en-US" dirty="0" smtClean="0"/>
              <a:t>strut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Upper </a:t>
            </a:r>
            <a:r>
              <a:rPr lang="en-US" dirty="0"/>
              <a:t>bolt on </a:t>
            </a:r>
            <a:r>
              <a:rPr lang="en-US" dirty="0" smtClean="0"/>
              <a:t>steering </a:t>
            </a:r>
            <a:r>
              <a:rPr lang="en-US" dirty="0"/>
              <a:t>knuckle may </a:t>
            </a:r>
            <a:r>
              <a:rPr lang="en-US" dirty="0" smtClean="0"/>
              <a:t>have an eccentric </a:t>
            </a:r>
            <a:r>
              <a:rPr lang="en-US" dirty="0"/>
              <a:t>that moves </a:t>
            </a:r>
            <a:r>
              <a:rPr lang="en-US" dirty="0" smtClean="0"/>
              <a:t>knuckle </a:t>
            </a:r>
            <a:r>
              <a:rPr lang="en-US" dirty="0"/>
              <a:t>when </a:t>
            </a:r>
            <a:r>
              <a:rPr lang="en-US" dirty="0" smtClean="0"/>
              <a:t>turned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Toe Adjustment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73063" y="1482725"/>
            <a:ext cx="4525962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Toe </a:t>
            </a:r>
            <a:r>
              <a:rPr lang="en-US" dirty="0" smtClean="0"/>
              <a:t>adjusted </a:t>
            </a:r>
            <a:r>
              <a:rPr lang="en-US" dirty="0"/>
              <a:t>by lengthening or shortening </a:t>
            </a:r>
            <a:r>
              <a:rPr lang="en-US" dirty="0" smtClean="0"/>
              <a:t>tie-rods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On most rack-and-pinion steering systems</a:t>
            </a:r>
            <a:r>
              <a:rPr lang="en-US" dirty="0" smtClean="0"/>
              <a:t>, tie-rod </a:t>
            </a:r>
            <a:r>
              <a:rPr lang="en-US" dirty="0"/>
              <a:t>is threaded into </a:t>
            </a:r>
            <a:r>
              <a:rPr lang="en-US" dirty="0" smtClean="0"/>
              <a:t>outer </a:t>
            </a:r>
            <a:r>
              <a:rPr lang="en-US" dirty="0"/>
              <a:t>ball </a:t>
            </a:r>
            <a:r>
              <a:rPr lang="en-US" dirty="0" smtClean="0"/>
              <a:t>socket</a:t>
            </a:r>
            <a:endParaRPr lang="en-US" dirty="0"/>
          </a:p>
        </p:txBody>
      </p:sp>
      <p:pic>
        <p:nvPicPr>
          <p:cNvPr id="60420" name="Content Placeholder 5" descr="80-16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87925" y="1620838"/>
            <a:ext cx="3967163" cy="4953000"/>
          </a:xfrm>
        </p:spPr>
      </p:pic>
      <p:sp>
        <p:nvSpPr>
          <p:cNvPr id="60421" name="Rectangle 7"/>
          <p:cNvSpPr>
            <a:spLocks noChangeArrowheads="1"/>
          </p:cNvSpPr>
          <p:nvPr/>
        </p:nvSpPr>
        <p:spPr bwMode="auto">
          <a:xfrm>
            <a:off x="3763963" y="6359525"/>
            <a:ext cx="881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(Subaru)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Toe Adjustment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292258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Linkage type steering systems have sleeve threaded on two-piece tie-rod</a:t>
            </a:r>
          </a:p>
          <a:p>
            <a:pPr marL="457200" lvl="1" indent="0">
              <a:buFont typeface="Arial" charset="0"/>
              <a:buNone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61444" name="Content Placeholder 4" descr="80-17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29025" y="1819275"/>
            <a:ext cx="5418138" cy="4495800"/>
          </a:xfrm>
        </p:spPr>
      </p:pic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8474075" y="6315075"/>
            <a:ext cx="669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(Ford)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Centering Steering Wheel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460692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To keep </a:t>
            </a:r>
            <a:r>
              <a:rPr lang="en-US" dirty="0" smtClean="0"/>
              <a:t>steering </a:t>
            </a:r>
            <a:r>
              <a:rPr lang="en-US" dirty="0"/>
              <a:t>wheel spokes centered</a:t>
            </a:r>
            <a:r>
              <a:rPr lang="en-US" dirty="0" smtClean="0"/>
              <a:t>, shorten </a:t>
            </a:r>
            <a:r>
              <a:rPr lang="en-US" dirty="0"/>
              <a:t>or lengthen each tie-rod </a:t>
            </a:r>
            <a:r>
              <a:rPr lang="en-US" dirty="0" smtClean="0"/>
              <a:t>same amount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Changing one tie-rod more than </a:t>
            </a:r>
            <a:r>
              <a:rPr lang="en-US" dirty="0" smtClean="0"/>
              <a:t>other </a:t>
            </a:r>
            <a:r>
              <a:rPr lang="en-US" dirty="0"/>
              <a:t>will </a:t>
            </a:r>
            <a:r>
              <a:rPr lang="en-US" dirty="0" smtClean="0"/>
              <a:t>rotate steering </a:t>
            </a:r>
            <a:r>
              <a:rPr lang="en-US" dirty="0"/>
              <a:t>wheel </a:t>
            </a:r>
            <a:r>
              <a:rPr lang="en-US" dirty="0" smtClean="0"/>
              <a:t>spokes</a:t>
            </a:r>
          </a:p>
        </p:txBody>
      </p:sp>
      <p:pic>
        <p:nvPicPr>
          <p:cNvPr id="62468" name="Content Placeholder 7" descr="80-18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79988" y="2108200"/>
            <a:ext cx="4038600" cy="3509963"/>
          </a:xfrm>
        </p:spPr>
      </p:pic>
      <p:sp>
        <p:nvSpPr>
          <p:cNvPr id="62469" name="Rectangle 6"/>
          <p:cNvSpPr>
            <a:spLocks noChangeArrowheads="1"/>
          </p:cNvSpPr>
          <p:nvPr/>
        </p:nvSpPr>
        <p:spPr bwMode="auto">
          <a:xfrm>
            <a:off x="8348663" y="6172200"/>
            <a:ext cx="669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(Ford)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Adjusting Rear Wheel Alignment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Vehicle may </a:t>
            </a:r>
            <a:r>
              <a:rPr lang="en-US" dirty="0"/>
              <a:t>or may not have provisions for adjusting </a:t>
            </a:r>
            <a:r>
              <a:rPr lang="en-US" dirty="0" smtClean="0"/>
              <a:t>rear wheel alignment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Vehicle </a:t>
            </a:r>
            <a:r>
              <a:rPr lang="en-US" dirty="0"/>
              <a:t>might have </a:t>
            </a:r>
            <a:r>
              <a:rPr lang="en-US" dirty="0" smtClean="0"/>
              <a:t>been in accident </a:t>
            </a:r>
            <a:r>
              <a:rPr lang="en-US" dirty="0"/>
              <a:t>that shifted </a:t>
            </a:r>
            <a:r>
              <a:rPr lang="en-US" dirty="0" smtClean="0"/>
              <a:t>rear </a:t>
            </a:r>
            <a:r>
              <a:rPr lang="en-US" dirty="0"/>
              <a:t>wheels out </a:t>
            </a:r>
            <a:r>
              <a:rPr lang="en-US" dirty="0" smtClean="0"/>
              <a:t>of place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Follow same </a:t>
            </a:r>
            <a:r>
              <a:rPr lang="en-US" dirty="0"/>
              <a:t>principles used for aligning </a:t>
            </a:r>
            <a:r>
              <a:rPr lang="en-US" dirty="0" smtClean="0"/>
              <a:t>front wheels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Shims </a:t>
            </a:r>
            <a:r>
              <a:rPr lang="en-US" dirty="0"/>
              <a:t>can </a:t>
            </a:r>
            <a:r>
              <a:rPr lang="en-US" dirty="0" smtClean="0"/>
              <a:t>adjust </a:t>
            </a:r>
            <a:r>
              <a:rPr lang="en-US" dirty="0"/>
              <a:t>camber and </a:t>
            </a:r>
            <a:r>
              <a:rPr lang="en-US" dirty="0" smtClean="0"/>
              <a:t>toe to </a:t>
            </a:r>
            <a:r>
              <a:rPr lang="en-US" dirty="0"/>
              <a:t>align </a:t>
            </a:r>
            <a:r>
              <a:rPr lang="en-US" dirty="0" smtClean="0"/>
              <a:t>rear wheels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Alignment Tools and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Basic </a:t>
            </a:r>
            <a:r>
              <a:rPr lang="en-US" dirty="0"/>
              <a:t>equipment for wheel </a:t>
            </a:r>
            <a:r>
              <a:rPr lang="en-US" dirty="0" smtClean="0"/>
              <a:t>alignment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T</a:t>
            </a:r>
            <a:r>
              <a:rPr lang="en-US" dirty="0" smtClean="0"/>
              <a:t>urning </a:t>
            </a:r>
            <a:r>
              <a:rPr lang="en-US" dirty="0"/>
              <a:t>radius </a:t>
            </a:r>
            <a:r>
              <a:rPr lang="en-US" dirty="0" smtClean="0"/>
              <a:t>gauge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</a:t>
            </a:r>
            <a:r>
              <a:rPr lang="en-US" dirty="0" smtClean="0"/>
              <a:t>aster</a:t>
            </a:r>
            <a:r>
              <a:rPr lang="en-US" dirty="0"/>
              <a:t>-camber </a:t>
            </a:r>
            <a:r>
              <a:rPr lang="en-US" dirty="0" smtClean="0"/>
              <a:t>gauge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T</a:t>
            </a:r>
            <a:r>
              <a:rPr lang="en-US" dirty="0" smtClean="0"/>
              <a:t>ram gauge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Combined </a:t>
            </a:r>
            <a:r>
              <a:rPr lang="en-US" dirty="0"/>
              <a:t>measuring capabilities of </a:t>
            </a:r>
            <a:r>
              <a:rPr lang="en-US" dirty="0" smtClean="0"/>
              <a:t>these basic </a:t>
            </a:r>
            <a:r>
              <a:rPr lang="en-US" dirty="0"/>
              <a:t>pieces of equipment are built into large </a:t>
            </a:r>
            <a:r>
              <a:rPr lang="en-US" dirty="0" smtClean="0"/>
              <a:t>alignment racks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Alignment Tools and Equipment (Cont.)</a:t>
            </a:r>
          </a:p>
        </p:txBody>
      </p:sp>
      <p:pic>
        <p:nvPicPr>
          <p:cNvPr id="65539" name="Content Placeholder 3" descr="80-20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70163" y="1463675"/>
            <a:ext cx="4176712" cy="5184775"/>
          </a:xfrm>
        </p:spPr>
      </p:pic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390525" y="6432550"/>
            <a:ext cx="1865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(Snap-on Tool Corp.)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Alignment Tools and Equipment (Cont.)</a:t>
            </a:r>
          </a:p>
        </p:txBody>
      </p:sp>
      <p:pic>
        <p:nvPicPr>
          <p:cNvPr id="66563" name="Picture 6" descr="80-21A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2449513"/>
            <a:ext cx="3395663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4" name="Picture 5" descr="80-21B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2959100"/>
            <a:ext cx="5459413" cy="24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5" name="Rectangle 4"/>
          <p:cNvSpPr>
            <a:spLocks noChangeArrowheads="1"/>
          </p:cNvSpPr>
          <p:nvPr/>
        </p:nvSpPr>
        <p:spPr bwMode="auto">
          <a:xfrm>
            <a:off x="390525" y="6507163"/>
            <a:ext cx="3289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(Florida Dept. of Voc. Ed. And Renault)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Turning Radius Gauges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Measure </a:t>
            </a:r>
            <a:r>
              <a:rPr lang="en-US" dirty="0"/>
              <a:t>how many </a:t>
            </a:r>
            <a:r>
              <a:rPr lang="en-US" dirty="0" smtClean="0"/>
              <a:t>degrees front </a:t>
            </a:r>
            <a:r>
              <a:rPr lang="en-US" dirty="0"/>
              <a:t>wheels are turned right or </a:t>
            </a:r>
            <a:r>
              <a:rPr lang="en-US" dirty="0" smtClean="0"/>
              <a:t>left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Commonly </a:t>
            </a:r>
            <a:r>
              <a:rPr lang="en-US" dirty="0"/>
              <a:t>used when measuring caster, camber</a:t>
            </a:r>
            <a:r>
              <a:rPr lang="en-US" dirty="0" smtClean="0"/>
              <a:t>, and </a:t>
            </a:r>
            <a:r>
              <a:rPr lang="en-US" dirty="0"/>
              <a:t>toe-out on </a:t>
            </a:r>
            <a:r>
              <a:rPr lang="en-US" dirty="0" smtClean="0"/>
              <a:t>turns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May </a:t>
            </a:r>
            <a:r>
              <a:rPr lang="en-US" dirty="0"/>
              <a:t>be portable </a:t>
            </a:r>
            <a:r>
              <a:rPr lang="en-US" dirty="0" smtClean="0"/>
              <a:t>units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C</a:t>
            </a:r>
            <a:r>
              <a:rPr lang="en-US" dirty="0" smtClean="0"/>
              <a:t>ommonly </a:t>
            </a:r>
            <a:r>
              <a:rPr lang="en-US" dirty="0"/>
              <a:t>mounted and </a:t>
            </a:r>
            <a:r>
              <a:rPr lang="en-US" dirty="0" smtClean="0"/>
              <a:t>integral part </a:t>
            </a:r>
            <a:r>
              <a:rPr lang="en-US" dirty="0"/>
              <a:t>of an alignment </a:t>
            </a:r>
            <a:r>
              <a:rPr lang="en-US" dirty="0" smtClean="0"/>
              <a:t>rack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Turning Radius Gauges (Cont.)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49738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Front </a:t>
            </a:r>
            <a:r>
              <a:rPr lang="en-US" dirty="0"/>
              <a:t>wheels of </a:t>
            </a:r>
            <a:r>
              <a:rPr lang="en-US" dirty="0" smtClean="0"/>
              <a:t>vehicle </a:t>
            </a:r>
            <a:r>
              <a:rPr lang="en-US" dirty="0"/>
              <a:t>are centered </a:t>
            </a:r>
            <a:r>
              <a:rPr lang="en-US" dirty="0" smtClean="0"/>
              <a:t>on turning </a:t>
            </a:r>
            <a:r>
              <a:rPr lang="en-US" dirty="0"/>
              <a:t>radius </a:t>
            </a:r>
            <a:r>
              <a:rPr lang="en-US" dirty="0" smtClean="0"/>
              <a:t>gauges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When locking pins </a:t>
            </a:r>
            <a:r>
              <a:rPr lang="en-US" dirty="0"/>
              <a:t>are pulled out, </a:t>
            </a:r>
            <a:r>
              <a:rPr lang="en-US" dirty="0" smtClean="0"/>
              <a:t>gauge </a:t>
            </a:r>
            <a:r>
              <a:rPr lang="en-US" dirty="0"/>
              <a:t>and tire turn </a:t>
            </a:r>
            <a:r>
              <a:rPr lang="en-US" dirty="0" smtClean="0"/>
              <a:t>together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Pointer </a:t>
            </a:r>
            <a:r>
              <a:rPr lang="en-US" dirty="0"/>
              <a:t>on </a:t>
            </a:r>
            <a:r>
              <a:rPr lang="en-US" dirty="0" smtClean="0"/>
              <a:t>gauge </a:t>
            </a:r>
            <a:r>
              <a:rPr lang="en-US" dirty="0"/>
              <a:t>will indicate how </a:t>
            </a:r>
            <a:r>
              <a:rPr lang="en-US" dirty="0" smtClean="0"/>
              <a:t>many degrees wheels </a:t>
            </a:r>
            <a:r>
              <a:rPr lang="en-US" dirty="0"/>
              <a:t>have been </a:t>
            </a:r>
            <a:r>
              <a:rPr lang="en-US" dirty="0" smtClean="0"/>
              <a:t>turned</a:t>
            </a:r>
            <a:endParaRPr lang="en-US" dirty="0"/>
          </a:p>
        </p:txBody>
      </p:sp>
      <p:pic>
        <p:nvPicPr>
          <p:cNvPr id="68612" name="Content Placeholder 5" descr="80-22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0938" y="2046288"/>
            <a:ext cx="4038600" cy="3633787"/>
          </a:xfrm>
        </p:spPr>
      </p:pic>
      <p:sp>
        <p:nvSpPr>
          <p:cNvPr id="68613" name="Rectangle 4"/>
          <p:cNvSpPr>
            <a:spLocks noChangeArrowheads="1"/>
          </p:cNvSpPr>
          <p:nvPr/>
        </p:nvSpPr>
        <p:spPr bwMode="auto">
          <a:xfrm>
            <a:off x="6745288" y="6315075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(Florida Dept. of Voc. Ed.)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Toe-Out on Turns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r>
              <a:rPr lang="en-US" altLang="en-US" smtClean="0">
                <a:solidFill>
                  <a:srgbClr val="404040"/>
                </a:solidFill>
              </a:rPr>
              <a:t>Center front tires on turning radius gauges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Turn one of front wheels until gauge reads 20°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Read number of degrees showing on other gauge 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Check toe-out on turns on both right and left sides</a:t>
            </a:r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Alignment Machines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Consists </a:t>
            </a:r>
            <a:r>
              <a:rPr lang="en-US" dirty="0"/>
              <a:t>of </a:t>
            </a:r>
            <a:r>
              <a:rPr lang="en-US" dirty="0" smtClean="0"/>
              <a:t>rack</a:t>
            </a:r>
            <a:r>
              <a:rPr lang="en-US" dirty="0"/>
              <a:t>, console</a:t>
            </a:r>
            <a:r>
              <a:rPr lang="en-US" dirty="0" smtClean="0"/>
              <a:t>, and </a:t>
            </a:r>
            <a:r>
              <a:rPr lang="en-US" dirty="0"/>
              <a:t>related </a:t>
            </a:r>
            <a:r>
              <a:rPr lang="en-US" dirty="0" smtClean="0"/>
              <a:t>parts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Rack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Ramps</a:t>
            </a:r>
            <a:r>
              <a:rPr lang="en-US" dirty="0"/>
              <a:t>, turning </a:t>
            </a:r>
            <a:r>
              <a:rPr lang="en-US" dirty="0" smtClean="0"/>
              <a:t>radius gauges</a:t>
            </a:r>
            <a:r>
              <a:rPr lang="en-US" dirty="0"/>
              <a:t>, and one of several types of equipment </a:t>
            </a:r>
            <a:r>
              <a:rPr lang="en-US" dirty="0" smtClean="0"/>
              <a:t>for measuring </a:t>
            </a:r>
            <a:r>
              <a:rPr lang="en-US" dirty="0"/>
              <a:t>alignment </a:t>
            </a:r>
            <a:r>
              <a:rPr lang="en-US" dirty="0" smtClean="0"/>
              <a:t>angles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Console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Color monitor</a:t>
            </a:r>
            <a:r>
              <a:rPr lang="en-US" dirty="0"/>
              <a:t>, keypad, and computer, all mounted in </a:t>
            </a:r>
            <a:r>
              <a:rPr lang="en-US" dirty="0" smtClean="0"/>
              <a:t>a roll</a:t>
            </a:r>
            <a:r>
              <a:rPr lang="en-US" dirty="0"/>
              <a:t>-around </a:t>
            </a:r>
            <a:r>
              <a:rPr lang="en-US" dirty="0" smtClean="0"/>
              <a:t>cabinet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Alignment Machines (Cont.)</a:t>
            </a: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8027988" y="6280150"/>
            <a:ext cx="841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(Hunter)</a:t>
            </a:r>
            <a:endParaRPr lang="en-US" altLang="en-US" sz="1400">
              <a:latin typeface="Helvetica" pitchFamily="34" charset="0"/>
            </a:endParaRPr>
          </a:p>
        </p:txBody>
      </p:sp>
      <p:pic>
        <p:nvPicPr>
          <p:cNvPr id="6" name="Content Placeholder 5" descr="79-22 copy.t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14652" y="1460563"/>
            <a:ext cx="5495798" cy="5001882"/>
          </a:xfrm>
        </p:spPr>
      </p:pic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Alignment Equipment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Contains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Computer instructions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Information </a:t>
            </a:r>
            <a:r>
              <a:rPr lang="en-US" dirty="0"/>
              <a:t>for using </a:t>
            </a:r>
            <a:r>
              <a:rPr lang="en-US" dirty="0" smtClean="0"/>
              <a:t>alignment equipment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Alignment specifications for various </a:t>
            </a:r>
            <a:r>
              <a:rPr lang="en-US" dirty="0"/>
              <a:t>makes and models of </a:t>
            </a:r>
            <a:r>
              <a:rPr lang="en-US" dirty="0" smtClean="0"/>
              <a:t>vehicles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Will </a:t>
            </a:r>
            <a:r>
              <a:rPr lang="en-US" dirty="0"/>
              <a:t>help you adjust </a:t>
            </a:r>
            <a:r>
              <a:rPr lang="en-US" dirty="0" smtClean="0"/>
              <a:t>all alignment </a:t>
            </a:r>
            <a:r>
              <a:rPr lang="en-US" dirty="0"/>
              <a:t>angles quickly and </a:t>
            </a:r>
            <a:r>
              <a:rPr lang="en-US" dirty="0" smtClean="0"/>
              <a:t>easily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Usually stored on CD-ROM </a:t>
            </a:r>
            <a:r>
              <a:rPr lang="en-US" dirty="0"/>
              <a:t>(compact disc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Alignment Heads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351313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Mount </a:t>
            </a:r>
            <a:r>
              <a:rPr lang="en-US" dirty="0"/>
              <a:t>on </a:t>
            </a:r>
            <a:r>
              <a:rPr lang="en-US" dirty="0" smtClean="0"/>
              <a:t>vehicle wheels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Used </a:t>
            </a:r>
            <a:r>
              <a:rPr lang="en-US" dirty="0"/>
              <a:t>to check caster, camber, and </a:t>
            </a:r>
            <a:r>
              <a:rPr lang="en-US" dirty="0" smtClean="0"/>
              <a:t>toe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Often </a:t>
            </a:r>
            <a:r>
              <a:rPr lang="en-US" dirty="0"/>
              <a:t>use lasers or proximity sensors to compare </a:t>
            </a:r>
            <a:r>
              <a:rPr lang="en-US" dirty="0" smtClean="0"/>
              <a:t>alignment </a:t>
            </a:r>
            <a:r>
              <a:rPr lang="en-US" dirty="0"/>
              <a:t>of each </a:t>
            </a:r>
            <a:r>
              <a:rPr lang="en-US" dirty="0" smtClean="0"/>
              <a:t>wheel</a:t>
            </a:r>
          </a:p>
        </p:txBody>
      </p:sp>
      <p:sp>
        <p:nvSpPr>
          <p:cNvPr id="79877" name="Rectangle 4"/>
          <p:cNvSpPr>
            <a:spLocks noChangeArrowheads="1"/>
          </p:cNvSpPr>
          <p:nvPr/>
        </p:nvSpPr>
        <p:spPr bwMode="auto">
          <a:xfrm>
            <a:off x="8164513" y="6007100"/>
            <a:ext cx="841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 dirty="0">
                <a:latin typeface="Helvetica" pitchFamily="34" charset="0"/>
              </a:rPr>
              <a:t>(Hunter)</a:t>
            </a:r>
            <a:endParaRPr lang="en-US" altLang="en-US" sz="1400" dirty="0">
              <a:latin typeface="Helvetica" pitchFamily="34" charset="0"/>
            </a:endParaRPr>
          </a:p>
        </p:txBody>
      </p:sp>
      <p:pic>
        <p:nvPicPr>
          <p:cNvPr id="6" name="Picture 5" descr="79-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5390" y="2131220"/>
            <a:ext cx="5133974" cy="385048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Using Alignment Equipment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With so </a:t>
            </a:r>
            <a:r>
              <a:rPr lang="en-US" dirty="0"/>
              <a:t>many types of alignment equipment</a:t>
            </a:r>
            <a:r>
              <a:rPr lang="en-US" dirty="0" smtClean="0"/>
              <a:t>, always </a:t>
            </a:r>
            <a:r>
              <a:rPr lang="en-US" dirty="0"/>
              <a:t>follow </a:t>
            </a:r>
            <a:r>
              <a:rPr lang="en-US" dirty="0" smtClean="0"/>
              <a:t>operating instructions provided </a:t>
            </a:r>
            <a:r>
              <a:rPr lang="en-US" dirty="0"/>
              <a:t>by </a:t>
            </a:r>
            <a:r>
              <a:rPr lang="en-US" dirty="0" smtClean="0"/>
              <a:t>manufacturer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Alignment </a:t>
            </a:r>
            <a:r>
              <a:rPr lang="en-US" dirty="0"/>
              <a:t>principles are the same regardless of </a:t>
            </a:r>
            <a:r>
              <a:rPr lang="en-US" dirty="0" smtClean="0"/>
              <a:t>equipment used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Apply knowledge </a:t>
            </a:r>
            <a:r>
              <a:rPr lang="en-US" dirty="0"/>
              <a:t>of </a:t>
            </a:r>
            <a:r>
              <a:rPr lang="en-US" dirty="0" smtClean="0"/>
              <a:t>wheel alignment </a:t>
            </a:r>
            <a:r>
              <a:rPr lang="en-US" dirty="0"/>
              <a:t>to </a:t>
            </a:r>
            <a:r>
              <a:rPr lang="en-US" dirty="0" smtClean="0"/>
              <a:t>specific </a:t>
            </a:r>
            <a:r>
              <a:rPr lang="en-US" dirty="0"/>
              <a:t>type of </a:t>
            </a:r>
            <a:r>
              <a:rPr lang="en-US" dirty="0" smtClean="0"/>
              <a:t>equipment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Using Alignment Equipment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Mount </a:t>
            </a:r>
            <a:r>
              <a:rPr lang="en-US" dirty="0" smtClean="0"/>
              <a:t>alignment </a:t>
            </a:r>
            <a:r>
              <a:rPr lang="en-US" dirty="0"/>
              <a:t>heads on </a:t>
            </a:r>
            <a:r>
              <a:rPr lang="en-US" dirty="0" smtClean="0"/>
              <a:t>vehicle wheels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For two-wheel </a:t>
            </a:r>
            <a:r>
              <a:rPr lang="en-US" dirty="0"/>
              <a:t>alignment, only </a:t>
            </a:r>
            <a:r>
              <a:rPr lang="en-US" dirty="0" smtClean="0"/>
              <a:t>mount heads </a:t>
            </a:r>
            <a:r>
              <a:rPr lang="en-US" dirty="0"/>
              <a:t>on </a:t>
            </a:r>
            <a:r>
              <a:rPr lang="en-US" dirty="0" smtClean="0"/>
              <a:t>front </a:t>
            </a:r>
            <a:r>
              <a:rPr lang="en-US" dirty="0"/>
              <a:t>wheels. 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For all-wheel </a:t>
            </a:r>
            <a:r>
              <a:rPr lang="en-US" dirty="0"/>
              <a:t>alignment</a:t>
            </a:r>
            <a:r>
              <a:rPr lang="en-US" dirty="0" smtClean="0"/>
              <a:t>, mount </a:t>
            </a:r>
            <a:r>
              <a:rPr lang="en-US" dirty="0"/>
              <a:t>heads on all four </a:t>
            </a:r>
            <a:r>
              <a:rPr lang="en-US" dirty="0" smtClean="0"/>
              <a:t>wheels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After turning on </a:t>
            </a:r>
            <a:r>
              <a:rPr lang="en-US" dirty="0" smtClean="0"/>
              <a:t>alignment </a:t>
            </a:r>
            <a:r>
              <a:rPr lang="en-US" dirty="0"/>
              <a:t>console, </a:t>
            </a:r>
            <a:r>
              <a:rPr lang="en-US" dirty="0" smtClean="0"/>
              <a:t>computer </a:t>
            </a:r>
            <a:r>
              <a:rPr lang="en-US" dirty="0"/>
              <a:t>might prompt you to enter </a:t>
            </a:r>
            <a:r>
              <a:rPr lang="en-US" dirty="0" smtClean="0"/>
              <a:t>make, model</a:t>
            </a:r>
            <a:r>
              <a:rPr lang="en-US" dirty="0"/>
              <a:t>, year, and other information about </a:t>
            </a:r>
            <a:r>
              <a:rPr lang="en-US" dirty="0" smtClean="0"/>
              <a:t>car </a:t>
            </a:r>
            <a:r>
              <a:rPr lang="en-US" dirty="0"/>
              <a:t>or </a:t>
            </a:r>
            <a:r>
              <a:rPr lang="en-US" dirty="0" smtClean="0"/>
              <a:t>truck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Using Alignment Equipment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Monitor </a:t>
            </a:r>
            <a:r>
              <a:rPr lang="en-US" dirty="0"/>
              <a:t>will </a:t>
            </a:r>
            <a:r>
              <a:rPr lang="en-US" dirty="0" smtClean="0"/>
              <a:t>let </a:t>
            </a:r>
            <a:r>
              <a:rPr lang="en-US" dirty="0"/>
              <a:t>you select </a:t>
            </a:r>
            <a:r>
              <a:rPr lang="en-US" dirty="0" smtClean="0"/>
              <a:t>different equipment </a:t>
            </a:r>
            <a:r>
              <a:rPr lang="en-US" dirty="0"/>
              <a:t>functions, </a:t>
            </a:r>
            <a:r>
              <a:rPr lang="en-US" dirty="0" smtClean="0"/>
              <a:t>including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Training </a:t>
            </a:r>
            <a:r>
              <a:rPr lang="en-US" dirty="0"/>
              <a:t>on </a:t>
            </a:r>
            <a:r>
              <a:rPr lang="en-US" dirty="0" smtClean="0"/>
              <a:t>equipment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Inspection </a:t>
            </a:r>
            <a:r>
              <a:rPr lang="en-US" dirty="0"/>
              <a:t>of </a:t>
            </a:r>
            <a:r>
              <a:rPr lang="en-US" dirty="0" smtClean="0"/>
              <a:t>vehicle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Vehicle specifications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Vehicle measurements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Vehicle </a:t>
            </a:r>
            <a:r>
              <a:rPr lang="en-US" dirty="0"/>
              <a:t>adjustment locations and </a:t>
            </a:r>
            <a:r>
              <a:rPr lang="en-US" dirty="0" smtClean="0"/>
              <a:t>procedures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Print </a:t>
            </a:r>
            <a:r>
              <a:rPr lang="en-US" dirty="0"/>
              <a:t>out work order or </a:t>
            </a:r>
            <a:r>
              <a:rPr lang="en-US" dirty="0" smtClean="0"/>
              <a:t>measurements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Using </a:t>
            </a:r>
            <a:r>
              <a:rPr lang="en-US" dirty="0"/>
              <a:t>help functions for additional </a:t>
            </a:r>
            <a:r>
              <a:rPr lang="en-US" dirty="0" smtClean="0"/>
              <a:t>information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Road Test after Alignment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After completing </a:t>
            </a:r>
            <a:r>
              <a:rPr lang="en-US" dirty="0" smtClean="0"/>
              <a:t>wheel alignment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Road </a:t>
            </a:r>
            <a:r>
              <a:rPr lang="en-US" dirty="0"/>
              <a:t>test </a:t>
            </a:r>
            <a:r>
              <a:rPr lang="en-US" dirty="0" smtClean="0"/>
              <a:t>vehicle on level pavement to </a:t>
            </a:r>
            <a:r>
              <a:rPr lang="en-US" dirty="0"/>
              <a:t>check your </a:t>
            </a:r>
            <a:r>
              <a:rPr lang="en-US" dirty="0" smtClean="0"/>
              <a:t>work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</a:t>
            </a:r>
            <a:r>
              <a:rPr lang="en-US" dirty="0"/>
              <a:t>for </a:t>
            </a:r>
            <a:r>
              <a:rPr lang="en-US" dirty="0" smtClean="0"/>
              <a:t>misaligned </a:t>
            </a:r>
            <a:r>
              <a:rPr lang="en-US" dirty="0"/>
              <a:t>steering wheel, </a:t>
            </a:r>
            <a:r>
              <a:rPr lang="en-US" dirty="0" smtClean="0"/>
              <a:t>steering </a:t>
            </a:r>
            <a:r>
              <a:rPr lang="en-US" dirty="0"/>
              <a:t>wheel pull, </a:t>
            </a:r>
            <a:r>
              <a:rPr lang="en-US" dirty="0" smtClean="0"/>
              <a:t>and similar troubles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</a:t>
            </a:r>
            <a:r>
              <a:rPr lang="en-US" dirty="0"/>
              <a:t>you detect problems, alter </a:t>
            </a:r>
            <a:r>
              <a:rPr lang="en-US" dirty="0" smtClean="0"/>
              <a:t>alignment </a:t>
            </a:r>
            <a:r>
              <a:rPr lang="en-US" dirty="0"/>
              <a:t>adjustments to correct any </a:t>
            </a:r>
            <a:r>
              <a:rPr lang="en-US" dirty="0" smtClean="0"/>
              <a:t>troubles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2060</Words>
  <Application>Microsoft Office PowerPoint</Application>
  <PresentationFormat>On-screen Show (4:3)</PresentationFormat>
  <Paragraphs>324</Paragraphs>
  <Slides>55</Slides>
  <Notes>54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Title Slide</vt:lpstr>
      <vt:lpstr>4_Custom Design</vt:lpstr>
      <vt:lpstr>Ojectives</vt:lpstr>
      <vt:lpstr>Content</vt:lpstr>
      <vt:lpstr>PowerPoint Presentation</vt:lpstr>
      <vt:lpstr>79</vt:lpstr>
      <vt:lpstr>Objectives</vt:lpstr>
      <vt:lpstr>Objectives</vt:lpstr>
      <vt:lpstr>Wheel Alignment Introduction</vt:lpstr>
      <vt:lpstr>Wheel Alignment Principles</vt:lpstr>
      <vt:lpstr>Caster</vt:lpstr>
      <vt:lpstr>Caster (Cont.)</vt:lpstr>
      <vt:lpstr>Caster (Cont.)</vt:lpstr>
      <vt:lpstr>Caster (Cont.)</vt:lpstr>
      <vt:lpstr>Caster and Road Crown Effect</vt:lpstr>
      <vt:lpstr>Caster and Road Crown Effect (Cont.)</vt:lpstr>
      <vt:lpstr>Camber</vt:lpstr>
      <vt:lpstr>Camber (Cont.)</vt:lpstr>
      <vt:lpstr>Camber (Cont.)</vt:lpstr>
      <vt:lpstr>Camber Settings</vt:lpstr>
      <vt:lpstr>Toe</vt:lpstr>
      <vt:lpstr>Toe (Cont.)</vt:lpstr>
      <vt:lpstr>Rear-Wheel-Drive Toe Settings</vt:lpstr>
      <vt:lpstr>Front-Wheel-Drive Toe Settings</vt:lpstr>
      <vt:lpstr>Steering Axis Inclination</vt:lpstr>
      <vt:lpstr>Steering Axis Inclination (Cont.)</vt:lpstr>
      <vt:lpstr>Setback</vt:lpstr>
      <vt:lpstr>Toe-Out on Turns (Turning Radius)</vt:lpstr>
      <vt:lpstr>Tracking</vt:lpstr>
      <vt:lpstr>Tracking (Cont.)</vt:lpstr>
      <vt:lpstr>Reading Tire Wear</vt:lpstr>
      <vt:lpstr>Reading Tire Wear (Cont.)</vt:lpstr>
      <vt:lpstr>Reading Tire Wear (Cont.)</vt:lpstr>
      <vt:lpstr>Checking Setback</vt:lpstr>
      <vt:lpstr>Cradle Alignment</vt:lpstr>
      <vt:lpstr>Cradle Alignment (Cont.)</vt:lpstr>
      <vt:lpstr>Adjusting Wheel Alignment</vt:lpstr>
      <vt:lpstr>Caster Adjustment Methods</vt:lpstr>
      <vt:lpstr>Caster Adjustment Methods (Cont.)</vt:lpstr>
      <vt:lpstr>Camber Adjustment Methods</vt:lpstr>
      <vt:lpstr>Camber Adjustment Methods (Cont.)</vt:lpstr>
      <vt:lpstr>Toe Adjustment</vt:lpstr>
      <vt:lpstr>Toe Adjustment (Cont.)</vt:lpstr>
      <vt:lpstr>Centering Steering Wheel</vt:lpstr>
      <vt:lpstr>Adjusting Rear Wheel Alignment</vt:lpstr>
      <vt:lpstr>Wheel Alignment Tools and Equipment</vt:lpstr>
      <vt:lpstr>Wheel Alignment Tools and Equipment (Cont.)</vt:lpstr>
      <vt:lpstr>Wheel Alignment Tools and Equipment (Cont.)</vt:lpstr>
      <vt:lpstr>Turning Radius Gauges</vt:lpstr>
      <vt:lpstr>Turning Radius Gauges (Cont.)</vt:lpstr>
      <vt:lpstr>Checking Toe-Out on Turns</vt:lpstr>
      <vt:lpstr>Alignment Machines</vt:lpstr>
      <vt:lpstr>Alignment Machines (Cont.)</vt:lpstr>
      <vt:lpstr>Alignment Equipment Software</vt:lpstr>
      <vt:lpstr>Alignment Heads</vt:lpstr>
      <vt:lpstr>Using Alignment Equipment</vt:lpstr>
      <vt:lpstr>Using Alignment Equipment (Cont.)</vt:lpstr>
      <vt:lpstr>Using Alignment Equipment (Cont.)</vt:lpstr>
      <vt:lpstr>Road Test after Alignment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2013-08-30T15:27:38Z</dcterms:created>
  <dcterms:modified xsi:type="dcterms:W3CDTF">2016-07-01T13:07:51Z</dcterms:modified>
</cp:coreProperties>
</file>