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71"/>
  </p:notesMasterIdLst>
  <p:sldIdLst>
    <p:sldId id="324" r:id="rId5"/>
    <p:sldId id="323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5" r:id="rId44"/>
    <p:sldId id="294" r:id="rId45"/>
    <p:sldId id="296" r:id="rId46"/>
    <p:sldId id="297" r:id="rId47"/>
    <p:sldId id="298" r:id="rId48"/>
    <p:sldId id="299" r:id="rId49"/>
    <p:sldId id="300" r:id="rId50"/>
    <p:sldId id="302" r:id="rId51"/>
    <p:sldId id="301" r:id="rId52"/>
    <p:sldId id="303" r:id="rId53"/>
    <p:sldId id="304" r:id="rId54"/>
    <p:sldId id="305" r:id="rId55"/>
    <p:sldId id="306" r:id="rId56"/>
    <p:sldId id="307" r:id="rId57"/>
    <p:sldId id="308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1" r:id="rId69"/>
    <p:sldId id="320" r:id="rId7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3021142-7729-4801-913B-955EBE84CCE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76B2DF8-0644-4DD2-ACF4-F6DAFB3467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406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1573FC-8E9D-405C-ADFC-52F48AA5F16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26716A-C4F8-4799-B64D-EB08450BC63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9D31D7-4F32-44B6-82A5-917A8BE9339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65E1DA-9BFD-4730-8AF1-E2143CBA90C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56320E-E70E-4027-B3F5-1AC43D49B53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C50DDB-2DD9-4FC9-9025-0D8671C9F4E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B298D0-9F2E-4406-AD2A-23A3C58B471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F0F95F-882D-4362-AAC9-06B021B95A4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4245BEF-2F8B-47A1-BB31-FA1C47409D7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C5ABD7-3F07-487E-999A-50321D92796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54EFAF-E29F-447E-96AF-909716BC3AA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6DA694-3AFF-4490-9768-BC64FCE129B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5FCCE4-B99C-4865-A747-BCFF9D58C1F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696F6B-C38F-4FC9-851E-1D41F7AC9FF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95449F-CD33-4B3D-A1F9-A2FF543DA05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E12532-9F61-4113-BC57-5C51BF25034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2806C5-CD8C-471F-955F-F391D03FE36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4A42E8-B597-4619-B5B0-9771A3FEA6E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8DE704-E78C-483C-98E5-8E2C8F110B6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94AAB3-DB56-4969-B7A1-B9AF3187574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F260B1-B250-4F12-B2F0-B4E7921BA1F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8E49B-B534-4BDA-9DED-3FBFB889E3C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AE8EAF-505B-4AC1-8B3D-42B5DCFE5F1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AFD72E-EA1C-4D71-B863-2E0905602C8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2C4D0E-68C3-484F-A2BA-AD7BA04AE55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233992-D333-4832-868B-B3022F1ACD7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FC72AB-52F9-4FAA-A7A2-E56221CDC20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8458CF-0AAD-4184-99D6-A29ACD4C03B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23A635-AB36-44DF-827F-5A2E2EF50C3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F478D2-5937-4DD5-BB13-0F84CF858DB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D081B7-7CFB-44D5-90F1-F51CB9ADF3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E73667-E881-471C-BBEA-375461C6581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99BF8B-01D6-4E92-97CA-3B010EF549E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943BF8-6479-464E-A5EC-1916B04F96D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C3A380-DA39-4DF3-91D9-DABDCBF0848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91D13E-507B-49F4-BAF2-3CABD1376CB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6DB9A-8C3F-4370-8586-9319FACB5A3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83D521-91A6-4A0D-9D8C-E649D9A5ED6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AD0326-59CE-400D-9C5A-A94D3641FAC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D63DB5-7499-475C-A78B-FED08A7A387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EBB395-E0C1-42DA-8920-2CE75949219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4771C4-761A-4BF5-8C4C-CE6351718DA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E1A2FD-689B-435A-B55D-F15F5BF71FB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2FB435-7116-48B6-A420-E4EAFD9BF85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D35C84-E0FF-4BB5-899F-7D46A4F5865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DDCC96-CBA9-425A-9ADB-92524478EE1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50C559-A4E7-406B-8D06-B0CE8B19B48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118D0E-5305-4DE1-BBA8-B0E45D6EC0A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322990-3B29-4F57-9467-71B40F2D0B0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07974C-DB9C-4B32-8C9E-C7CE5424F18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2849A9-A0EC-40F6-A23E-E34CB0CBDB5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99C708-6B92-476E-9D4A-05F1EF5347E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5A2857-CF02-423B-BA97-B3260684F8E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85D5D8-3377-4B19-AFD6-9C0B030294D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311CDE6-E0DB-444C-9C98-7668D8A4EF2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63388A-1B42-4A91-A72F-B5963F4FA44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24A98C-4C7F-4CD5-8BCF-4E12636C255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690FE-5BDD-4716-A485-288E508212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5D0416-E07D-49F0-8384-A3244587CA7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FF511C-48C8-46AF-9C61-2D33C2798E1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464F47-094B-4B4D-BF58-ADA4B0B0AE1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0BAA3F-1B93-469E-8727-CEC02DCD1D2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4A097F9-0BA9-43F9-9897-24FA067567C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A46BE-8CC3-419F-B698-6C862228E8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7E45D3-17C3-49BA-897F-474528B6855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40997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5480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3794857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586352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77318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77367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388696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1435742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2678401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83831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099811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578729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5126527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154089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00165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49547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74738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7529616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573018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4209614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58729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71736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44C4C22-53EC-4920-A0B4-F0667D946CF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E2ADEC7-DD0C-491A-8CDE-C48872C9D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6762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108574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B8F675-F60E-4F3B-A9C0-077BF81BEC8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8DB8D33-E917-4398-93D1-17AC6C364C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80143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4EC3AB9-8495-4B29-BE57-CDCD955F1DA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794ACED-D810-447A-9B47-207F78B42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75053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0B46829-D219-43F0-AA9E-BF342F1FDCE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B56461-7AA6-4606-AFAF-28F8B1A631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84749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6F0CE22-C9DE-4844-ACE7-75E1A772998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EF441B6-C015-45CF-9179-94C6512371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60239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1F963C9-CB50-4F6B-A62A-392EB627766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EE37691-DADB-4361-8AB3-627063E64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15027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067075-5E54-4923-A4C8-A593AE5038B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94A05A1-8CB6-4D8C-8137-AEA04031F9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45044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53EA66-FEBC-40DD-B125-3DF6895D107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E026EB-4ABF-4791-B179-B5D7D1C573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73282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2F1DE3-DC91-4BE1-9EAF-F63BB6BCD44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E7BC2A7-753C-4E3A-8665-58F8A2E2E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00934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C9115F6-55BC-4293-865D-0CD15E4254A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517CA61-C55B-4C0D-9948-46AE3552B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20768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E5CBFED-42A8-48C0-8600-1993D102FC6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01B675B-AFBD-4112-A793-FCF4AC657B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869087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382274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47FF73-097E-4981-8D95-8924DAD82C0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E4BC792-4DD6-4F34-9455-3D5993D82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66005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434D2B3-0D06-461F-B513-E3A27CBF51C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7CB0FA5-EDA1-492A-B00E-7F1CA0647A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93237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FB0695-8FD7-46DB-ADD2-5D0BAAC42E6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47494F9-4A1C-4B57-BCF6-8C7683729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25049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F332DD9-56F3-458C-A902-7656259BAC2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3F3D3E3-30D6-4A7D-9017-7847C0DFA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722701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9D69FD1-3D5B-48C5-ACAB-BCA1D6319F6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D0A283B-B2A4-4D35-BFF1-412E040969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82553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75B996B-9621-4A93-B27F-1C77A56E4BD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F790744-7626-4972-886A-E53B17E968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47806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3EDEBC6-E066-4221-8685-994380D1C9B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BB3FEDF-CD13-4A69-9C1C-060D22CB9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49013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0CD2013-CA23-486A-9104-967B15D265A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B112FAB-331D-432F-BF3C-95FCCDDB0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21980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147C74-B893-4788-8A93-CF5FBF77628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09C4530-A79D-4FAE-AAD1-0798F3789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43532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ea typeface="GungsuhChe"/>
              </a:rPr>
              <a:t>80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Brake System Technology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Explain the hydraulic and mechanical </a:t>
            </a:r>
            <a:r>
              <a:rPr lang="en-US" dirty="0" smtClean="0"/>
              <a:t>principles of </a:t>
            </a:r>
            <a:r>
              <a:rPr lang="en-US" dirty="0"/>
              <a:t>a brake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Identify </a:t>
            </a:r>
            <a:r>
              <a:rPr lang="en-US" dirty="0"/>
              <a:t>the major parts of an </a:t>
            </a:r>
            <a:r>
              <a:rPr lang="en-US" dirty="0" smtClean="0"/>
              <a:t>automotive brake </a:t>
            </a:r>
            <a:r>
              <a:rPr lang="en-US" dirty="0"/>
              <a:t>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Define </a:t>
            </a:r>
            <a:r>
              <a:rPr lang="en-US" dirty="0"/>
              <a:t>the basic functions of the major </a:t>
            </a:r>
            <a:r>
              <a:rPr lang="en-US" dirty="0" smtClean="0"/>
              <a:t>parts of </a:t>
            </a:r>
            <a:r>
              <a:rPr lang="en-US" dirty="0"/>
              <a:t>a brake system.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Compare drum and disc brakes.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the operation of power brakes.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the operation of parking brakes.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requiring </a:t>
            </a:r>
            <a:r>
              <a:rPr lang="en-US" dirty="0"/>
              <a:t>a knowledge of </a:t>
            </a:r>
            <a:r>
              <a:rPr lang="en-US" dirty="0" smtClean="0"/>
              <a:t>automotive brake </a:t>
            </a:r>
            <a:r>
              <a:rPr lang="en-US" dirty="0"/>
              <a:t>systems.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System Technology </a:t>
            </a:r>
            <a:br>
              <a:rPr lang="en-US" altLang="en-US" smtClean="0"/>
            </a:br>
            <a:r>
              <a:rPr lang="en-US" altLang="en-US" smtClean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Automotive brakes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Provide means </a:t>
            </a:r>
            <a:r>
              <a:rPr lang="en-US" dirty="0"/>
              <a:t>of </a:t>
            </a:r>
            <a:r>
              <a:rPr lang="en-US" dirty="0" smtClean="0"/>
              <a:t>using friction </a:t>
            </a:r>
            <a:r>
              <a:rPr lang="en-US" dirty="0"/>
              <a:t>to either slow, stop, or hold </a:t>
            </a:r>
            <a:r>
              <a:rPr lang="en-US" dirty="0" smtClean="0"/>
              <a:t>wheels </a:t>
            </a:r>
            <a:r>
              <a:rPr lang="en-US" dirty="0"/>
              <a:t>of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Moving car has tremendous </a:t>
            </a:r>
            <a:r>
              <a:rPr lang="en-US" dirty="0"/>
              <a:t>amount of stored energy </a:t>
            </a:r>
            <a:r>
              <a:rPr lang="en-US" dirty="0" smtClean="0"/>
              <a:t>in form of inertia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Tendency to keep </a:t>
            </a:r>
            <a:r>
              <a:rPr lang="en-US" dirty="0" smtClean="0"/>
              <a:t>moving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 stop vehicle</a:t>
            </a:r>
            <a:r>
              <a:rPr lang="en-US" dirty="0"/>
              <a:t>, </a:t>
            </a:r>
            <a:r>
              <a:rPr lang="en-US" dirty="0" smtClean="0"/>
              <a:t>brakes </a:t>
            </a:r>
            <a:r>
              <a:rPr lang="en-US" dirty="0"/>
              <a:t>convert mechanical </a:t>
            </a:r>
            <a:r>
              <a:rPr lang="en-US" dirty="0" smtClean="0"/>
              <a:t>energy into </a:t>
            </a:r>
            <a:r>
              <a:rPr lang="en-US" dirty="0"/>
              <a:t>heat </a:t>
            </a:r>
            <a:r>
              <a:rPr lang="en-US" dirty="0" smtClean="0"/>
              <a:t>energy</a:t>
            </a: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System Technology </a:t>
            </a:r>
            <a:br>
              <a:rPr lang="en-US" altLang="en-US" smtClean="0"/>
            </a:br>
            <a:r>
              <a:rPr lang="en-US" altLang="en-US" smtClean="0"/>
              <a:t>Introduction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Hydraulic brakes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Confined brake fluid used to transfer power and motion from brake pedal to wheel cylinders and brakes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brakes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Conventional hydraulic brake </a:t>
            </a:r>
            <a:r>
              <a:rPr lang="en-US" dirty="0"/>
              <a:t>system </a:t>
            </a:r>
            <a:r>
              <a:rPr lang="en-US" dirty="0" smtClean="0"/>
              <a:t>combined </a:t>
            </a:r>
            <a:r>
              <a:rPr lang="en-US" dirty="0"/>
              <a:t>with </a:t>
            </a:r>
            <a:r>
              <a:rPr lang="en-US" dirty="0" smtClean="0"/>
              <a:t>electric regenerative braking </a:t>
            </a:r>
            <a:r>
              <a:rPr lang="en-US" dirty="0"/>
              <a:t>system provided by </a:t>
            </a:r>
            <a:r>
              <a:rPr lang="en-US" dirty="0" smtClean="0"/>
              <a:t>hybrid’s driveline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Basic Brake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Basic </a:t>
            </a:r>
            <a:r>
              <a:rPr lang="en-US" dirty="0"/>
              <a:t>parts </a:t>
            </a:r>
            <a:r>
              <a:rPr lang="en-US" dirty="0" smtClean="0"/>
              <a:t>include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Brake pedal </a:t>
            </a:r>
            <a:r>
              <a:rPr lang="en-US" dirty="0" smtClean="0"/>
              <a:t>assembly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Foot </a:t>
            </a:r>
            <a:r>
              <a:rPr lang="en-US" dirty="0"/>
              <a:t>lever for operating </a:t>
            </a:r>
            <a:r>
              <a:rPr lang="en-US" dirty="0" smtClean="0"/>
              <a:t>master cylinder and </a:t>
            </a:r>
            <a:r>
              <a:rPr lang="en-US" dirty="0"/>
              <a:t>power </a:t>
            </a:r>
            <a:r>
              <a:rPr lang="en-US" dirty="0" smtClean="0"/>
              <a:t>booster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Master cylinder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Hydraulic</a:t>
            </a:r>
            <a:r>
              <a:rPr lang="en-US" dirty="0"/>
              <a:t>-piston pump that develops </a:t>
            </a:r>
            <a:r>
              <a:rPr lang="en-US" dirty="0" smtClean="0"/>
              <a:t>pressure for hydraulic </a:t>
            </a:r>
            <a:r>
              <a:rPr lang="en-US" dirty="0"/>
              <a:t>brake </a:t>
            </a:r>
            <a:r>
              <a:rPr lang="en-US" dirty="0" smtClean="0"/>
              <a:t>system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booster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Vacuum, electric</a:t>
            </a:r>
            <a:r>
              <a:rPr lang="en-US" dirty="0"/>
              <a:t>, or power </a:t>
            </a:r>
            <a:r>
              <a:rPr lang="en-US" dirty="0" smtClean="0"/>
              <a:t>steering-operated device that </a:t>
            </a:r>
            <a:r>
              <a:rPr lang="en-US" dirty="0"/>
              <a:t>assists brake pedal </a:t>
            </a:r>
            <a:r>
              <a:rPr lang="en-US" dirty="0" smtClean="0"/>
              <a:t>application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Basic Brake System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Brake lines and </a:t>
            </a:r>
            <a:r>
              <a:rPr lang="en-US" dirty="0" smtClean="0"/>
              <a:t>hoses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Metal </a:t>
            </a:r>
            <a:r>
              <a:rPr lang="en-US" dirty="0"/>
              <a:t>tubing and rubber hose that </a:t>
            </a:r>
            <a:r>
              <a:rPr lang="en-US" dirty="0" smtClean="0"/>
              <a:t>transmit pressure </a:t>
            </a:r>
            <a:r>
              <a:rPr lang="en-US" dirty="0"/>
              <a:t>to </a:t>
            </a:r>
            <a:r>
              <a:rPr lang="en-US" dirty="0" smtClean="0"/>
              <a:t>wheel </a:t>
            </a:r>
            <a:r>
              <a:rPr lang="en-US" dirty="0"/>
              <a:t>brake </a:t>
            </a:r>
            <a:r>
              <a:rPr lang="en-US" dirty="0" smtClean="0"/>
              <a:t>assemblies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brake </a:t>
            </a:r>
            <a:r>
              <a:rPr lang="en-US" dirty="0" smtClean="0"/>
              <a:t>assemblies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Hydraulic</a:t>
            </a:r>
            <a:r>
              <a:rPr lang="en-US" dirty="0"/>
              <a:t>-mechanical </a:t>
            </a:r>
            <a:r>
              <a:rPr lang="en-US" dirty="0" smtClean="0"/>
              <a:t>mechanisms that </a:t>
            </a:r>
            <a:r>
              <a:rPr lang="en-US" dirty="0"/>
              <a:t>use hydraulic pressure to produce </a:t>
            </a:r>
            <a:r>
              <a:rPr lang="en-US" dirty="0" smtClean="0"/>
              <a:t>friction to </a:t>
            </a:r>
            <a:r>
              <a:rPr lang="en-US" dirty="0"/>
              <a:t>slow or stop each </a:t>
            </a:r>
            <a:r>
              <a:rPr lang="en-US" dirty="0" smtClean="0"/>
              <a:t>wheel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Emergency </a:t>
            </a:r>
            <a:r>
              <a:rPr lang="en-US" dirty="0"/>
              <a:t>or parking </a:t>
            </a:r>
            <a:r>
              <a:rPr lang="en-US" dirty="0" smtClean="0"/>
              <a:t>brakes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Mechanical </a:t>
            </a:r>
            <a:r>
              <a:rPr lang="en-US" dirty="0"/>
              <a:t>or electric </a:t>
            </a:r>
            <a:r>
              <a:rPr lang="en-US" dirty="0" smtClean="0"/>
              <a:t>systems for </a:t>
            </a:r>
            <a:r>
              <a:rPr lang="en-US" dirty="0"/>
              <a:t>applying rear brake </a:t>
            </a:r>
            <a:r>
              <a:rPr lang="en-US" dirty="0" smtClean="0"/>
              <a:t>assemblies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Basic Brake System (Cont.)</a:t>
            </a:r>
          </a:p>
        </p:txBody>
      </p:sp>
      <p:pic>
        <p:nvPicPr>
          <p:cNvPr id="30723" name="Content Placeholder 3" descr="81-0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4888" y="1482725"/>
            <a:ext cx="7312025" cy="5140325"/>
          </a:xfrm>
        </p:spPr>
      </p:pic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7486650" y="6315075"/>
            <a:ext cx="830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and Disc Brakes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52120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Disc brakes are frequently used on </a:t>
            </a:r>
            <a:r>
              <a:rPr lang="en-US" dirty="0" smtClean="0"/>
              <a:t>two front wheels </a:t>
            </a:r>
            <a:r>
              <a:rPr lang="en-US" dirty="0"/>
              <a:t>of </a:t>
            </a:r>
            <a:r>
              <a:rPr lang="en-US" dirty="0" smtClean="0"/>
              <a:t>vehicle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Drum </a:t>
            </a:r>
            <a:r>
              <a:rPr lang="en-US" dirty="0"/>
              <a:t>brakes are often used </a:t>
            </a:r>
            <a:r>
              <a:rPr lang="en-US" dirty="0" smtClean="0"/>
              <a:t>on rear wheels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 </a:t>
            </a:r>
            <a:r>
              <a:rPr lang="en-US" dirty="0"/>
              <a:t>or drum brakes </a:t>
            </a:r>
            <a:r>
              <a:rPr lang="en-US" dirty="0" smtClean="0"/>
              <a:t>may be </a:t>
            </a:r>
            <a:r>
              <a:rPr lang="en-US" dirty="0"/>
              <a:t>used on all four </a:t>
            </a:r>
            <a:r>
              <a:rPr lang="en-US" dirty="0" smtClean="0"/>
              <a:t>wheels</a:t>
            </a:r>
            <a:endParaRPr lang="en-US" dirty="0"/>
          </a:p>
        </p:txBody>
      </p:sp>
      <p:pic>
        <p:nvPicPr>
          <p:cNvPr id="31748" name="Content Placeholder 5" descr="81-02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4913" y="2265363"/>
            <a:ext cx="4038600" cy="3195637"/>
          </a:xfrm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and Disc Brakes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Components of disc brake 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Caliper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Assembly </a:t>
            </a:r>
            <a:r>
              <a:rPr lang="en-US" dirty="0"/>
              <a:t>that </a:t>
            </a:r>
            <a:r>
              <a:rPr lang="en-US" dirty="0" smtClean="0"/>
              <a:t>holds hydraulic </a:t>
            </a:r>
            <a:r>
              <a:rPr lang="en-US" dirty="0"/>
              <a:t>cylinder, piston, seals, and </a:t>
            </a:r>
            <a:r>
              <a:rPr lang="en-US" dirty="0" smtClean="0"/>
              <a:t>brake pads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Caliper cylinder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Machined </a:t>
            </a:r>
            <a:r>
              <a:rPr lang="en-US" dirty="0"/>
              <a:t>hole in </a:t>
            </a:r>
            <a:r>
              <a:rPr lang="en-US" dirty="0" smtClean="0"/>
              <a:t>caliper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</a:t>
            </a:r>
            <a:r>
              <a:rPr lang="en-US" dirty="0" smtClean="0"/>
              <a:t>iston fits into this cylinder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and Disc Brakes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Brake </a:t>
            </a:r>
            <a:r>
              <a:rPr lang="en-US" dirty="0" smtClean="0"/>
              <a:t>pads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Friction members that push </a:t>
            </a:r>
            <a:r>
              <a:rPr lang="en-US" dirty="0"/>
              <a:t>against </a:t>
            </a:r>
            <a:r>
              <a:rPr lang="en-US" dirty="0" smtClean="0"/>
              <a:t>disc </a:t>
            </a:r>
            <a:r>
              <a:rPr lang="en-US" dirty="0"/>
              <a:t>by </a:t>
            </a:r>
            <a:r>
              <a:rPr lang="en-US" dirty="0" smtClean="0"/>
              <a:t>action </a:t>
            </a:r>
            <a:r>
              <a:rPr lang="en-US" dirty="0"/>
              <a:t>of </a:t>
            </a:r>
            <a:r>
              <a:rPr lang="en-US" dirty="0" smtClean="0"/>
              <a:t>master </a:t>
            </a:r>
            <a:r>
              <a:rPr lang="en-US" dirty="0"/>
              <a:t>cylinder, caliper cylinder</a:t>
            </a:r>
            <a:r>
              <a:rPr lang="en-US" dirty="0" smtClean="0"/>
              <a:t>, and piston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disc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Large metal rotor </a:t>
            </a:r>
            <a:r>
              <a:rPr lang="en-US" dirty="0"/>
              <a:t>that holds </a:t>
            </a:r>
            <a:r>
              <a:rPr lang="en-US" dirty="0" smtClean="0"/>
              <a:t>wheel </a:t>
            </a:r>
            <a:r>
              <a:rPr lang="en-US" dirty="0"/>
              <a:t>and tire and </a:t>
            </a:r>
            <a:r>
              <a:rPr lang="en-US" dirty="0" smtClean="0"/>
              <a:t>uses friction </a:t>
            </a:r>
            <a:r>
              <a:rPr lang="en-US" dirty="0"/>
              <a:t>from </a:t>
            </a:r>
            <a:r>
              <a:rPr lang="en-US" dirty="0" smtClean="0"/>
              <a:t>brake </a:t>
            </a:r>
            <a:r>
              <a:rPr lang="en-US" dirty="0"/>
              <a:t>pads to stop or </a:t>
            </a:r>
            <a:r>
              <a:rPr lang="en-US" dirty="0" smtClean="0"/>
              <a:t>slow wheel rotation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and Disc Brakes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Components </a:t>
            </a:r>
            <a:r>
              <a:rPr lang="en-US" dirty="0"/>
              <a:t>of </a:t>
            </a:r>
            <a:r>
              <a:rPr lang="en-US" dirty="0" smtClean="0"/>
              <a:t>drum brake 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Wheel cylinder </a:t>
            </a:r>
            <a:r>
              <a:rPr lang="en-US" dirty="0" smtClean="0"/>
              <a:t>assembly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Houses hydraulic </a:t>
            </a:r>
            <a:r>
              <a:rPr lang="en-US" dirty="0"/>
              <a:t>piston that </a:t>
            </a:r>
            <a:r>
              <a:rPr lang="en-US" dirty="0" smtClean="0"/>
              <a:t>force </a:t>
            </a:r>
            <a:r>
              <a:rPr lang="en-US" dirty="0"/>
              <a:t>outward by </a:t>
            </a:r>
            <a:r>
              <a:rPr lang="en-US" dirty="0" smtClean="0"/>
              <a:t>fluid pressure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shoes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Friction units that push </a:t>
            </a:r>
            <a:r>
              <a:rPr lang="en-US" dirty="0"/>
              <a:t>against </a:t>
            </a:r>
            <a:r>
              <a:rPr lang="en-US" dirty="0" smtClean="0"/>
              <a:t>rotating </a:t>
            </a:r>
            <a:r>
              <a:rPr lang="en-US" dirty="0"/>
              <a:t>brake </a:t>
            </a:r>
            <a:r>
              <a:rPr lang="en-US" dirty="0" smtClean="0"/>
              <a:t>drum by action </a:t>
            </a:r>
            <a:r>
              <a:rPr lang="en-US" dirty="0"/>
              <a:t>of </a:t>
            </a:r>
            <a:r>
              <a:rPr lang="en-US" dirty="0" smtClean="0"/>
              <a:t>hydraulic </a:t>
            </a:r>
            <a:r>
              <a:rPr lang="en-US" dirty="0"/>
              <a:t>wheel </a:t>
            </a:r>
            <a:r>
              <a:rPr lang="en-US" dirty="0" smtClean="0"/>
              <a:t>cylinder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drum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Rubs </a:t>
            </a:r>
            <a:r>
              <a:rPr lang="en-US" dirty="0"/>
              <a:t>against </a:t>
            </a:r>
            <a:r>
              <a:rPr lang="en-US" dirty="0" smtClean="0"/>
              <a:t>brake </a:t>
            </a:r>
            <a:r>
              <a:rPr lang="en-US" dirty="0"/>
              <a:t>shoes to stop or slow wheel </a:t>
            </a:r>
            <a:r>
              <a:rPr lang="en-US" dirty="0" smtClean="0"/>
              <a:t>rotation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Braking Ratio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Comparison </a:t>
            </a:r>
            <a:r>
              <a:rPr lang="en-US" dirty="0"/>
              <a:t>of </a:t>
            </a:r>
            <a:r>
              <a:rPr lang="en-US" dirty="0" smtClean="0"/>
              <a:t>front wheel </a:t>
            </a:r>
            <a:r>
              <a:rPr lang="en-US" dirty="0"/>
              <a:t>braking effort to rear wheel braking </a:t>
            </a:r>
            <a:r>
              <a:rPr lang="en-US" dirty="0" smtClean="0"/>
              <a:t>effort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Typically, front wheel brakes handle 60%–70</a:t>
            </a:r>
            <a:r>
              <a:rPr lang="en-US" dirty="0" smtClean="0"/>
              <a:t>% of </a:t>
            </a:r>
            <a:r>
              <a:rPr lang="en-US" dirty="0"/>
              <a:t>the braking </a:t>
            </a:r>
            <a:r>
              <a:rPr lang="en-US" dirty="0" smtClean="0"/>
              <a:t>power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Rear </a:t>
            </a:r>
            <a:r>
              <a:rPr lang="en-US" dirty="0"/>
              <a:t>wheel </a:t>
            </a:r>
            <a:r>
              <a:rPr lang="en-US" dirty="0" smtClean="0"/>
              <a:t>brakes typically handle 30</a:t>
            </a:r>
            <a:r>
              <a:rPr lang="en-US" dirty="0"/>
              <a:t>%–40% of </a:t>
            </a:r>
            <a:r>
              <a:rPr lang="en-US" dirty="0" smtClean="0"/>
              <a:t>braking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Front-wheel-drive </a:t>
            </a:r>
            <a:r>
              <a:rPr lang="en-US" dirty="0" smtClean="0"/>
              <a:t>cars can </a:t>
            </a:r>
            <a:r>
              <a:rPr lang="en-US" dirty="0"/>
              <a:t>have even </a:t>
            </a:r>
            <a:r>
              <a:rPr lang="en-US" dirty="0" smtClean="0"/>
              <a:t>higher </a:t>
            </a:r>
            <a:r>
              <a:rPr lang="en-US" dirty="0"/>
              <a:t>braking ratio at </a:t>
            </a:r>
            <a:r>
              <a:rPr lang="en-US" dirty="0" smtClean="0"/>
              <a:t>front wheels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System Hydraulics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Hydraulic </a:t>
            </a:r>
            <a:r>
              <a:rPr lang="en-US" dirty="0"/>
              <a:t>system </a:t>
            </a:r>
            <a:r>
              <a:rPr lang="en-US" dirty="0" smtClean="0"/>
              <a:t>uses liquid </a:t>
            </a:r>
            <a:r>
              <a:rPr lang="en-US" dirty="0"/>
              <a:t>to transmit motion or pressure from </a:t>
            </a:r>
            <a:r>
              <a:rPr lang="en-US" dirty="0" smtClean="0"/>
              <a:t>one point </a:t>
            </a:r>
            <a:r>
              <a:rPr lang="en-US" dirty="0"/>
              <a:t>to </a:t>
            </a:r>
            <a:r>
              <a:rPr lang="en-US" dirty="0" smtClean="0"/>
              <a:t>another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Several principles apply to </a:t>
            </a:r>
            <a:r>
              <a:rPr lang="en-US" dirty="0" smtClean="0"/>
              <a:t>operation </a:t>
            </a:r>
            <a:r>
              <a:rPr lang="en-US" dirty="0"/>
              <a:t>of </a:t>
            </a:r>
            <a:r>
              <a:rPr lang="en-US" dirty="0" smtClean="0"/>
              <a:t>hydraulic system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Liquids </a:t>
            </a:r>
            <a:r>
              <a:rPr lang="en-US" dirty="0"/>
              <a:t>in </a:t>
            </a:r>
            <a:r>
              <a:rPr lang="en-US" dirty="0" smtClean="0"/>
              <a:t>confined </a:t>
            </a:r>
            <a:r>
              <a:rPr lang="en-US" dirty="0"/>
              <a:t>area will not </a:t>
            </a:r>
            <a:r>
              <a:rPr lang="en-US" dirty="0" smtClean="0"/>
              <a:t>compress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Air in confined area will compress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</a:t>
            </a:r>
            <a:r>
              <a:rPr lang="en-US" dirty="0"/>
              <a:t>pressure is applied to </a:t>
            </a:r>
            <a:r>
              <a:rPr lang="en-US" dirty="0" smtClean="0"/>
              <a:t>closed </a:t>
            </a:r>
            <a:r>
              <a:rPr lang="en-US" dirty="0"/>
              <a:t>system</a:t>
            </a:r>
            <a:r>
              <a:rPr lang="en-US" dirty="0" smtClean="0"/>
              <a:t>, pressure exerts </a:t>
            </a:r>
            <a:r>
              <a:rPr lang="en-US" dirty="0"/>
              <a:t>equally in all </a:t>
            </a:r>
            <a:r>
              <a:rPr lang="en-US" dirty="0" smtClean="0"/>
              <a:t>directions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Hydraulic </a:t>
            </a:r>
            <a:r>
              <a:rPr lang="en-US" dirty="0"/>
              <a:t>system can </a:t>
            </a:r>
            <a:r>
              <a:rPr lang="en-US" dirty="0" smtClean="0"/>
              <a:t>increase or decrease </a:t>
            </a:r>
            <a:r>
              <a:rPr lang="en-US" dirty="0"/>
              <a:t>force or </a:t>
            </a:r>
            <a:r>
              <a:rPr lang="en-US" dirty="0" smtClean="0"/>
              <a:t>motion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Hydraulic System Action</a:t>
            </a:r>
          </a:p>
        </p:txBody>
      </p:sp>
      <p:pic>
        <p:nvPicPr>
          <p:cNvPr id="37891" name="Picture 4" descr="81-04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63" y="2617788"/>
            <a:ext cx="34544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5" descr="81-03B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2617788"/>
            <a:ext cx="52197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390525" y="6310313"/>
            <a:ext cx="681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(OTC)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System Components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Know location and construction </a:t>
            </a:r>
            <a:r>
              <a:rPr lang="en-US" dirty="0"/>
              <a:t>of major brake system </a:t>
            </a:r>
            <a:r>
              <a:rPr lang="en-US" dirty="0" smtClean="0"/>
              <a:t>components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This will better prepare you to troubleshoot </a:t>
            </a:r>
            <a:r>
              <a:rPr lang="en-US" dirty="0" smtClean="0"/>
              <a:t>and repair </a:t>
            </a:r>
            <a:r>
              <a:rPr lang="en-US" dirty="0"/>
              <a:t>these important </a:t>
            </a:r>
            <a:r>
              <a:rPr lang="en-US" dirty="0" smtClean="0"/>
              <a:t>parts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Pedal Assembly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15925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Lever </a:t>
            </a:r>
            <a:r>
              <a:rPr lang="en-US" dirty="0"/>
              <a:t>arm </a:t>
            </a:r>
            <a:r>
              <a:rPr lang="en-US" dirty="0" smtClean="0"/>
              <a:t>increases force </a:t>
            </a:r>
            <a:r>
              <a:rPr lang="en-US" dirty="0"/>
              <a:t>applied to </a:t>
            </a:r>
            <a:r>
              <a:rPr lang="en-US" dirty="0" smtClean="0"/>
              <a:t>master </a:t>
            </a:r>
            <a:r>
              <a:rPr lang="en-US" dirty="0"/>
              <a:t>cylinder </a:t>
            </a:r>
            <a:r>
              <a:rPr lang="en-US" dirty="0" smtClean="0"/>
              <a:t>piston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Manual </a:t>
            </a:r>
            <a:r>
              <a:rPr lang="en-US" dirty="0"/>
              <a:t>master cylinder bolts directly to </a:t>
            </a:r>
            <a:r>
              <a:rPr lang="en-US" dirty="0" smtClean="0"/>
              <a:t>engine’s firewall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pedal assembly </a:t>
            </a:r>
            <a:r>
              <a:rPr lang="en-US" dirty="0" smtClean="0"/>
              <a:t>bolts under dash</a:t>
            </a:r>
            <a:endParaRPr lang="en-US" dirty="0"/>
          </a:p>
        </p:txBody>
      </p:sp>
      <p:pic>
        <p:nvPicPr>
          <p:cNvPr id="39940" name="Content Placeholder 5" descr="81-0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4088" y="2270125"/>
            <a:ext cx="4259262" cy="3754438"/>
          </a:xfrm>
        </p:spPr>
      </p:pic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8172450" y="6156325"/>
            <a:ext cx="850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(Bendix)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Master Cylinder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Four </a:t>
            </a:r>
            <a:r>
              <a:rPr lang="en-US" dirty="0"/>
              <a:t>basic </a:t>
            </a:r>
            <a:r>
              <a:rPr lang="en-US" dirty="0" smtClean="0"/>
              <a:t>functions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Develops </a:t>
            </a:r>
            <a:r>
              <a:rPr lang="en-US" dirty="0"/>
              <a:t>pressure, causing </a:t>
            </a:r>
            <a:r>
              <a:rPr lang="en-US" dirty="0" smtClean="0"/>
              <a:t>wheel cylinder pistons </a:t>
            </a:r>
            <a:r>
              <a:rPr lang="en-US" dirty="0"/>
              <a:t>to move toward </a:t>
            </a:r>
            <a:r>
              <a:rPr lang="en-US" dirty="0" smtClean="0"/>
              <a:t>discs </a:t>
            </a:r>
            <a:r>
              <a:rPr lang="en-US" dirty="0"/>
              <a:t>or </a:t>
            </a:r>
            <a:r>
              <a:rPr lang="en-US" dirty="0" smtClean="0"/>
              <a:t>drums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After </a:t>
            </a:r>
            <a:r>
              <a:rPr lang="en-US" dirty="0"/>
              <a:t>all </a:t>
            </a:r>
            <a:r>
              <a:rPr lang="en-US" dirty="0" smtClean="0"/>
              <a:t>shoes </a:t>
            </a:r>
            <a:r>
              <a:rPr lang="en-US" dirty="0"/>
              <a:t>or pads produce </a:t>
            </a:r>
            <a:r>
              <a:rPr lang="en-US" dirty="0" smtClean="0"/>
              <a:t>sufficient friction</a:t>
            </a:r>
            <a:r>
              <a:rPr lang="en-US" dirty="0"/>
              <a:t>, it helps equalize </a:t>
            </a:r>
            <a:r>
              <a:rPr lang="en-US" dirty="0" smtClean="0"/>
              <a:t>pressure required for braking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Keeps system </a:t>
            </a:r>
            <a:r>
              <a:rPr lang="en-US" dirty="0"/>
              <a:t>full of </a:t>
            </a:r>
            <a:r>
              <a:rPr lang="en-US" dirty="0" smtClean="0"/>
              <a:t>fluid </a:t>
            </a:r>
            <a:r>
              <a:rPr lang="en-US" dirty="0"/>
              <a:t>as </a:t>
            </a:r>
            <a:r>
              <a:rPr lang="en-US" dirty="0" smtClean="0"/>
              <a:t>brake linings wear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Maintains slight </a:t>
            </a:r>
            <a:r>
              <a:rPr lang="en-US" dirty="0"/>
              <a:t>pressure to </a:t>
            </a:r>
            <a:r>
              <a:rPr lang="en-US" dirty="0" smtClean="0"/>
              <a:t>keep contaminants from </a:t>
            </a:r>
            <a:r>
              <a:rPr lang="en-US" dirty="0"/>
              <a:t>entering </a:t>
            </a:r>
            <a:r>
              <a:rPr lang="en-US" dirty="0" smtClean="0"/>
              <a:t>system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Air and water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Master Cylinder 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Housing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Reservoir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Piston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Rubber cup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Return spring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Rubber boot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Master Cylinder Construction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Cup </a:t>
            </a:r>
            <a:r>
              <a:rPr lang="en-US" dirty="0"/>
              <a:t>and piston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Pressurize brake system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pushed forward</a:t>
            </a:r>
            <a:r>
              <a:rPr lang="en-US" dirty="0"/>
              <a:t>, they trap </a:t>
            </a:r>
            <a:r>
              <a:rPr lang="en-US" dirty="0" smtClean="0"/>
              <a:t>fluid</a:t>
            </a:r>
            <a:r>
              <a:rPr lang="en-US" dirty="0"/>
              <a:t>, building </a:t>
            </a:r>
            <a:r>
              <a:rPr lang="en-US" dirty="0" smtClean="0"/>
              <a:t>pressure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Intake port </a:t>
            </a:r>
            <a:r>
              <a:rPr lang="en-US" dirty="0"/>
              <a:t>or </a:t>
            </a:r>
            <a:r>
              <a:rPr lang="en-US" dirty="0" smtClean="0"/>
              <a:t>vent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fluid </a:t>
            </a:r>
            <a:r>
              <a:rPr lang="en-US" dirty="0"/>
              <a:t>to enter </a:t>
            </a:r>
            <a:r>
              <a:rPr lang="en-US" dirty="0" smtClean="0"/>
              <a:t>rear </a:t>
            </a:r>
            <a:r>
              <a:rPr lang="en-US" dirty="0"/>
              <a:t>of </a:t>
            </a:r>
            <a:r>
              <a:rPr lang="en-US" dirty="0" smtClean="0"/>
              <a:t>cylinder </a:t>
            </a:r>
            <a:r>
              <a:rPr lang="en-US" dirty="0"/>
              <a:t>as </a:t>
            </a:r>
            <a:r>
              <a:rPr lang="en-US" dirty="0" smtClean="0"/>
              <a:t>piston slides forward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Master Cylinder Construction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Compensating </a:t>
            </a:r>
            <a:r>
              <a:rPr lang="en-US" dirty="0"/>
              <a:t>port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Releases </a:t>
            </a:r>
            <a:r>
              <a:rPr lang="en-US" dirty="0"/>
              <a:t>extra </a:t>
            </a:r>
            <a:r>
              <a:rPr lang="en-US" dirty="0" smtClean="0"/>
              <a:t>pressure when piston </a:t>
            </a:r>
            <a:r>
              <a:rPr lang="en-US" dirty="0"/>
              <a:t>returns to </a:t>
            </a:r>
            <a:r>
              <a:rPr lang="en-US" dirty="0" smtClean="0"/>
              <a:t>released position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Fluid can </a:t>
            </a:r>
            <a:r>
              <a:rPr lang="en-US" dirty="0" smtClean="0"/>
              <a:t>flow </a:t>
            </a:r>
            <a:r>
              <a:rPr lang="en-US" dirty="0"/>
              <a:t>back into </a:t>
            </a:r>
            <a:r>
              <a:rPr lang="en-US" dirty="0" smtClean="0"/>
              <a:t>reservoir </a:t>
            </a:r>
            <a:r>
              <a:rPr lang="en-US" dirty="0"/>
              <a:t>through </a:t>
            </a:r>
            <a:r>
              <a:rPr lang="en-US" dirty="0" smtClean="0"/>
              <a:t>compensating port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Residual pressure valves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Maintain residual fluid pressure </a:t>
            </a:r>
            <a:r>
              <a:rPr lang="en-US" dirty="0"/>
              <a:t>of approximately </a:t>
            </a:r>
            <a:r>
              <a:rPr lang="en-US" dirty="0" smtClean="0"/>
              <a:t>  10 </a:t>
            </a:r>
            <a:r>
              <a:rPr lang="en-US" dirty="0"/>
              <a:t>psi </a:t>
            </a:r>
            <a:r>
              <a:rPr lang="en-US" dirty="0" smtClean="0"/>
              <a:t>to help keep </a:t>
            </a:r>
            <a:r>
              <a:rPr lang="en-US" dirty="0"/>
              <a:t>contaminants out of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Master Cylinder Construction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Rubber </a:t>
            </a:r>
            <a:r>
              <a:rPr lang="en-US" dirty="0"/>
              <a:t>boot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Prevents </a:t>
            </a:r>
            <a:r>
              <a:rPr lang="en-US" dirty="0"/>
              <a:t>dust, dirt, and </a:t>
            </a:r>
            <a:r>
              <a:rPr lang="en-US" dirty="0" smtClean="0"/>
              <a:t>moisture from </a:t>
            </a:r>
            <a:r>
              <a:rPr lang="en-US" dirty="0"/>
              <a:t>entering </a:t>
            </a:r>
            <a:r>
              <a:rPr lang="en-US" dirty="0" smtClean="0"/>
              <a:t>back </a:t>
            </a:r>
            <a:r>
              <a:rPr lang="en-US" dirty="0"/>
              <a:t>of </a:t>
            </a:r>
            <a:r>
              <a:rPr lang="en-US" dirty="0" smtClean="0"/>
              <a:t>master cylinder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Master </a:t>
            </a:r>
            <a:r>
              <a:rPr lang="en-US" dirty="0"/>
              <a:t>cylinder reservoir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Stores </a:t>
            </a:r>
            <a:r>
              <a:rPr lang="en-US" dirty="0"/>
              <a:t>an extra </a:t>
            </a:r>
            <a:r>
              <a:rPr lang="en-US" dirty="0" smtClean="0"/>
              <a:t>supply of </a:t>
            </a:r>
            <a:r>
              <a:rPr lang="en-US" dirty="0"/>
              <a:t>brake </a:t>
            </a:r>
            <a:r>
              <a:rPr lang="en-US" dirty="0" smtClean="0"/>
              <a:t>fluid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Reservoir </a:t>
            </a:r>
            <a:r>
              <a:rPr lang="en-US" dirty="0"/>
              <a:t>may be cast as </a:t>
            </a:r>
            <a:r>
              <a:rPr lang="en-US" dirty="0" smtClean="0"/>
              <a:t>part of housing</a:t>
            </a:r>
            <a:r>
              <a:rPr lang="en-US" dirty="0"/>
              <a:t>, or it may be </a:t>
            </a:r>
            <a:r>
              <a:rPr lang="en-US" dirty="0" smtClean="0"/>
              <a:t>removable </a:t>
            </a:r>
            <a:r>
              <a:rPr lang="en-US" dirty="0"/>
              <a:t>plastic </a:t>
            </a:r>
            <a:r>
              <a:rPr lang="en-US" dirty="0" smtClean="0"/>
              <a:t>part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Dual Master Cylinder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Older vehicles used single-piston, single-</a:t>
            </a:r>
            <a:r>
              <a:rPr lang="en-US" dirty="0" smtClean="0"/>
              <a:t>reservoir master cylinders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Dangerous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brake fluid </a:t>
            </a:r>
            <a:r>
              <a:rPr lang="en-US" dirty="0"/>
              <a:t>leak </a:t>
            </a:r>
            <a:r>
              <a:rPr lang="en-US" dirty="0" smtClean="0"/>
              <a:t>developed, sudden </a:t>
            </a:r>
            <a:r>
              <a:rPr lang="en-US" dirty="0"/>
              <a:t>loss </a:t>
            </a:r>
            <a:r>
              <a:rPr lang="en-US" dirty="0" smtClean="0"/>
              <a:t>of braking </a:t>
            </a:r>
            <a:r>
              <a:rPr lang="en-US" dirty="0"/>
              <a:t>ability could </a:t>
            </a:r>
            <a:r>
              <a:rPr lang="en-US" dirty="0" smtClean="0"/>
              <a:t>occur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Modern </a:t>
            </a:r>
            <a:r>
              <a:rPr lang="en-US" dirty="0"/>
              <a:t>vehicles use </a:t>
            </a:r>
            <a:r>
              <a:rPr lang="en-US" dirty="0" smtClean="0"/>
              <a:t>dual </a:t>
            </a:r>
            <a:r>
              <a:rPr lang="en-US" dirty="0"/>
              <a:t>master cylinder for added </a:t>
            </a:r>
            <a:r>
              <a:rPr lang="en-US" dirty="0" smtClean="0"/>
              <a:t>safety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Dual Master Cylinder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48131" name="Content Placeholder 3" descr="81-10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038" y="1655763"/>
            <a:ext cx="8089900" cy="4473575"/>
          </a:xfrm>
        </p:spPr>
      </p:pic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8148638" y="6330950"/>
            <a:ext cx="850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(Bendix)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Dual Master Cylinder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Dual or tandem master cylinder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</a:t>
            </a:r>
            <a:r>
              <a:rPr lang="en-US" dirty="0"/>
              <a:t>two separate hydraulic </a:t>
            </a:r>
            <a:r>
              <a:rPr lang="en-US" dirty="0" smtClean="0"/>
              <a:t>pistons and </a:t>
            </a:r>
            <a:r>
              <a:rPr lang="en-US" dirty="0"/>
              <a:t>two </a:t>
            </a:r>
            <a:r>
              <a:rPr lang="en-US" dirty="0" smtClean="0"/>
              <a:t>fluid reservoirs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</a:t>
            </a:r>
            <a:r>
              <a:rPr lang="en-US" dirty="0"/>
              <a:t>there is </a:t>
            </a:r>
            <a:r>
              <a:rPr lang="en-US" dirty="0" smtClean="0"/>
              <a:t>system </a:t>
            </a:r>
            <a:r>
              <a:rPr lang="en-US" dirty="0"/>
              <a:t>leak in one </a:t>
            </a:r>
            <a:r>
              <a:rPr lang="en-US" dirty="0" smtClean="0"/>
              <a:t>of hydraulic </a:t>
            </a:r>
            <a:r>
              <a:rPr lang="en-US" dirty="0"/>
              <a:t>circuits, </a:t>
            </a:r>
            <a:r>
              <a:rPr lang="en-US" dirty="0" smtClean="0"/>
              <a:t>other </a:t>
            </a:r>
            <a:r>
              <a:rPr lang="en-US" dirty="0"/>
              <a:t>circuit can still </a:t>
            </a:r>
            <a:r>
              <a:rPr lang="en-US" dirty="0" smtClean="0"/>
              <a:t>provide braking </a:t>
            </a:r>
            <a:r>
              <a:rPr lang="en-US" dirty="0"/>
              <a:t>action on two </a:t>
            </a:r>
            <a:r>
              <a:rPr lang="en-US" dirty="0" smtClean="0"/>
              <a:t>wheels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Rear </a:t>
            </a:r>
            <a:r>
              <a:rPr lang="en-US" dirty="0"/>
              <a:t>piston </a:t>
            </a:r>
            <a:r>
              <a:rPr lang="en-US" dirty="0" smtClean="0"/>
              <a:t>assembly is </a:t>
            </a:r>
            <a:r>
              <a:rPr lang="en-US" dirty="0"/>
              <a:t>called </a:t>
            </a:r>
            <a:r>
              <a:rPr lang="en-US" dirty="0" smtClean="0"/>
              <a:t>primary piston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Front </a:t>
            </a:r>
            <a:r>
              <a:rPr lang="en-US" dirty="0"/>
              <a:t>piston </a:t>
            </a:r>
            <a:r>
              <a:rPr lang="en-US" dirty="0" smtClean="0"/>
              <a:t>is secondary piston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Dual Master Cylinder Operation</a:t>
            </a:r>
          </a:p>
        </p:txBody>
      </p:sp>
      <p:pic>
        <p:nvPicPr>
          <p:cNvPr id="50179" name="Content Placeholder 3" descr="81-1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375" y="2255838"/>
            <a:ext cx="8770938" cy="3516312"/>
          </a:xfrm>
        </p:spPr>
      </p:pic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390525" y="6361113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(Delco)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Brakes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booster </a:t>
            </a:r>
            <a:r>
              <a:rPr lang="en-US" dirty="0"/>
              <a:t>and either </a:t>
            </a:r>
            <a:r>
              <a:rPr lang="en-US" dirty="0" smtClean="0"/>
              <a:t>engine vacuum</a:t>
            </a:r>
            <a:r>
              <a:rPr lang="en-US" dirty="0"/>
              <a:t>, electric pump, or hydraulic pressure </a:t>
            </a:r>
            <a:r>
              <a:rPr lang="en-US" dirty="0" smtClean="0"/>
              <a:t>to assist </a:t>
            </a:r>
            <a:r>
              <a:rPr lang="en-US" dirty="0"/>
              <a:t>brake pedal </a:t>
            </a:r>
            <a:r>
              <a:rPr lang="en-US" dirty="0" smtClean="0"/>
              <a:t>application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Booster is </a:t>
            </a:r>
            <a:r>
              <a:rPr lang="en-US" dirty="0"/>
              <a:t>located between </a:t>
            </a:r>
            <a:r>
              <a:rPr lang="en-US" dirty="0" smtClean="0"/>
              <a:t>brake pedal linkage </a:t>
            </a:r>
            <a:r>
              <a:rPr lang="en-US" dirty="0"/>
              <a:t>and </a:t>
            </a:r>
            <a:r>
              <a:rPr lang="en-US" dirty="0" smtClean="0"/>
              <a:t>master cylinder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Brake Vacuum Boosters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Vacuum </a:t>
            </a:r>
            <a:r>
              <a:rPr lang="en-US" dirty="0"/>
              <a:t>booster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</a:t>
            </a:r>
            <a:r>
              <a:rPr lang="en-US" dirty="0"/>
              <a:t>engine </a:t>
            </a:r>
            <a:r>
              <a:rPr lang="en-US" dirty="0" smtClean="0"/>
              <a:t>vacuum to </a:t>
            </a:r>
            <a:r>
              <a:rPr lang="en-US" dirty="0"/>
              <a:t>apply </a:t>
            </a:r>
            <a:r>
              <a:rPr lang="en-US" dirty="0" smtClean="0"/>
              <a:t>hydraulic </a:t>
            </a:r>
            <a:r>
              <a:rPr lang="en-US" dirty="0"/>
              <a:t>brake </a:t>
            </a:r>
            <a:r>
              <a:rPr lang="en-US" dirty="0" smtClean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Or vacuum created by separate pump on diesel engines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When vacuum is applied to one side of </a:t>
            </a:r>
            <a:r>
              <a:rPr lang="en-US" dirty="0" smtClean="0"/>
              <a:t>booster, piston </a:t>
            </a:r>
            <a:r>
              <a:rPr lang="en-US" dirty="0"/>
              <a:t>or diaphragm moves toward </a:t>
            </a:r>
            <a:r>
              <a:rPr lang="en-US" dirty="0" smtClean="0"/>
              <a:t>low-pressure area 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This </a:t>
            </a:r>
            <a:r>
              <a:rPr lang="en-US" sz="2600" dirty="0"/>
              <a:t>movement </a:t>
            </a:r>
            <a:r>
              <a:rPr lang="en-US" sz="2600" dirty="0" smtClean="0"/>
              <a:t>helps force piston </a:t>
            </a:r>
            <a:r>
              <a:rPr lang="en-US" sz="2600" dirty="0"/>
              <a:t>into </a:t>
            </a:r>
            <a:r>
              <a:rPr lang="en-US" sz="2600" dirty="0" smtClean="0"/>
              <a:t>master cylinder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Vacuum Booster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Two types </a:t>
            </a:r>
            <a:r>
              <a:rPr lang="en-US" dirty="0"/>
              <a:t>of vacuum </a:t>
            </a:r>
            <a:r>
              <a:rPr lang="en-US" dirty="0" smtClean="0"/>
              <a:t>brake boosters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Atmospheric </a:t>
            </a:r>
            <a:r>
              <a:rPr lang="en-US" dirty="0"/>
              <a:t>suspended brake booster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atmospheric pressure on </a:t>
            </a:r>
            <a:r>
              <a:rPr lang="en-US" dirty="0"/>
              <a:t>both </a:t>
            </a:r>
            <a:r>
              <a:rPr lang="en-US" dirty="0" smtClean="0"/>
              <a:t>sides of diaphragm </a:t>
            </a:r>
            <a:r>
              <a:rPr lang="en-US" dirty="0"/>
              <a:t>or piston when </a:t>
            </a:r>
            <a:r>
              <a:rPr lang="en-US" dirty="0" smtClean="0"/>
              <a:t>brake </a:t>
            </a:r>
            <a:r>
              <a:rPr lang="en-US" dirty="0"/>
              <a:t>pedal </a:t>
            </a:r>
            <a:r>
              <a:rPr lang="en-US" dirty="0" smtClean="0"/>
              <a:t>is released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Vacuum </a:t>
            </a:r>
            <a:r>
              <a:rPr lang="en-US" dirty="0"/>
              <a:t>suspended brake booster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vacuum on </a:t>
            </a:r>
            <a:r>
              <a:rPr lang="en-US" dirty="0"/>
              <a:t>both sides of </a:t>
            </a:r>
            <a:r>
              <a:rPr lang="en-US" dirty="0" smtClean="0"/>
              <a:t>piston </a:t>
            </a:r>
            <a:r>
              <a:rPr lang="en-US" dirty="0"/>
              <a:t>or diaphragm </a:t>
            </a:r>
            <a:r>
              <a:rPr lang="en-US" dirty="0" smtClean="0"/>
              <a:t>when brake </a:t>
            </a:r>
            <a:r>
              <a:rPr lang="en-US" dirty="0"/>
              <a:t>pedal is </a:t>
            </a:r>
            <a:r>
              <a:rPr lang="en-US" dirty="0" smtClean="0"/>
              <a:t>released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Brake Hydraulic Boosters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Hydraulic booster, hydro-boost or hydra-booster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power steering </a:t>
            </a:r>
            <a:r>
              <a:rPr lang="en-US" dirty="0"/>
              <a:t>pump pressure to help </a:t>
            </a:r>
            <a:r>
              <a:rPr lang="en-US" dirty="0" smtClean="0"/>
              <a:t>driver apply brake pedal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luid </a:t>
            </a:r>
            <a:r>
              <a:rPr lang="en-US" dirty="0"/>
              <a:t>pressure, instead of vacuum</a:t>
            </a:r>
            <a:r>
              <a:rPr lang="en-US" dirty="0" smtClean="0"/>
              <a:t>, helps </a:t>
            </a:r>
            <a:r>
              <a:rPr lang="en-US" dirty="0"/>
              <a:t>force </a:t>
            </a:r>
            <a:r>
              <a:rPr lang="en-US" dirty="0" smtClean="0"/>
              <a:t>piston forward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Commonly used on </a:t>
            </a:r>
            <a:r>
              <a:rPr lang="en-US" dirty="0"/>
              <a:t>vehicles equipped with diesel </a:t>
            </a:r>
            <a:r>
              <a:rPr lang="en-US" dirty="0" smtClean="0"/>
              <a:t>engines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Fluid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Specially </a:t>
            </a:r>
            <a:r>
              <a:rPr lang="en-US" dirty="0"/>
              <a:t>blended hydraulic </a:t>
            </a:r>
            <a:r>
              <a:rPr lang="en-US" dirty="0" smtClean="0"/>
              <a:t>fluid that </a:t>
            </a:r>
            <a:r>
              <a:rPr lang="en-US" dirty="0"/>
              <a:t>transfers pressure to </a:t>
            </a:r>
            <a:r>
              <a:rPr lang="en-US" dirty="0" smtClean="0"/>
              <a:t>wheel </a:t>
            </a:r>
            <a:r>
              <a:rPr lang="en-US" dirty="0"/>
              <a:t>brake </a:t>
            </a:r>
            <a:r>
              <a:rPr lang="en-US" dirty="0" smtClean="0"/>
              <a:t>assemblies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Automakers recommend brake fluid that </a:t>
            </a:r>
            <a:r>
              <a:rPr lang="en-US" dirty="0" smtClean="0"/>
              <a:t>meets or </a:t>
            </a:r>
            <a:r>
              <a:rPr lang="en-US" dirty="0"/>
              <a:t>exceeds SAE </a:t>
            </a:r>
            <a:r>
              <a:rPr lang="en-US" dirty="0" smtClean="0"/>
              <a:t>and </a:t>
            </a:r>
            <a:r>
              <a:rPr lang="en-US" dirty="0"/>
              <a:t>DOT </a:t>
            </a:r>
            <a:r>
              <a:rPr lang="en-US" dirty="0" smtClean="0"/>
              <a:t>specifications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Society of Automotive Engineers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Department </a:t>
            </a:r>
            <a:r>
              <a:rPr lang="en-US" dirty="0"/>
              <a:t>of </a:t>
            </a:r>
            <a:r>
              <a:rPr lang="en-US" dirty="0" smtClean="0"/>
              <a:t>Transportation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Only use </a:t>
            </a:r>
            <a:r>
              <a:rPr lang="en-US" dirty="0"/>
              <a:t>brake fluid that satisfies </a:t>
            </a:r>
            <a:r>
              <a:rPr lang="en-US" dirty="0" smtClean="0"/>
              <a:t>their requirements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Fluid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Brake </a:t>
            </a:r>
            <a:r>
              <a:rPr lang="en-US" dirty="0" smtClean="0"/>
              <a:t>fluid </a:t>
            </a:r>
            <a:r>
              <a:rPr lang="en-US" dirty="0"/>
              <a:t>must have </a:t>
            </a:r>
            <a:r>
              <a:rPr lang="en-US" dirty="0" smtClean="0"/>
              <a:t>these characteristics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Maintain correct </a:t>
            </a:r>
            <a:r>
              <a:rPr lang="en-US" dirty="0" smtClean="0"/>
              <a:t>viscosity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Free flowing </a:t>
            </a:r>
            <a:r>
              <a:rPr lang="en-US" dirty="0"/>
              <a:t>at all </a:t>
            </a:r>
            <a:r>
              <a:rPr lang="en-US" dirty="0" smtClean="0"/>
              <a:t>temperatures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High </a:t>
            </a:r>
            <a:r>
              <a:rPr lang="en-US" dirty="0"/>
              <a:t>boiling </a:t>
            </a:r>
            <a:r>
              <a:rPr lang="en-US" dirty="0" smtClean="0"/>
              <a:t>point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R</a:t>
            </a:r>
            <a:r>
              <a:rPr lang="en-US" dirty="0" smtClean="0"/>
              <a:t>emains liquid at </a:t>
            </a:r>
            <a:r>
              <a:rPr lang="en-US" dirty="0"/>
              <a:t>highest system operating </a:t>
            </a:r>
            <a:r>
              <a:rPr lang="en-US" dirty="0" smtClean="0"/>
              <a:t>temperature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Noncorrosive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Does </a:t>
            </a:r>
            <a:r>
              <a:rPr lang="en-US" dirty="0"/>
              <a:t>not </a:t>
            </a:r>
            <a:r>
              <a:rPr lang="en-US" dirty="0" smtClean="0"/>
              <a:t>attack metal </a:t>
            </a:r>
            <a:r>
              <a:rPr lang="en-US" dirty="0"/>
              <a:t>or rubber brake system </a:t>
            </a:r>
            <a:r>
              <a:rPr lang="en-US" dirty="0" smtClean="0"/>
              <a:t>parts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Fluid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Water </a:t>
            </a:r>
            <a:r>
              <a:rPr lang="en-US" dirty="0" smtClean="0"/>
              <a:t>tolerant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Absorbs moisture collecting </a:t>
            </a:r>
            <a:r>
              <a:rPr lang="en-US" dirty="0"/>
              <a:t>in </a:t>
            </a:r>
            <a:r>
              <a:rPr lang="en-US" dirty="0" smtClean="0"/>
              <a:t>system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Lubricates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Reduces </a:t>
            </a:r>
            <a:r>
              <a:rPr lang="en-US" dirty="0"/>
              <a:t>wear of </a:t>
            </a:r>
            <a:r>
              <a:rPr lang="en-US" dirty="0" smtClean="0"/>
              <a:t>pistons </a:t>
            </a:r>
            <a:r>
              <a:rPr lang="en-US" dirty="0"/>
              <a:t>and </a:t>
            </a:r>
            <a:r>
              <a:rPr lang="en-US" dirty="0" smtClean="0"/>
              <a:t>cups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Low </a:t>
            </a:r>
            <a:r>
              <a:rPr lang="en-US" dirty="0"/>
              <a:t>freezing </a:t>
            </a:r>
            <a:r>
              <a:rPr lang="en-US" dirty="0" smtClean="0"/>
              <a:t>point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Does not freeze </a:t>
            </a:r>
            <a:r>
              <a:rPr lang="en-US" dirty="0"/>
              <a:t>in cold </a:t>
            </a:r>
            <a:r>
              <a:rPr lang="en-US" dirty="0" smtClean="0"/>
              <a:t>weather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Lines and Hoses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Transfer fluid pressure from master </a:t>
            </a:r>
            <a:r>
              <a:rPr lang="en-US" dirty="0"/>
              <a:t>cylinder to </a:t>
            </a:r>
            <a:r>
              <a:rPr lang="en-US" dirty="0" smtClean="0"/>
              <a:t>wheel brake assemblies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Brake lines are made of double-wall steel </a:t>
            </a:r>
            <a:r>
              <a:rPr lang="en-US" dirty="0" smtClean="0"/>
              <a:t>tubing and </a:t>
            </a:r>
            <a:r>
              <a:rPr lang="en-US" dirty="0"/>
              <a:t>usually have double-lap </a:t>
            </a:r>
            <a:r>
              <a:rPr lang="en-US" dirty="0" smtClean="0"/>
              <a:t>flares </a:t>
            </a:r>
            <a:r>
              <a:rPr lang="en-US" dirty="0"/>
              <a:t>on their ends </a:t>
            </a:r>
            <a:r>
              <a:rPr lang="en-US" dirty="0" smtClean="0"/>
              <a:t>to prevent </a:t>
            </a:r>
            <a:r>
              <a:rPr lang="en-US" dirty="0"/>
              <a:t>high pressure </a:t>
            </a:r>
            <a:r>
              <a:rPr lang="en-US" dirty="0" smtClean="0"/>
              <a:t>leakage</a:t>
            </a:r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Lines and Hoses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Brake hoses are reinforced braided rubber hydraulic hoses with threaded metal end fittings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Junction </a:t>
            </a:r>
            <a:r>
              <a:rPr lang="en-US" dirty="0"/>
              <a:t>block is used where </a:t>
            </a:r>
            <a:r>
              <a:rPr lang="en-US" dirty="0" smtClean="0"/>
              <a:t>single </a:t>
            </a:r>
            <a:r>
              <a:rPr lang="en-US" dirty="0"/>
              <a:t>brake </a:t>
            </a:r>
            <a:r>
              <a:rPr lang="en-US" dirty="0" smtClean="0"/>
              <a:t>line must </a:t>
            </a:r>
            <a:r>
              <a:rPr lang="en-US" dirty="0"/>
              <a:t>feed two wheel </a:t>
            </a:r>
            <a:r>
              <a:rPr lang="en-US" dirty="0" smtClean="0"/>
              <a:t>cylinders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H</a:t>
            </a:r>
            <a:r>
              <a:rPr lang="en-US" dirty="0" smtClean="0"/>
              <a:t>ollow fitting </a:t>
            </a:r>
            <a:r>
              <a:rPr lang="en-US" dirty="0"/>
              <a:t>with one inlet and two or more </a:t>
            </a:r>
            <a:r>
              <a:rPr lang="en-US" dirty="0" smtClean="0"/>
              <a:t>outlets</a:t>
            </a: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Lines and Hoses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55136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Longitudinally split brake 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Pistons operate front and rear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Diagonally </a:t>
            </a:r>
            <a:r>
              <a:rPr lang="en-US" dirty="0"/>
              <a:t>split </a:t>
            </a:r>
            <a:r>
              <a:rPr lang="en-US" dirty="0" smtClean="0"/>
              <a:t>brake </a:t>
            </a:r>
            <a:r>
              <a:rPr lang="en-US" dirty="0"/>
              <a:t>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Pistons operate opposite corners</a:t>
            </a:r>
          </a:p>
        </p:txBody>
      </p:sp>
      <p:pic>
        <p:nvPicPr>
          <p:cNvPr id="60420" name="Content Placeholder 5" descr="81-20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48338" y="1576388"/>
            <a:ext cx="3121025" cy="4965700"/>
          </a:xfrm>
        </p:spPr>
      </p:pic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4351338" y="6327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(Delco)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Disc Brake Assemblies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3063" y="1482725"/>
            <a:ext cx="427990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Friction </a:t>
            </a:r>
            <a:r>
              <a:rPr lang="en-US" dirty="0"/>
              <a:t>elements are </a:t>
            </a:r>
            <a:r>
              <a:rPr lang="en-US" dirty="0" smtClean="0"/>
              <a:t>squeezed inward </a:t>
            </a:r>
            <a:r>
              <a:rPr lang="en-US" dirty="0"/>
              <a:t>to clamp against </a:t>
            </a:r>
            <a:r>
              <a:rPr lang="en-US" dirty="0" smtClean="0"/>
              <a:t>rotating </a:t>
            </a:r>
            <a:r>
              <a:rPr lang="en-US" dirty="0"/>
              <a:t>disc, or </a:t>
            </a:r>
            <a:r>
              <a:rPr lang="en-US" dirty="0" smtClean="0"/>
              <a:t>wheel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 </a:t>
            </a:r>
            <a:r>
              <a:rPr lang="en-US" dirty="0"/>
              <a:t>brake assembly consists of </a:t>
            </a:r>
            <a:r>
              <a:rPr lang="en-US" dirty="0" smtClean="0"/>
              <a:t>caliper</a:t>
            </a:r>
            <a:r>
              <a:rPr lang="en-US" dirty="0"/>
              <a:t>, </a:t>
            </a:r>
            <a:r>
              <a:rPr lang="en-US" dirty="0" smtClean="0"/>
              <a:t>brake pads</a:t>
            </a:r>
            <a:r>
              <a:rPr lang="en-US" dirty="0"/>
              <a:t>, </a:t>
            </a:r>
            <a:r>
              <a:rPr lang="en-US" dirty="0" smtClean="0"/>
              <a:t>disc</a:t>
            </a:r>
            <a:r>
              <a:rPr lang="en-US" dirty="0"/>
              <a:t>, and related </a:t>
            </a:r>
            <a:r>
              <a:rPr lang="en-US" dirty="0" smtClean="0"/>
              <a:t>hardware</a:t>
            </a:r>
            <a:endParaRPr lang="en-US" dirty="0"/>
          </a:p>
        </p:txBody>
      </p:sp>
      <p:pic>
        <p:nvPicPr>
          <p:cNvPr id="61444" name="Content Placeholder 5" descr="81-22A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3950" y="1949450"/>
            <a:ext cx="4038600" cy="3827463"/>
          </a:xfrm>
        </p:spPr>
      </p:pic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Caliper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caliper assembly includes </a:t>
            </a:r>
            <a:r>
              <a:rPr lang="en-US" dirty="0" smtClean="0"/>
              <a:t>caliper housing</a:t>
            </a:r>
            <a:r>
              <a:rPr lang="en-US" dirty="0"/>
              <a:t>, piston, piston seal, dust boot, brake pads</a:t>
            </a:r>
            <a:r>
              <a:rPr lang="en-US" dirty="0" smtClean="0"/>
              <a:t>, special hardware, </a:t>
            </a:r>
            <a:r>
              <a:rPr lang="en-US" dirty="0"/>
              <a:t>and </a:t>
            </a:r>
            <a:r>
              <a:rPr lang="en-US" dirty="0" smtClean="0"/>
              <a:t>bleeder screw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When </a:t>
            </a:r>
            <a:r>
              <a:rPr lang="en-US" dirty="0" smtClean="0"/>
              <a:t>brake </a:t>
            </a:r>
            <a:r>
              <a:rPr lang="en-US" dirty="0"/>
              <a:t>pedal is applied, brake </a:t>
            </a:r>
            <a:r>
              <a:rPr lang="en-US" dirty="0" smtClean="0"/>
              <a:t>fluid flows into caliper cylinder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Piston </a:t>
            </a:r>
            <a:r>
              <a:rPr lang="en-US" dirty="0"/>
              <a:t>is then </a:t>
            </a:r>
            <a:r>
              <a:rPr lang="en-US" dirty="0" smtClean="0"/>
              <a:t>pushed outward </a:t>
            </a:r>
            <a:r>
              <a:rPr lang="en-US" dirty="0"/>
              <a:t>by </a:t>
            </a:r>
            <a:r>
              <a:rPr lang="en-US" dirty="0" smtClean="0"/>
              <a:t>fluid </a:t>
            </a:r>
            <a:r>
              <a:rPr lang="en-US" dirty="0"/>
              <a:t>pressure, forcing the brake </a:t>
            </a:r>
            <a:r>
              <a:rPr lang="en-US" dirty="0" smtClean="0"/>
              <a:t>pads into disc</a:t>
            </a:r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Caliper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Piston seal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Prevents pressure leakage between piston and cylinder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Piston boot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Keeps road dirt and water off caliper piston and wall of cylinder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Bleeder screw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</a:t>
            </a:r>
            <a:r>
              <a:rPr lang="en-US" dirty="0"/>
              <a:t>air to be removed </a:t>
            </a:r>
            <a:r>
              <a:rPr lang="en-US" dirty="0" smtClean="0"/>
              <a:t>from hydraulic </a:t>
            </a:r>
            <a:r>
              <a:rPr lang="en-US" dirty="0"/>
              <a:t>brake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Caliper (Cont.)</a:t>
            </a:r>
          </a:p>
        </p:txBody>
      </p:sp>
      <p:pic>
        <p:nvPicPr>
          <p:cNvPr id="64515" name="Content Placeholder 3" descr="81-2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975" y="1949450"/>
            <a:ext cx="8539163" cy="4060825"/>
          </a:xfrm>
        </p:spPr>
      </p:pic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434975" y="6319838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Disc Brake Pads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Steel </a:t>
            </a:r>
            <a:r>
              <a:rPr lang="en-US" dirty="0"/>
              <a:t>plates to which </a:t>
            </a:r>
            <a:r>
              <a:rPr lang="en-US" dirty="0" smtClean="0"/>
              <a:t>linings are </a:t>
            </a:r>
            <a:r>
              <a:rPr lang="en-US" dirty="0"/>
              <a:t>riveted or </a:t>
            </a:r>
            <a:r>
              <a:rPr lang="en-US" dirty="0" smtClean="0"/>
              <a:t>bonded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Each </a:t>
            </a:r>
            <a:r>
              <a:rPr lang="en-US" dirty="0"/>
              <a:t>caliper has </a:t>
            </a:r>
            <a:r>
              <a:rPr lang="en-US" dirty="0" smtClean="0"/>
              <a:t>inner and outer </a:t>
            </a:r>
            <a:r>
              <a:rPr lang="en-US" dirty="0"/>
              <a:t>brake pad that </a:t>
            </a:r>
            <a:r>
              <a:rPr lang="en-US" dirty="0" smtClean="0"/>
              <a:t>fits </a:t>
            </a:r>
            <a:r>
              <a:rPr lang="en-US" dirty="0"/>
              <a:t>inside </a:t>
            </a:r>
            <a:r>
              <a:rPr lang="en-US" dirty="0" smtClean="0"/>
              <a:t>hydraulic brake caliper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Brake pad linings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Made </a:t>
            </a:r>
            <a:r>
              <a:rPr lang="en-US" dirty="0"/>
              <a:t>of heat-</a:t>
            </a:r>
            <a:r>
              <a:rPr lang="en-US" dirty="0" smtClean="0"/>
              <a:t>resistant organic </a:t>
            </a:r>
            <a:r>
              <a:rPr lang="en-US" dirty="0"/>
              <a:t>or </a:t>
            </a:r>
            <a:r>
              <a:rPr lang="en-US" dirty="0" err="1" smtClean="0"/>
              <a:t>semimetallic</a:t>
            </a:r>
            <a:r>
              <a:rPr lang="en-US" dirty="0" smtClean="0"/>
              <a:t> friction material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Disc Brake Pads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Anti-rattle clips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Keep brake </a:t>
            </a:r>
            <a:r>
              <a:rPr lang="en-US" dirty="0"/>
              <a:t>pads from vibrating and </a:t>
            </a:r>
            <a:r>
              <a:rPr lang="en-US" dirty="0" smtClean="0"/>
              <a:t>rattling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Snap </a:t>
            </a:r>
            <a:r>
              <a:rPr lang="en-US" dirty="0"/>
              <a:t>onto </a:t>
            </a:r>
            <a:r>
              <a:rPr lang="en-US" dirty="0" smtClean="0"/>
              <a:t>brake </a:t>
            </a:r>
            <a:r>
              <a:rPr lang="en-US" dirty="0"/>
              <a:t>pad to produce </a:t>
            </a:r>
            <a:r>
              <a:rPr lang="en-US" dirty="0" smtClean="0"/>
              <a:t>force fit in caliper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Pad</a:t>
            </a:r>
            <a:r>
              <a:rPr lang="en-US" dirty="0"/>
              <a:t>-wear sensor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Metal </a:t>
            </a:r>
            <a:r>
              <a:rPr lang="en-US" dirty="0"/>
              <a:t>tab on </a:t>
            </a:r>
            <a:r>
              <a:rPr lang="en-US" dirty="0" smtClean="0"/>
              <a:t>brake pad </a:t>
            </a:r>
            <a:r>
              <a:rPr lang="en-US" dirty="0"/>
              <a:t>that informs driver of worn brake pad </a:t>
            </a:r>
            <a:r>
              <a:rPr lang="en-US" dirty="0" smtClean="0"/>
              <a:t>linings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Disc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Brake disc or brake rotor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friction from brake </a:t>
            </a:r>
            <a:r>
              <a:rPr lang="en-US" dirty="0"/>
              <a:t>pads to slow or stop wheel </a:t>
            </a:r>
            <a:r>
              <a:rPr lang="en-US" dirty="0" smtClean="0"/>
              <a:t>rotation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Normally made of cast iron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May </a:t>
            </a:r>
            <a:r>
              <a:rPr lang="en-US" dirty="0"/>
              <a:t>be </a:t>
            </a:r>
            <a:r>
              <a:rPr lang="en-US" dirty="0" smtClean="0"/>
              <a:t>integral </a:t>
            </a:r>
            <a:r>
              <a:rPr lang="en-US" dirty="0"/>
              <a:t>part of </a:t>
            </a:r>
            <a:r>
              <a:rPr lang="en-US" dirty="0" smtClean="0"/>
              <a:t>wheel hub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 </a:t>
            </a:r>
            <a:r>
              <a:rPr lang="en-US" dirty="0"/>
              <a:t>many front-wheel-drive vehicles, </a:t>
            </a:r>
            <a:r>
              <a:rPr lang="en-US" dirty="0" smtClean="0"/>
              <a:t>disc </a:t>
            </a:r>
            <a:r>
              <a:rPr lang="en-US" dirty="0"/>
              <a:t>and </a:t>
            </a:r>
            <a:r>
              <a:rPr lang="en-US" dirty="0" smtClean="0"/>
              <a:t>hub </a:t>
            </a:r>
            <a:r>
              <a:rPr lang="en-US" dirty="0"/>
              <a:t>are separate </a:t>
            </a:r>
            <a:r>
              <a:rPr lang="en-US" dirty="0" smtClean="0"/>
              <a:t>units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May </a:t>
            </a:r>
            <a:r>
              <a:rPr lang="en-US" dirty="0"/>
              <a:t>be solid or </a:t>
            </a:r>
            <a:r>
              <a:rPr lang="en-US" dirty="0" smtClean="0"/>
              <a:t>ventilated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Disc Brake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loating </a:t>
            </a:r>
            <a:r>
              <a:rPr lang="en-US" dirty="0"/>
              <a:t>caliper disc brake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Mounted on two </a:t>
            </a:r>
            <a:r>
              <a:rPr lang="en-US" dirty="0"/>
              <a:t>bolts supported by rubber </a:t>
            </a:r>
            <a:r>
              <a:rPr lang="en-US" dirty="0" smtClean="0"/>
              <a:t>bushings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This one-piston caliper </a:t>
            </a:r>
            <a:r>
              <a:rPr lang="en-US" dirty="0"/>
              <a:t>is free to shift, or </a:t>
            </a:r>
            <a:r>
              <a:rPr lang="en-US" dirty="0" smtClean="0"/>
              <a:t>float</a:t>
            </a:r>
            <a:r>
              <a:rPr lang="en-US" dirty="0"/>
              <a:t>, in </a:t>
            </a:r>
            <a:r>
              <a:rPr lang="en-US" dirty="0" smtClean="0"/>
              <a:t>rubber bushings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Sliding </a:t>
            </a:r>
            <a:r>
              <a:rPr lang="en-US" dirty="0"/>
              <a:t>caliper disc </a:t>
            </a:r>
            <a:r>
              <a:rPr lang="en-US" dirty="0" smtClean="0"/>
              <a:t>brake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One</a:t>
            </a:r>
            <a:r>
              <a:rPr lang="en-US" dirty="0"/>
              <a:t>-piston </a:t>
            </a:r>
            <a:r>
              <a:rPr lang="en-US" dirty="0" smtClean="0"/>
              <a:t>caliper that </a:t>
            </a:r>
            <a:r>
              <a:rPr lang="en-US" dirty="0"/>
              <a:t>is mounted in slots machined in </a:t>
            </a:r>
            <a:r>
              <a:rPr lang="en-US" dirty="0" smtClean="0"/>
              <a:t>caliper adapter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Caliper </a:t>
            </a:r>
            <a:r>
              <a:rPr lang="en-US" dirty="0"/>
              <a:t>is free to slide sideways in </a:t>
            </a:r>
            <a:r>
              <a:rPr lang="en-US" dirty="0" smtClean="0"/>
              <a:t>slots </a:t>
            </a:r>
            <a:r>
              <a:rPr lang="en-US" dirty="0"/>
              <a:t>or grooves as </a:t>
            </a:r>
            <a:r>
              <a:rPr lang="en-US" dirty="0" smtClean="0"/>
              <a:t>linings wear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Disc Brake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ixed </a:t>
            </a:r>
            <a:r>
              <a:rPr lang="en-US" dirty="0"/>
              <a:t>caliper disc brake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more than </a:t>
            </a:r>
            <a:r>
              <a:rPr lang="en-US" dirty="0"/>
              <a:t>one piston and caliper </a:t>
            </a:r>
            <a:r>
              <a:rPr lang="en-US" dirty="0" smtClean="0"/>
              <a:t>cylinder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The </a:t>
            </a:r>
            <a:r>
              <a:rPr lang="en-US" dirty="0"/>
              <a:t>caliper </a:t>
            </a:r>
            <a:r>
              <a:rPr lang="en-US" dirty="0" smtClean="0"/>
              <a:t>is bolted </a:t>
            </a:r>
            <a:r>
              <a:rPr lang="en-US" dirty="0"/>
              <a:t>directly to the steering </a:t>
            </a:r>
            <a:r>
              <a:rPr lang="en-US" dirty="0" smtClean="0"/>
              <a:t>knuckle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It </a:t>
            </a:r>
            <a:r>
              <a:rPr lang="en-US" dirty="0"/>
              <a:t>is not </a:t>
            </a:r>
            <a:r>
              <a:rPr lang="en-US" dirty="0" smtClean="0"/>
              <a:t>free to </a:t>
            </a:r>
            <a:r>
              <a:rPr lang="en-US" dirty="0"/>
              <a:t>move in relation to the </a:t>
            </a:r>
            <a:r>
              <a:rPr lang="en-US" dirty="0" smtClean="0"/>
              <a:t>disc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Severe vibrations </a:t>
            </a:r>
            <a:r>
              <a:rPr lang="en-US" dirty="0"/>
              <a:t>can occur with a slight </a:t>
            </a:r>
            <a:r>
              <a:rPr lang="en-US" dirty="0" err="1" smtClean="0"/>
              <a:t>runout</a:t>
            </a:r>
            <a:r>
              <a:rPr lang="en-US" dirty="0" smtClean="0"/>
              <a:t> of </a:t>
            </a:r>
            <a:r>
              <a:rPr lang="en-US" dirty="0"/>
              <a:t>the </a:t>
            </a:r>
            <a:r>
              <a:rPr lang="en-US" dirty="0" smtClean="0"/>
              <a:t>disc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Disc Brake Assembly</a:t>
            </a:r>
          </a:p>
        </p:txBody>
      </p:sp>
      <p:pic>
        <p:nvPicPr>
          <p:cNvPr id="70659" name="Content Placeholder 3" descr="81-25A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438" y="2151063"/>
            <a:ext cx="8783637" cy="3578225"/>
          </a:xfrm>
        </p:spPr>
      </p:pic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390525" y="6246813"/>
            <a:ext cx="1914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 and Toyota)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Assemblies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Drum </a:t>
            </a:r>
            <a:r>
              <a:rPr lang="en-US" dirty="0"/>
              <a:t>brakes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Have large </a:t>
            </a:r>
            <a:r>
              <a:rPr lang="en-US" dirty="0"/>
              <a:t>drum that surrounds </a:t>
            </a:r>
            <a:r>
              <a:rPr lang="en-US" dirty="0" smtClean="0"/>
              <a:t>brake shoes and hydraulic </a:t>
            </a:r>
            <a:r>
              <a:rPr lang="en-US" dirty="0"/>
              <a:t>wheel </a:t>
            </a:r>
            <a:r>
              <a:rPr lang="en-US" dirty="0" smtClean="0"/>
              <a:t>cylinder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Drum </a:t>
            </a:r>
            <a:r>
              <a:rPr lang="en-US" dirty="0"/>
              <a:t>brake assembly consists of </a:t>
            </a:r>
            <a:r>
              <a:rPr lang="en-US" dirty="0" smtClean="0"/>
              <a:t>backing </a:t>
            </a:r>
            <a:r>
              <a:rPr lang="en-US" dirty="0"/>
              <a:t>plate</a:t>
            </a:r>
            <a:r>
              <a:rPr lang="en-US" dirty="0" smtClean="0"/>
              <a:t>, wheel </a:t>
            </a:r>
            <a:r>
              <a:rPr lang="en-US" dirty="0"/>
              <a:t>cylinder, brake shoes and linings, </a:t>
            </a:r>
            <a:r>
              <a:rPr lang="en-US" dirty="0" smtClean="0"/>
              <a:t>retracting springs</a:t>
            </a:r>
            <a:r>
              <a:rPr lang="en-US" dirty="0"/>
              <a:t>, hold-down springs, </a:t>
            </a:r>
            <a:r>
              <a:rPr lang="en-US" dirty="0" smtClean="0"/>
              <a:t>brake </a:t>
            </a:r>
            <a:r>
              <a:rPr lang="en-US" dirty="0"/>
              <a:t>drum, and </a:t>
            </a:r>
            <a:r>
              <a:rPr lang="en-US" dirty="0" smtClean="0"/>
              <a:t>automatic </a:t>
            </a:r>
            <a:r>
              <a:rPr lang="en-US" dirty="0"/>
              <a:t>adjusting </a:t>
            </a:r>
            <a:r>
              <a:rPr lang="en-US" dirty="0" smtClean="0"/>
              <a:t>mechanism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Assembly </a:t>
            </a:r>
          </a:p>
        </p:txBody>
      </p:sp>
      <p:pic>
        <p:nvPicPr>
          <p:cNvPr id="72707" name="Content Placeholder 3" descr="81-25B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2588" y="2190750"/>
            <a:ext cx="8640762" cy="3616325"/>
          </a:xfrm>
        </p:spPr>
      </p:pic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382588" y="6069013"/>
            <a:ext cx="19129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 and Toyota)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Backing Plate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backing plate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Holds shoes</a:t>
            </a:r>
            <a:r>
              <a:rPr lang="en-US" dirty="0"/>
              <a:t>, springs</a:t>
            </a:r>
            <a:r>
              <a:rPr lang="en-US" dirty="0" smtClean="0"/>
              <a:t>, wheel </a:t>
            </a:r>
            <a:r>
              <a:rPr lang="en-US" dirty="0"/>
              <a:t>cylinder, and other parts inside </a:t>
            </a:r>
            <a:r>
              <a:rPr lang="en-US" dirty="0" smtClean="0"/>
              <a:t>brake drum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Helps </a:t>
            </a:r>
            <a:r>
              <a:rPr lang="en-US" dirty="0"/>
              <a:t>keep road dirt and water off </a:t>
            </a:r>
            <a:r>
              <a:rPr lang="en-US" dirty="0" smtClean="0"/>
              <a:t>brakes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Backing </a:t>
            </a:r>
            <a:r>
              <a:rPr lang="en-US" dirty="0"/>
              <a:t>plate bolts to </a:t>
            </a:r>
            <a:r>
              <a:rPr lang="en-US" dirty="0" smtClean="0"/>
              <a:t>axle housing or spindle support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Cylinder 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cylinder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Consists </a:t>
            </a:r>
            <a:r>
              <a:rPr lang="en-US" dirty="0"/>
              <a:t>of </a:t>
            </a:r>
            <a:r>
              <a:rPr lang="en-US" dirty="0" smtClean="0"/>
              <a:t>cylinder </a:t>
            </a:r>
            <a:r>
              <a:rPr lang="en-US" dirty="0"/>
              <a:t>or housing</a:t>
            </a:r>
            <a:r>
              <a:rPr lang="en-US" dirty="0" smtClean="0"/>
              <a:t>, expander </a:t>
            </a:r>
            <a:r>
              <a:rPr lang="en-US" dirty="0"/>
              <a:t>spring, rubber cups, pistons, </a:t>
            </a:r>
            <a:r>
              <a:rPr lang="en-US" dirty="0" smtClean="0"/>
              <a:t>dust boots</a:t>
            </a:r>
            <a:r>
              <a:rPr lang="en-US" dirty="0"/>
              <a:t>, and </a:t>
            </a:r>
            <a:r>
              <a:rPr lang="en-US" dirty="0" smtClean="0"/>
              <a:t>bleeder screw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cylinder housing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orms enclosure for other </a:t>
            </a:r>
            <a:r>
              <a:rPr lang="en-US" dirty="0"/>
              <a:t>parts of </a:t>
            </a:r>
            <a:r>
              <a:rPr lang="en-US" dirty="0" smtClean="0"/>
              <a:t>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cylinder boots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Keeps </a:t>
            </a:r>
            <a:r>
              <a:rPr lang="en-US" dirty="0"/>
              <a:t>road dirt </a:t>
            </a:r>
            <a:r>
              <a:rPr lang="en-US" dirty="0" smtClean="0"/>
              <a:t>and water </a:t>
            </a:r>
            <a:r>
              <a:rPr lang="en-US" dirty="0"/>
              <a:t>out of </a:t>
            </a:r>
            <a:r>
              <a:rPr lang="en-US" dirty="0" smtClean="0"/>
              <a:t>cylinder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Cylinder Assembly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cylinder pistons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Metal </a:t>
            </a:r>
            <a:r>
              <a:rPr lang="en-US" dirty="0"/>
              <a:t>or </a:t>
            </a:r>
            <a:r>
              <a:rPr lang="en-US" dirty="0" smtClean="0"/>
              <a:t>plastic plungers transfer </a:t>
            </a:r>
            <a:r>
              <a:rPr lang="en-US" dirty="0"/>
              <a:t>force out of </a:t>
            </a:r>
            <a:r>
              <a:rPr lang="en-US" dirty="0" smtClean="0"/>
              <a:t>wheel cylinder 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cylinder cups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Rubber seals that keep fluid </a:t>
            </a:r>
            <a:r>
              <a:rPr lang="en-US" dirty="0"/>
              <a:t>from leaking past </a:t>
            </a:r>
            <a:r>
              <a:rPr lang="en-US" dirty="0" smtClean="0"/>
              <a:t>pistons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cylinder spring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Helps </a:t>
            </a:r>
            <a:r>
              <a:rPr lang="en-US" dirty="0"/>
              <a:t>hold </a:t>
            </a:r>
            <a:r>
              <a:rPr lang="en-US" dirty="0" smtClean="0"/>
              <a:t>rubber cups </a:t>
            </a:r>
            <a:r>
              <a:rPr lang="en-US" dirty="0"/>
              <a:t>against </a:t>
            </a:r>
            <a:r>
              <a:rPr lang="en-US" dirty="0" smtClean="0"/>
              <a:t>pistons </a:t>
            </a:r>
            <a:r>
              <a:rPr lang="en-US" dirty="0"/>
              <a:t>when </a:t>
            </a:r>
            <a:r>
              <a:rPr lang="en-US" dirty="0" smtClean="0"/>
              <a:t>wheel cylinder assembly </a:t>
            </a:r>
            <a:r>
              <a:rPr lang="en-US" dirty="0"/>
              <a:t>is not </a:t>
            </a:r>
            <a:r>
              <a:rPr lang="en-US" dirty="0" smtClean="0"/>
              <a:t>pressurized</a:t>
            </a:r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Cylinder Assembly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Cup expanders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Press outer edges of cups against wall of wheel cylinder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Bleeder </a:t>
            </a:r>
            <a:r>
              <a:rPr lang="en-US" dirty="0"/>
              <a:t>screw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Provides means </a:t>
            </a:r>
            <a:r>
              <a:rPr lang="en-US" dirty="0"/>
              <a:t>of </a:t>
            </a:r>
            <a:r>
              <a:rPr lang="en-US" dirty="0" smtClean="0"/>
              <a:t>removing air </a:t>
            </a:r>
            <a:r>
              <a:rPr lang="en-US" dirty="0"/>
              <a:t>from </a:t>
            </a:r>
            <a:r>
              <a:rPr lang="en-US" dirty="0" smtClean="0"/>
              <a:t>brake system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Threads </a:t>
            </a:r>
            <a:r>
              <a:rPr lang="en-US" dirty="0"/>
              <a:t>into </a:t>
            </a:r>
            <a:r>
              <a:rPr lang="en-US" dirty="0" smtClean="0"/>
              <a:t>hole in back </a:t>
            </a:r>
            <a:r>
              <a:rPr lang="en-US" dirty="0"/>
              <a:t>of </a:t>
            </a:r>
            <a:r>
              <a:rPr lang="en-US" dirty="0" smtClean="0"/>
              <a:t>wheel cylinder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Drum Brake Shoes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Drum </a:t>
            </a:r>
            <a:r>
              <a:rPr lang="en-US" dirty="0"/>
              <a:t>brake shoe </a:t>
            </a:r>
            <a:r>
              <a:rPr lang="en-US" dirty="0" smtClean="0"/>
              <a:t>assemblies</a:t>
            </a:r>
            <a:r>
              <a:rPr lang="en-US" dirty="0"/>
              <a:t> </a:t>
            </a:r>
            <a:r>
              <a:rPr lang="en-US" dirty="0" smtClean="0"/>
              <a:t>or </a:t>
            </a:r>
            <a:r>
              <a:rPr lang="en-US" dirty="0"/>
              <a:t>brake </a:t>
            </a:r>
            <a:r>
              <a:rPr lang="en-US" dirty="0" smtClean="0"/>
              <a:t>shoes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Rub </a:t>
            </a:r>
            <a:r>
              <a:rPr lang="en-US" dirty="0"/>
              <a:t>against </a:t>
            </a:r>
            <a:r>
              <a:rPr lang="en-US" dirty="0" smtClean="0"/>
              <a:t>revolving </a:t>
            </a:r>
            <a:r>
              <a:rPr lang="en-US" dirty="0"/>
              <a:t>brake drum to </a:t>
            </a:r>
            <a:r>
              <a:rPr lang="en-US" dirty="0" smtClean="0"/>
              <a:t>produce braking 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Primary </a:t>
            </a:r>
            <a:r>
              <a:rPr lang="en-US" dirty="0"/>
              <a:t>brake shoe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Front shoe, it has slightly </a:t>
            </a:r>
            <a:r>
              <a:rPr lang="en-US" dirty="0"/>
              <a:t>shorter lining than </a:t>
            </a:r>
            <a:r>
              <a:rPr lang="en-US" dirty="0" smtClean="0"/>
              <a:t>secondary shoe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Secondary </a:t>
            </a:r>
            <a:r>
              <a:rPr lang="en-US" dirty="0"/>
              <a:t>brake shoe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Rear shoe, it has largest </a:t>
            </a:r>
            <a:r>
              <a:rPr lang="en-US" dirty="0"/>
              <a:t>lining surface </a:t>
            </a:r>
            <a:r>
              <a:rPr lang="en-US" dirty="0" smtClean="0"/>
              <a:t>area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Retracting Springs and Hold-Down Springs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Retracting springs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Pull brake </a:t>
            </a:r>
            <a:r>
              <a:rPr lang="en-US" dirty="0"/>
              <a:t>shoes away </a:t>
            </a:r>
            <a:r>
              <a:rPr lang="en-US" dirty="0" smtClean="0"/>
              <a:t>from brake </a:t>
            </a:r>
            <a:r>
              <a:rPr lang="en-US" dirty="0"/>
              <a:t>drums when </a:t>
            </a:r>
            <a:r>
              <a:rPr lang="en-US" dirty="0" smtClean="0"/>
              <a:t>brake </a:t>
            </a:r>
            <a:r>
              <a:rPr lang="en-US" dirty="0"/>
              <a:t>pedal is </a:t>
            </a:r>
            <a:r>
              <a:rPr lang="en-US" dirty="0" smtClean="0"/>
              <a:t>released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Hold-down springs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 brake </a:t>
            </a:r>
            <a:r>
              <a:rPr lang="en-US" dirty="0"/>
              <a:t>shoes </a:t>
            </a:r>
            <a:r>
              <a:rPr lang="en-US" dirty="0" smtClean="0"/>
              <a:t>against backing </a:t>
            </a:r>
            <a:r>
              <a:rPr lang="en-US" dirty="0"/>
              <a:t>plate when </a:t>
            </a:r>
            <a:r>
              <a:rPr lang="en-US" dirty="0" smtClean="0"/>
              <a:t>brakes </a:t>
            </a:r>
            <a:r>
              <a:rPr lang="en-US" dirty="0"/>
              <a:t>are in </a:t>
            </a:r>
            <a:r>
              <a:rPr lang="en-US" dirty="0" smtClean="0"/>
              <a:t>released position</a:t>
            </a:r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Shoe Adjusters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Brake shoe </a:t>
            </a:r>
            <a:r>
              <a:rPr lang="en-US" dirty="0" smtClean="0"/>
              <a:t>adjusters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Maintain correct drum-to-lining </a:t>
            </a:r>
            <a:r>
              <a:rPr lang="en-US" dirty="0"/>
              <a:t>clearance as </a:t>
            </a:r>
            <a:r>
              <a:rPr lang="en-US" dirty="0" smtClean="0"/>
              <a:t>brake </a:t>
            </a:r>
            <a:r>
              <a:rPr lang="en-US" dirty="0"/>
              <a:t>linings </a:t>
            </a:r>
            <a:r>
              <a:rPr lang="en-US" dirty="0" smtClean="0"/>
              <a:t>wear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Many vehicles use </a:t>
            </a:r>
            <a:r>
              <a:rPr lang="en-US" dirty="0" smtClean="0"/>
              <a:t>star wheel-type brake </a:t>
            </a:r>
            <a:r>
              <a:rPr lang="en-US" dirty="0"/>
              <a:t>shoe adjusting </a:t>
            </a:r>
            <a:r>
              <a:rPr lang="en-US" dirty="0" smtClean="0"/>
              <a:t>mechanism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Adjusting screw 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Other vehicles use latch-type adjusters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Automatic brake shoe adjusters </a:t>
            </a:r>
            <a:r>
              <a:rPr lang="en-US" dirty="0" smtClean="0"/>
              <a:t>function when brakes </a:t>
            </a:r>
            <a:r>
              <a:rPr lang="en-US" dirty="0"/>
              <a:t>are applied with </a:t>
            </a:r>
            <a:r>
              <a:rPr lang="en-US" dirty="0" smtClean="0"/>
              <a:t>vehicle moving in reverse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Drums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7323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Provide rubbing </a:t>
            </a:r>
            <a:r>
              <a:rPr lang="en-US" dirty="0"/>
              <a:t>surface for </a:t>
            </a:r>
            <a:r>
              <a:rPr lang="en-US" dirty="0" smtClean="0"/>
              <a:t>brake shoe linings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its </a:t>
            </a:r>
            <a:r>
              <a:rPr lang="en-US" dirty="0"/>
              <a:t>over </a:t>
            </a:r>
            <a:r>
              <a:rPr lang="en-US" dirty="0" smtClean="0"/>
              <a:t>wheel lug studs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Large </a:t>
            </a:r>
            <a:r>
              <a:rPr lang="en-US" dirty="0"/>
              <a:t>hole </a:t>
            </a:r>
            <a:r>
              <a:rPr lang="en-US" dirty="0" smtClean="0"/>
              <a:t>in </a:t>
            </a:r>
            <a:r>
              <a:rPr lang="en-US" dirty="0"/>
              <a:t>middle of </a:t>
            </a:r>
            <a:r>
              <a:rPr lang="en-US" dirty="0" smtClean="0"/>
              <a:t>drum centers drum </a:t>
            </a:r>
            <a:r>
              <a:rPr lang="en-US" dirty="0"/>
              <a:t>on </a:t>
            </a:r>
            <a:r>
              <a:rPr lang="en-US" dirty="0" smtClean="0"/>
              <a:t>front </a:t>
            </a:r>
            <a:r>
              <a:rPr lang="en-US" dirty="0"/>
              <a:t>hub or </a:t>
            </a:r>
            <a:r>
              <a:rPr lang="en-US" dirty="0" smtClean="0"/>
              <a:t>rear </a:t>
            </a:r>
            <a:r>
              <a:rPr lang="en-US" dirty="0"/>
              <a:t>axle </a:t>
            </a:r>
            <a:r>
              <a:rPr lang="en-US" dirty="0" smtClean="0"/>
              <a:t>flange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and drum turn as </a:t>
            </a:r>
            <a:r>
              <a:rPr lang="en-US" dirty="0" smtClean="0"/>
              <a:t>unit</a:t>
            </a:r>
            <a:endParaRPr lang="en-US" dirty="0"/>
          </a:p>
        </p:txBody>
      </p:sp>
      <p:pic>
        <p:nvPicPr>
          <p:cNvPr id="81924" name="Content Placeholder 4" descr="81-30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4438" y="2009775"/>
            <a:ext cx="4038600" cy="3706813"/>
          </a:xfrm>
        </p:spPr>
      </p:pic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8393113" y="6156325"/>
            <a:ext cx="669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Shoe Energization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3063" y="1482725"/>
            <a:ext cx="431006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</a:t>
            </a:r>
            <a:r>
              <a:rPr lang="en-US" dirty="0" smtClean="0"/>
              <a:t>brake </a:t>
            </a:r>
            <a:r>
              <a:rPr lang="en-US" dirty="0"/>
              <a:t>shoes are forced against </a:t>
            </a:r>
            <a:r>
              <a:rPr lang="en-US" dirty="0" smtClean="0"/>
              <a:t>rotating </a:t>
            </a:r>
            <a:r>
              <a:rPr lang="en-US" dirty="0"/>
              <a:t>drum, they are pulled away from </a:t>
            </a:r>
            <a:r>
              <a:rPr lang="en-US" dirty="0" smtClean="0"/>
              <a:t>their pivot </a:t>
            </a:r>
            <a:r>
              <a:rPr lang="en-US" dirty="0"/>
              <a:t>point by </a:t>
            </a:r>
            <a:r>
              <a:rPr lang="en-US" dirty="0" smtClean="0"/>
              <a:t>friction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This self-energizing action </a:t>
            </a:r>
            <a:r>
              <a:rPr lang="en-US" dirty="0"/>
              <a:t>draws </a:t>
            </a:r>
            <a:r>
              <a:rPr lang="en-US" dirty="0" smtClean="0"/>
              <a:t>shoes tighter against drum</a:t>
            </a:r>
            <a:endParaRPr lang="en-US" dirty="0"/>
          </a:p>
        </p:txBody>
      </p:sp>
      <p:pic>
        <p:nvPicPr>
          <p:cNvPr id="82948" name="Content Placeholder 5" descr="81-31A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5225" y="2017713"/>
            <a:ext cx="4038600" cy="3690937"/>
          </a:xfrm>
        </p:spPr>
      </p:pic>
      <p:sp>
        <p:nvSpPr>
          <p:cNvPr id="82949" name="Rectangle 7"/>
          <p:cNvSpPr>
            <a:spLocks noChangeArrowheads="1"/>
          </p:cNvSpPr>
          <p:nvPr/>
        </p:nvSpPr>
        <p:spPr bwMode="auto">
          <a:xfrm>
            <a:off x="8550275" y="6002338"/>
            <a:ext cx="593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(EIS)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Brake Shoe </a:t>
            </a:r>
            <a:r>
              <a:rPr lang="en-US" altLang="en-US" dirty="0" err="1" smtClean="0"/>
              <a:t>Energization</a:t>
            </a:r>
            <a:r>
              <a:rPr lang="en-US" altLang="en-US" dirty="0" smtClean="0"/>
              <a:t>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3894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With most drum brake designs, shoe </a:t>
            </a:r>
            <a:r>
              <a:rPr lang="en-US" dirty="0" err="1" smtClean="0"/>
              <a:t>energization</a:t>
            </a:r>
            <a:r>
              <a:rPr lang="en-US" dirty="0" smtClean="0"/>
              <a:t> is </a:t>
            </a:r>
            <a:r>
              <a:rPr lang="en-US" dirty="0"/>
              <a:t>supplemented by servo </a:t>
            </a:r>
            <a:r>
              <a:rPr lang="en-US" dirty="0" smtClean="0"/>
              <a:t>action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Servo action results when primary (front) shoe helps apply secondary (rear) shoe</a:t>
            </a:r>
            <a:endParaRPr lang="en-US" dirty="0"/>
          </a:p>
        </p:txBody>
      </p:sp>
      <p:pic>
        <p:nvPicPr>
          <p:cNvPr id="83972" name="Content Placeholder 4" descr="81-31B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5225" y="1928813"/>
            <a:ext cx="4038600" cy="3868737"/>
          </a:xfrm>
        </p:spPr>
      </p:pic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8550275" y="6002338"/>
            <a:ext cx="593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(EIS)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System Switches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Three </a:t>
            </a:r>
            <a:r>
              <a:rPr lang="en-US" dirty="0"/>
              <a:t>types of </a:t>
            </a:r>
            <a:r>
              <a:rPr lang="en-US" dirty="0" smtClean="0"/>
              <a:t>switches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Stoplight switch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warning light switch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</a:t>
            </a:r>
            <a:r>
              <a:rPr lang="en-US" dirty="0" smtClean="0"/>
              <a:t>ow</a:t>
            </a:r>
            <a:r>
              <a:rPr lang="en-US" dirty="0"/>
              <a:t>-</a:t>
            </a:r>
            <a:r>
              <a:rPr lang="en-US" dirty="0" smtClean="0"/>
              <a:t>fluid </a:t>
            </a:r>
            <a:r>
              <a:rPr lang="en-US" dirty="0"/>
              <a:t>warning light </a:t>
            </a:r>
            <a:r>
              <a:rPr lang="en-US" dirty="0" smtClean="0"/>
              <a:t>switch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System Switches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Stoplight </a:t>
            </a:r>
            <a:r>
              <a:rPr lang="en-US" dirty="0"/>
              <a:t>switch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Spring</a:t>
            </a:r>
            <a:r>
              <a:rPr lang="en-US" dirty="0"/>
              <a:t>-loaded </a:t>
            </a:r>
            <a:r>
              <a:rPr lang="en-US" dirty="0" smtClean="0"/>
              <a:t>electrical switch </a:t>
            </a:r>
            <a:r>
              <a:rPr lang="en-US" dirty="0"/>
              <a:t>that operates </a:t>
            </a:r>
            <a:r>
              <a:rPr lang="en-US" dirty="0" smtClean="0"/>
              <a:t>rear </a:t>
            </a:r>
            <a:r>
              <a:rPr lang="en-US" dirty="0"/>
              <a:t>brake lights of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warning light </a:t>
            </a:r>
            <a:r>
              <a:rPr lang="en-US" dirty="0" smtClean="0"/>
              <a:t>switch or pressure </a:t>
            </a:r>
            <a:r>
              <a:rPr lang="en-US" dirty="0"/>
              <a:t>differential </a:t>
            </a:r>
            <a:r>
              <a:rPr lang="en-US" dirty="0" smtClean="0"/>
              <a:t>valve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Warns driver </a:t>
            </a:r>
            <a:r>
              <a:rPr lang="en-US" dirty="0"/>
              <a:t>of </a:t>
            </a:r>
            <a:r>
              <a:rPr lang="en-US" dirty="0" smtClean="0"/>
              <a:t>pressure </a:t>
            </a:r>
            <a:r>
              <a:rPr lang="en-US" dirty="0"/>
              <a:t>loss on one side of </a:t>
            </a:r>
            <a:r>
              <a:rPr lang="en-US" dirty="0" smtClean="0"/>
              <a:t>dual </a:t>
            </a:r>
            <a:r>
              <a:rPr lang="en-US" dirty="0"/>
              <a:t>brake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Low</a:t>
            </a:r>
            <a:r>
              <a:rPr lang="en-US" dirty="0"/>
              <a:t>-</a:t>
            </a:r>
            <a:r>
              <a:rPr lang="en-US" dirty="0" smtClean="0"/>
              <a:t>fluid </a:t>
            </a:r>
            <a:r>
              <a:rPr lang="en-US" dirty="0"/>
              <a:t>warning light switch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Turns on dash </a:t>
            </a:r>
            <a:r>
              <a:rPr lang="en-US" dirty="0"/>
              <a:t>light if </a:t>
            </a:r>
            <a:r>
              <a:rPr lang="en-US" dirty="0" smtClean="0"/>
              <a:t>brake fluid </a:t>
            </a:r>
            <a:r>
              <a:rPr lang="en-US" dirty="0"/>
              <a:t>in </a:t>
            </a:r>
            <a:r>
              <a:rPr lang="en-US" dirty="0" smtClean="0"/>
              <a:t>master cylinder becomes low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Brake System Control Valves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Metering valve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Designed </a:t>
            </a:r>
            <a:r>
              <a:rPr lang="en-US" dirty="0"/>
              <a:t>to equalize </a:t>
            </a:r>
            <a:r>
              <a:rPr lang="en-US" dirty="0" smtClean="0"/>
              <a:t>braking action </a:t>
            </a:r>
            <a:r>
              <a:rPr lang="en-US" dirty="0"/>
              <a:t>at each wheel during light brake </a:t>
            </a:r>
            <a:r>
              <a:rPr lang="en-US" dirty="0" smtClean="0"/>
              <a:t>applications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Proportioning </a:t>
            </a:r>
            <a:r>
              <a:rPr lang="en-US" dirty="0"/>
              <a:t>valve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</a:t>
            </a:r>
            <a:r>
              <a:rPr lang="en-US" dirty="0"/>
              <a:t>to </a:t>
            </a:r>
            <a:r>
              <a:rPr lang="en-US" dirty="0" smtClean="0"/>
              <a:t>equalize braking </a:t>
            </a:r>
            <a:r>
              <a:rPr lang="en-US" dirty="0"/>
              <a:t>action in systems with front disc brakes </a:t>
            </a:r>
            <a:r>
              <a:rPr lang="en-US" dirty="0" smtClean="0"/>
              <a:t>and rear </a:t>
            </a:r>
            <a:r>
              <a:rPr lang="en-US" dirty="0"/>
              <a:t>drum </a:t>
            </a:r>
            <a:r>
              <a:rPr lang="en-US" dirty="0" smtClean="0"/>
              <a:t>brakes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Combination </a:t>
            </a:r>
            <a:r>
              <a:rPr lang="en-US" dirty="0"/>
              <a:t>valve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Single </a:t>
            </a:r>
            <a:r>
              <a:rPr lang="en-US" dirty="0"/>
              <a:t>unit that </a:t>
            </a:r>
            <a:r>
              <a:rPr lang="en-US" dirty="0" smtClean="0"/>
              <a:t>functions as brake </a:t>
            </a:r>
            <a:r>
              <a:rPr lang="en-US" dirty="0"/>
              <a:t>warning light switch, </a:t>
            </a:r>
            <a:r>
              <a:rPr lang="en-US" dirty="0" smtClean="0"/>
              <a:t>metering valve</a:t>
            </a:r>
            <a:r>
              <a:rPr lang="en-US" dirty="0"/>
              <a:t>, and/or </a:t>
            </a:r>
            <a:r>
              <a:rPr lang="en-US" dirty="0" smtClean="0"/>
              <a:t>proportioning valve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Parking Brakes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Parking </a:t>
            </a:r>
            <a:r>
              <a:rPr lang="en-US" dirty="0" smtClean="0"/>
              <a:t>brakes or emergency brakes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Provide mechanical means of applying brakes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Cable and levers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 </a:t>
            </a:r>
            <a:r>
              <a:rPr lang="en-US" dirty="0"/>
              <a:t>parking brake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brake system control </a:t>
            </a:r>
            <a:r>
              <a:rPr lang="en-US" dirty="0"/>
              <a:t>module to operate </a:t>
            </a:r>
            <a:r>
              <a:rPr lang="en-US" dirty="0" smtClean="0"/>
              <a:t>electric </a:t>
            </a:r>
            <a:r>
              <a:rPr lang="en-US" dirty="0"/>
              <a:t>servo motor </a:t>
            </a:r>
            <a:r>
              <a:rPr lang="en-US" dirty="0" smtClean="0"/>
              <a:t>that mechanically </a:t>
            </a:r>
            <a:r>
              <a:rPr lang="en-US" dirty="0"/>
              <a:t>engages </a:t>
            </a:r>
            <a:r>
              <a:rPr lang="en-US" dirty="0" smtClean="0"/>
              <a:t>rear brakes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Parking Brakes (Cont.)</a:t>
            </a:r>
          </a:p>
        </p:txBody>
      </p:sp>
      <p:pic>
        <p:nvPicPr>
          <p:cNvPr id="89091" name="Content Placeholder 3" descr="81-36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613" y="1482725"/>
            <a:ext cx="8004175" cy="5140325"/>
          </a:xfrm>
        </p:spPr>
      </p:pic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8124825" y="6310313"/>
            <a:ext cx="850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Parking Brakes (Cont.)</a:t>
            </a:r>
          </a:p>
        </p:txBody>
      </p:sp>
      <p:pic>
        <p:nvPicPr>
          <p:cNvPr id="90115" name="Picture 6" descr="81-37B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75" y="1938338"/>
            <a:ext cx="4391025" cy="403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6" name="Picture 7" descr="81-37A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887538"/>
            <a:ext cx="4222750" cy="436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7" name="Rectangle 4"/>
          <p:cNvSpPr>
            <a:spLocks noChangeArrowheads="1"/>
          </p:cNvSpPr>
          <p:nvPr/>
        </p:nvSpPr>
        <p:spPr bwMode="auto">
          <a:xfrm>
            <a:off x="5435600" y="6310313"/>
            <a:ext cx="3708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(Chrysler and 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Brakes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Today’s </a:t>
            </a:r>
            <a:r>
              <a:rPr lang="en-US" dirty="0"/>
              <a:t>hybrid vehicles </a:t>
            </a:r>
            <a:r>
              <a:rPr lang="en-US" dirty="0" smtClean="0"/>
              <a:t>are equipped </a:t>
            </a:r>
            <a:r>
              <a:rPr lang="en-US" dirty="0"/>
              <a:t>with regenerative braking </a:t>
            </a:r>
            <a:r>
              <a:rPr lang="en-US" dirty="0" smtClean="0"/>
              <a:t>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 </a:t>
            </a:r>
            <a:r>
              <a:rPr lang="en-US" dirty="0"/>
              <a:t>braking </a:t>
            </a:r>
            <a:r>
              <a:rPr lang="en-US" dirty="0" smtClean="0"/>
              <a:t>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Work </a:t>
            </a:r>
            <a:r>
              <a:rPr lang="en-US" dirty="0"/>
              <a:t>with </a:t>
            </a:r>
            <a:r>
              <a:rPr lang="en-US" dirty="0" smtClean="0"/>
              <a:t>conventional hydraulic </a:t>
            </a:r>
            <a:r>
              <a:rPr lang="en-US" dirty="0"/>
              <a:t>brakes to slow </a:t>
            </a:r>
            <a:r>
              <a:rPr lang="en-US" dirty="0" smtClean="0"/>
              <a:t>vehicle and generate </a:t>
            </a:r>
            <a:r>
              <a:rPr lang="en-US" dirty="0"/>
              <a:t>electricity to recharge </a:t>
            </a:r>
            <a:r>
              <a:rPr lang="en-US" dirty="0" smtClean="0"/>
              <a:t>vehicle’s </a:t>
            </a:r>
            <a:r>
              <a:rPr lang="en-US" dirty="0"/>
              <a:t>HV </a:t>
            </a:r>
            <a:r>
              <a:rPr lang="en-US" dirty="0" smtClean="0"/>
              <a:t>battery at the same time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2368</Words>
  <Application>Microsoft Office PowerPoint</Application>
  <PresentationFormat>On-screen Show (4:3)</PresentationFormat>
  <Paragraphs>399</Paragraphs>
  <Slides>66</Slides>
  <Notes>65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Title Slide</vt:lpstr>
      <vt:lpstr>4_Custom Design</vt:lpstr>
      <vt:lpstr>Ojectives</vt:lpstr>
      <vt:lpstr>Content</vt:lpstr>
      <vt:lpstr>PowerPoint Presentation</vt:lpstr>
      <vt:lpstr>80</vt:lpstr>
      <vt:lpstr>Objectives</vt:lpstr>
      <vt:lpstr>Objectives</vt:lpstr>
      <vt:lpstr>Brake System Technology  Introduction</vt:lpstr>
      <vt:lpstr>Brake System Technology  Introduction (Cont.)</vt:lpstr>
      <vt:lpstr>Basic Brake System</vt:lpstr>
      <vt:lpstr>Basic Brake System (Cont.)</vt:lpstr>
      <vt:lpstr>Basic Brake System (Cont.)</vt:lpstr>
      <vt:lpstr>Drum and Disc Brakes</vt:lpstr>
      <vt:lpstr>Drum and Disc Brakes (Cont.)</vt:lpstr>
      <vt:lpstr>Drum and Disc Brakes (Cont.)</vt:lpstr>
      <vt:lpstr>Drum and Disc Brakes (Cont.)</vt:lpstr>
      <vt:lpstr>Braking Ratio</vt:lpstr>
      <vt:lpstr>Brake System Hydraulics</vt:lpstr>
      <vt:lpstr>Hydraulic System Action</vt:lpstr>
      <vt:lpstr>Brake System Components</vt:lpstr>
      <vt:lpstr>Brake Pedal Assembly</vt:lpstr>
      <vt:lpstr>Master Cylinder</vt:lpstr>
      <vt:lpstr>Master Cylinder Construction</vt:lpstr>
      <vt:lpstr>Master Cylinder Construction (Cont.)</vt:lpstr>
      <vt:lpstr>Master Cylinder Construction (Cont.)</vt:lpstr>
      <vt:lpstr>Master Cylinder Construction (Cont.)</vt:lpstr>
      <vt:lpstr>Dual Master Cylinder</vt:lpstr>
      <vt:lpstr>Dual Master Cylinder (Cont.)</vt:lpstr>
      <vt:lpstr>Dual Master Cylinder (Cont.)</vt:lpstr>
      <vt:lpstr>Dual Master Cylinder Operation</vt:lpstr>
      <vt:lpstr>Power Brakes</vt:lpstr>
      <vt:lpstr>Power Brake Vacuum Boosters</vt:lpstr>
      <vt:lpstr>Vacuum Booster Types</vt:lpstr>
      <vt:lpstr>Power Brake Hydraulic Boosters</vt:lpstr>
      <vt:lpstr>Brake Fluid</vt:lpstr>
      <vt:lpstr>Brake Fluid (Cont.)</vt:lpstr>
      <vt:lpstr>Brake Fluid (Cont.)</vt:lpstr>
      <vt:lpstr>Brake Lines and Hoses</vt:lpstr>
      <vt:lpstr>Brake Lines and Hoses (Cont.)</vt:lpstr>
      <vt:lpstr>Brake Lines and Hoses (Cont.)</vt:lpstr>
      <vt:lpstr>Disc Brake Assemblies</vt:lpstr>
      <vt:lpstr>Brake Caliper</vt:lpstr>
      <vt:lpstr>Brake Caliper (Cont.)</vt:lpstr>
      <vt:lpstr>Brake Caliper (Cont.)</vt:lpstr>
      <vt:lpstr>Disc Brake Pads</vt:lpstr>
      <vt:lpstr>Disc Brake Pads (Cont.)</vt:lpstr>
      <vt:lpstr>Brake Disc</vt:lpstr>
      <vt:lpstr>Disc Brake Types</vt:lpstr>
      <vt:lpstr>Disc Brake Types</vt:lpstr>
      <vt:lpstr>Disc Brake Assembly</vt:lpstr>
      <vt:lpstr>Drum Brake Assemblies</vt:lpstr>
      <vt:lpstr>Drum Brake Assembly </vt:lpstr>
      <vt:lpstr>Backing Plate</vt:lpstr>
      <vt:lpstr>Wheel Cylinder Assembly</vt:lpstr>
      <vt:lpstr>Wheel Cylinder Assembly (Cont.)</vt:lpstr>
      <vt:lpstr>Wheel Cylinder Assembly (Cont.)</vt:lpstr>
      <vt:lpstr>Drum Brake Shoes</vt:lpstr>
      <vt:lpstr>Retracting Springs and Hold-Down Springs</vt:lpstr>
      <vt:lpstr>Brake Shoe Adjusters</vt:lpstr>
      <vt:lpstr>Brake Drums</vt:lpstr>
      <vt:lpstr>Brake Shoe Energization</vt:lpstr>
      <vt:lpstr>Brake Shoe Energization (Cont.)</vt:lpstr>
      <vt:lpstr>Brake System Switches</vt:lpstr>
      <vt:lpstr>Brake System Switches (Cont.)</vt:lpstr>
      <vt:lpstr>Brake System Control Valves</vt:lpstr>
      <vt:lpstr>Parking Brakes</vt:lpstr>
      <vt:lpstr>Parking Brakes (Cont.)</vt:lpstr>
      <vt:lpstr>Parking Brakes (Cont.)</vt:lpstr>
      <vt:lpstr>Hybrid Brakes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2013-08-30T15:46:00Z</dcterms:created>
  <dcterms:modified xsi:type="dcterms:W3CDTF">2016-07-01T13:07:55Z</dcterms:modified>
</cp:coreProperties>
</file>